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79" r:id="rId2"/>
    <p:sldId id="106328" r:id="rId3"/>
    <p:sldId id="523" r:id="rId4"/>
    <p:sldId id="106329" r:id="rId5"/>
    <p:sldId id="521" r:id="rId6"/>
    <p:sldId id="106330" r:id="rId7"/>
    <p:sldId id="522" r:id="rId8"/>
    <p:sldId id="524" r:id="rId9"/>
    <p:sldId id="106331" r:id="rId10"/>
    <p:sldId id="106332" r:id="rId11"/>
    <p:sldId id="106335" r:id="rId12"/>
    <p:sldId id="526" r:id="rId13"/>
    <p:sldId id="106344" r:id="rId14"/>
    <p:sldId id="106341" r:id="rId15"/>
    <p:sldId id="106342" r:id="rId16"/>
    <p:sldId id="106343" r:id="rId17"/>
    <p:sldId id="106337" r:id="rId18"/>
    <p:sldId id="106338" r:id="rId19"/>
    <p:sldId id="110880" r:id="rId20"/>
    <p:sldId id="110881" r:id="rId21"/>
    <p:sldId id="110879" r:id="rId22"/>
    <p:sldId id="110882" r:id="rId23"/>
    <p:sldId id="110883" r:id="rId24"/>
    <p:sldId id="106333"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2" autoAdjust="0"/>
    <p:restoredTop sz="94660"/>
  </p:normalViewPr>
  <p:slideViewPr>
    <p:cSldViewPr snapToGrid="0">
      <p:cViewPr varScale="1">
        <p:scale>
          <a:sx n="86" d="100"/>
          <a:sy n="86" d="100"/>
        </p:scale>
        <p:origin x="73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0A1D115-385D-445A-A022-E66DA333F640}" type="doc">
      <dgm:prSet loTypeId="urn:microsoft.com/office/officeart/2005/8/layout/chevron2" loCatId="process" qsTypeId="urn:microsoft.com/office/officeart/2005/8/quickstyle/simple1" qsCatId="simple" csTypeId="urn:microsoft.com/office/officeart/2005/8/colors/colorful1" csCatId="colorful" phldr="1"/>
      <dgm:spPr/>
      <dgm:t>
        <a:bodyPr/>
        <a:lstStyle/>
        <a:p>
          <a:endParaRPr lang="en-US"/>
        </a:p>
      </dgm:t>
    </dgm:pt>
    <dgm:pt modelId="{482C68DF-8AB4-4292-A2D4-C3D913B42ABA}">
      <dgm:prSet phldrT="[Text]"/>
      <dgm:spPr/>
      <dgm:t>
        <a:bodyPr/>
        <a:lstStyle/>
        <a:p>
          <a:r>
            <a:rPr lang="en-US" dirty="0"/>
            <a:t>Letter</a:t>
          </a:r>
        </a:p>
      </dgm:t>
    </dgm:pt>
    <dgm:pt modelId="{1689CC73-04D8-46EB-BF60-3662D5E6EA31}" type="parTrans" cxnId="{2D8E7BE4-02D6-47DD-8A1C-9FC16E400CCE}">
      <dgm:prSet/>
      <dgm:spPr/>
      <dgm:t>
        <a:bodyPr/>
        <a:lstStyle/>
        <a:p>
          <a:endParaRPr lang="en-US"/>
        </a:p>
      </dgm:t>
    </dgm:pt>
    <dgm:pt modelId="{F9F91E38-A4A6-45C2-88EE-3296ED2C7C66}" type="sibTrans" cxnId="{2D8E7BE4-02D6-47DD-8A1C-9FC16E400CCE}">
      <dgm:prSet/>
      <dgm:spPr/>
      <dgm:t>
        <a:bodyPr/>
        <a:lstStyle/>
        <a:p>
          <a:endParaRPr lang="en-US"/>
        </a:p>
      </dgm:t>
    </dgm:pt>
    <dgm:pt modelId="{B7D5F502-2449-45FF-AF17-5D83D5FB3809}">
      <dgm:prSet phldrT="[Text]"/>
      <dgm:spPr/>
      <dgm:t>
        <a:bodyPr/>
        <a:lstStyle/>
        <a:p>
          <a:r>
            <a:rPr lang="en-US" dirty="0">
              <a:solidFill>
                <a:schemeClr val="tx2"/>
              </a:solidFill>
            </a:rPr>
            <a:t>HS senior receives letter with list of postsecondary options, institutional financial aid, and state-supported aid</a:t>
          </a:r>
        </a:p>
      </dgm:t>
    </dgm:pt>
    <dgm:pt modelId="{DB9840E2-92B0-414A-97B0-F2E1878FD386}" type="parTrans" cxnId="{6893ED4D-9049-4F8B-8EAD-588F840C1570}">
      <dgm:prSet/>
      <dgm:spPr/>
      <dgm:t>
        <a:bodyPr/>
        <a:lstStyle/>
        <a:p>
          <a:endParaRPr lang="en-US"/>
        </a:p>
      </dgm:t>
    </dgm:pt>
    <dgm:pt modelId="{9357681F-B0D9-4D84-826C-B30FA720D9EE}" type="sibTrans" cxnId="{6893ED4D-9049-4F8B-8EAD-588F840C1570}">
      <dgm:prSet/>
      <dgm:spPr/>
      <dgm:t>
        <a:bodyPr/>
        <a:lstStyle/>
        <a:p>
          <a:endParaRPr lang="en-US"/>
        </a:p>
      </dgm:t>
    </dgm:pt>
    <dgm:pt modelId="{957134EA-E6A0-4198-9DEE-ED22A14CFD26}">
      <dgm:prSet phldrT="[Text]"/>
      <dgm:spPr/>
      <dgm:t>
        <a:bodyPr/>
        <a:lstStyle/>
        <a:p>
          <a:r>
            <a:rPr lang="en-US" dirty="0">
              <a:solidFill>
                <a:schemeClr val="tx2"/>
              </a:solidFill>
            </a:rPr>
            <a:t>Student scans QR code or follows link in TSAC Student Portal to claim their spot</a:t>
          </a:r>
        </a:p>
      </dgm:t>
    </dgm:pt>
    <dgm:pt modelId="{B190CAC1-27DC-4BD3-A193-8BFC3B35FF67}" type="parTrans" cxnId="{8FE707E5-EA70-4F48-9B0B-AE82BF0486C3}">
      <dgm:prSet/>
      <dgm:spPr/>
      <dgm:t>
        <a:bodyPr/>
        <a:lstStyle/>
        <a:p>
          <a:endParaRPr lang="en-US"/>
        </a:p>
      </dgm:t>
    </dgm:pt>
    <dgm:pt modelId="{B6FAA6C8-4ACD-458C-8C25-600CABD4199C}" type="sibTrans" cxnId="{8FE707E5-EA70-4F48-9B0B-AE82BF0486C3}">
      <dgm:prSet/>
      <dgm:spPr/>
      <dgm:t>
        <a:bodyPr/>
        <a:lstStyle/>
        <a:p>
          <a:endParaRPr lang="en-US"/>
        </a:p>
      </dgm:t>
    </dgm:pt>
    <dgm:pt modelId="{E722F996-AA02-4F5A-9FD9-8008C1A476F8}">
      <dgm:prSet phldrT="[Text]"/>
      <dgm:spPr/>
      <dgm:t>
        <a:bodyPr/>
        <a:lstStyle/>
        <a:p>
          <a:r>
            <a:rPr lang="en-US" dirty="0"/>
            <a:t>Data Transmission</a:t>
          </a:r>
        </a:p>
      </dgm:t>
    </dgm:pt>
    <dgm:pt modelId="{FD74BDFB-503C-47E5-8B02-4D3AEF6C146D}" type="parTrans" cxnId="{5E47B7D0-853A-4D81-89B2-E9DC1A70164A}">
      <dgm:prSet/>
      <dgm:spPr/>
      <dgm:t>
        <a:bodyPr/>
        <a:lstStyle/>
        <a:p>
          <a:endParaRPr lang="en-US"/>
        </a:p>
      </dgm:t>
    </dgm:pt>
    <dgm:pt modelId="{23924FEC-D814-404E-A3C8-4B761351458E}" type="sibTrans" cxnId="{5E47B7D0-853A-4D81-89B2-E9DC1A70164A}">
      <dgm:prSet/>
      <dgm:spPr/>
      <dgm:t>
        <a:bodyPr/>
        <a:lstStyle/>
        <a:p>
          <a:endParaRPr lang="en-US"/>
        </a:p>
      </dgm:t>
    </dgm:pt>
    <dgm:pt modelId="{6BF66A8A-92A9-4480-A7D3-23187CB7E6C2}">
      <dgm:prSet phldrT="[Text]"/>
      <dgm:spPr/>
      <dgm:t>
        <a:bodyPr/>
        <a:lstStyle/>
        <a:p>
          <a:r>
            <a:rPr lang="en-US" dirty="0">
              <a:solidFill>
                <a:schemeClr val="tx2"/>
              </a:solidFill>
            </a:rPr>
            <a:t>THEC provides student’s data file to institution through FAST, serving as official application</a:t>
          </a:r>
        </a:p>
      </dgm:t>
    </dgm:pt>
    <dgm:pt modelId="{2CBEFB6C-1390-450B-ACE5-F087DDB56796}" type="parTrans" cxnId="{DD3A7BEA-6B97-4E91-BD55-2DB3141D668B}">
      <dgm:prSet/>
      <dgm:spPr/>
      <dgm:t>
        <a:bodyPr/>
        <a:lstStyle/>
        <a:p>
          <a:endParaRPr lang="en-US"/>
        </a:p>
      </dgm:t>
    </dgm:pt>
    <dgm:pt modelId="{C26A5C34-3C91-4662-BC49-DCCC861F6729}" type="sibTrans" cxnId="{DD3A7BEA-6B97-4E91-BD55-2DB3141D668B}">
      <dgm:prSet/>
      <dgm:spPr/>
      <dgm:t>
        <a:bodyPr/>
        <a:lstStyle/>
        <a:p>
          <a:endParaRPr lang="en-US"/>
        </a:p>
      </dgm:t>
    </dgm:pt>
    <dgm:pt modelId="{3FB6E3B6-ED5C-4A22-B4E6-D7A892B69768}">
      <dgm:prSet phldrT="[Text]"/>
      <dgm:spPr/>
      <dgm:t>
        <a:bodyPr/>
        <a:lstStyle/>
        <a:p>
          <a:r>
            <a:rPr lang="en-US" dirty="0"/>
            <a:t>Follow-Up</a:t>
          </a:r>
        </a:p>
      </dgm:t>
    </dgm:pt>
    <dgm:pt modelId="{BAF23A7F-D8EC-475A-ABED-AE50B4140273}" type="parTrans" cxnId="{E460A977-C814-478D-AC2F-710E262AB599}">
      <dgm:prSet/>
      <dgm:spPr/>
      <dgm:t>
        <a:bodyPr/>
        <a:lstStyle/>
        <a:p>
          <a:endParaRPr lang="en-US"/>
        </a:p>
      </dgm:t>
    </dgm:pt>
    <dgm:pt modelId="{4EA4ACED-D387-4041-BBD7-A4BBD38AF219}" type="sibTrans" cxnId="{E460A977-C814-478D-AC2F-710E262AB599}">
      <dgm:prSet/>
      <dgm:spPr/>
      <dgm:t>
        <a:bodyPr/>
        <a:lstStyle/>
        <a:p>
          <a:endParaRPr lang="en-US"/>
        </a:p>
      </dgm:t>
    </dgm:pt>
    <dgm:pt modelId="{31FD9A1A-BEA6-4E56-B05F-87927DD2D3C5}">
      <dgm:prSet phldrT="[Text]"/>
      <dgm:spPr/>
      <dgm:t>
        <a:bodyPr/>
        <a:lstStyle/>
        <a:p>
          <a:r>
            <a:rPr lang="en-US" dirty="0">
              <a:solidFill>
                <a:schemeClr val="tx2"/>
              </a:solidFill>
            </a:rPr>
            <a:t>Institution sends follow up email and needed items</a:t>
          </a:r>
        </a:p>
      </dgm:t>
    </dgm:pt>
    <dgm:pt modelId="{3F7D24F9-BDA1-47EF-9B7E-1773E04D625A}" type="parTrans" cxnId="{7075E98B-6487-4F5B-937B-E7324F3C3754}">
      <dgm:prSet/>
      <dgm:spPr/>
      <dgm:t>
        <a:bodyPr/>
        <a:lstStyle/>
        <a:p>
          <a:endParaRPr lang="en-US"/>
        </a:p>
      </dgm:t>
    </dgm:pt>
    <dgm:pt modelId="{33F5508C-B722-4335-A366-E83CAD7B4181}" type="sibTrans" cxnId="{7075E98B-6487-4F5B-937B-E7324F3C3754}">
      <dgm:prSet/>
      <dgm:spPr/>
      <dgm:t>
        <a:bodyPr/>
        <a:lstStyle/>
        <a:p>
          <a:endParaRPr lang="en-US"/>
        </a:p>
      </dgm:t>
    </dgm:pt>
    <dgm:pt modelId="{D2B5C09A-D48B-45FA-A380-2E2BC941DACA}">
      <dgm:prSet phldrT="[Text]"/>
      <dgm:spPr/>
      <dgm:t>
        <a:bodyPr/>
        <a:lstStyle/>
        <a:p>
          <a:r>
            <a:rPr lang="en-US" dirty="0">
              <a:solidFill>
                <a:schemeClr val="tx2"/>
              </a:solidFill>
            </a:rPr>
            <a:t>Student enrolls</a:t>
          </a:r>
        </a:p>
      </dgm:t>
    </dgm:pt>
    <dgm:pt modelId="{DB8A7705-2C27-4EFB-A396-856809093ABF}" type="parTrans" cxnId="{C04B718E-9D3A-4FD1-AA31-901FD76ED8FA}">
      <dgm:prSet/>
      <dgm:spPr/>
      <dgm:t>
        <a:bodyPr/>
        <a:lstStyle/>
        <a:p>
          <a:endParaRPr lang="en-US"/>
        </a:p>
      </dgm:t>
    </dgm:pt>
    <dgm:pt modelId="{357F94D8-E58C-4E3D-9627-EDD7DA591EE3}" type="sibTrans" cxnId="{C04B718E-9D3A-4FD1-AA31-901FD76ED8FA}">
      <dgm:prSet/>
      <dgm:spPr/>
      <dgm:t>
        <a:bodyPr/>
        <a:lstStyle/>
        <a:p>
          <a:endParaRPr lang="en-US"/>
        </a:p>
      </dgm:t>
    </dgm:pt>
    <dgm:pt modelId="{9E12F412-2A9D-48A0-88E3-F78426A3E77A}">
      <dgm:prSet phldrT="[Text]"/>
      <dgm:spPr/>
      <dgm:t>
        <a:bodyPr/>
        <a:lstStyle/>
        <a:p>
          <a:r>
            <a:rPr lang="en-US" dirty="0">
              <a:solidFill>
                <a:schemeClr val="tx2"/>
              </a:solidFill>
            </a:rPr>
            <a:t>Institution follows up in Spring- matriculation details</a:t>
          </a:r>
        </a:p>
      </dgm:t>
    </dgm:pt>
    <dgm:pt modelId="{A73A7EF1-FBC2-4B2D-BF5F-AAE2E42E7960}" type="parTrans" cxnId="{B144CDF9-E4B8-4F3B-8CB0-389F62E05014}">
      <dgm:prSet/>
      <dgm:spPr/>
      <dgm:t>
        <a:bodyPr/>
        <a:lstStyle/>
        <a:p>
          <a:endParaRPr lang="en-US"/>
        </a:p>
      </dgm:t>
    </dgm:pt>
    <dgm:pt modelId="{775E8DD9-17C2-48B8-B06B-A97D388C8641}" type="sibTrans" cxnId="{B144CDF9-E4B8-4F3B-8CB0-389F62E05014}">
      <dgm:prSet/>
      <dgm:spPr/>
      <dgm:t>
        <a:bodyPr/>
        <a:lstStyle/>
        <a:p>
          <a:endParaRPr lang="en-US"/>
        </a:p>
      </dgm:t>
    </dgm:pt>
    <dgm:pt modelId="{AA135F55-253A-4851-9131-025B76BBB10C}" type="pres">
      <dgm:prSet presAssocID="{B0A1D115-385D-445A-A022-E66DA333F640}" presName="linearFlow" presStyleCnt="0">
        <dgm:presLayoutVars>
          <dgm:dir/>
          <dgm:animLvl val="lvl"/>
          <dgm:resizeHandles val="exact"/>
        </dgm:presLayoutVars>
      </dgm:prSet>
      <dgm:spPr/>
    </dgm:pt>
    <dgm:pt modelId="{A003671C-B0FC-40D4-9ECE-4BEFF9342537}" type="pres">
      <dgm:prSet presAssocID="{482C68DF-8AB4-4292-A2D4-C3D913B42ABA}" presName="composite" presStyleCnt="0"/>
      <dgm:spPr/>
    </dgm:pt>
    <dgm:pt modelId="{A3262D00-9788-4BB4-93AC-E11DAB7C0A90}" type="pres">
      <dgm:prSet presAssocID="{482C68DF-8AB4-4292-A2D4-C3D913B42ABA}" presName="parentText" presStyleLbl="alignNode1" presStyleIdx="0" presStyleCnt="3">
        <dgm:presLayoutVars>
          <dgm:chMax val="1"/>
          <dgm:bulletEnabled val="1"/>
        </dgm:presLayoutVars>
      </dgm:prSet>
      <dgm:spPr/>
    </dgm:pt>
    <dgm:pt modelId="{88720CBA-E362-4B15-B98E-96C5B8F79C61}" type="pres">
      <dgm:prSet presAssocID="{482C68DF-8AB4-4292-A2D4-C3D913B42ABA}" presName="descendantText" presStyleLbl="alignAcc1" presStyleIdx="0" presStyleCnt="3">
        <dgm:presLayoutVars>
          <dgm:bulletEnabled val="1"/>
        </dgm:presLayoutVars>
      </dgm:prSet>
      <dgm:spPr/>
    </dgm:pt>
    <dgm:pt modelId="{9612CB78-C224-4390-A7FA-F68CDC7744EA}" type="pres">
      <dgm:prSet presAssocID="{F9F91E38-A4A6-45C2-88EE-3296ED2C7C66}" presName="sp" presStyleCnt="0"/>
      <dgm:spPr/>
    </dgm:pt>
    <dgm:pt modelId="{3824BEAD-87F3-432F-8268-E25238917D5D}" type="pres">
      <dgm:prSet presAssocID="{E722F996-AA02-4F5A-9FD9-8008C1A476F8}" presName="composite" presStyleCnt="0"/>
      <dgm:spPr/>
    </dgm:pt>
    <dgm:pt modelId="{1ECAE33D-C0F0-4FB5-A48D-900B16EA6499}" type="pres">
      <dgm:prSet presAssocID="{E722F996-AA02-4F5A-9FD9-8008C1A476F8}" presName="parentText" presStyleLbl="alignNode1" presStyleIdx="1" presStyleCnt="3">
        <dgm:presLayoutVars>
          <dgm:chMax val="1"/>
          <dgm:bulletEnabled val="1"/>
        </dgm:presLayoutVars>
      </dgm:prSet>
      <dgm:spPr/>
    </dgm:pt>
    <dgm:pt modelId="{B3AC2DB9-B80F-4660-8E84-824F941113FE}" type="pres">
      <dgm:prSet presAssocID="{E722F996-AA02-4F5A-9FD9-8008C1A476F8}" presName="descendantText" presStyleLbl="alignAcc1" presStyleIdx="1" presStyleCnt="3">
        <dgm:presLayoutVars>
          <dgm:bulletEnabled val="1"/>
        </dgm:presLayoutVars>
      </dgm:prSet>
      <dgm:spPr/>
    </dgm:pt>
    <dgm:pt modelId="{5F05CA1D-58EE-43D5-A28E-F53EB75D8E21}" type="pres">
      <dgm:prSet presAssocID="{23924FEC-D814-404E-A3C8-4B761351458E}" presName="sp" presStyleCnt="0"/>
      <dgm:spPr/>
    </dgm:pt>
    <dgm:pt modelId="{F2FF8E8A-E10C-4DC6-B680-641F6389CD02}" type="pres">
      <dgm:prSet presAssocID="{3FB6E3B6-ED5C-4A22-B4E6-D7A892B69768}" presName="composite" presStyleCnt="0"/>
      <dgm:spPr/>
    </dgm:pt>
    <dgm:pt modelId="{EEB6353B-47CC-4A2F-AE31-30FC4964901E}" type="pres">
      <dgm:prSet presAssocID="{3FB6E3B6-ED5C-4A22-B4E6-D7A892B69768}" presName="parentText" presStyleLbl="alignNode1" presStyleIdx="2" presStyleCnt="3">
        <dgm:presLayoutVars>
          <dgm:chMax val="1"/>
          <dgm:bulletEnabled val="1"/>
        </dgm:presLayoutVars>
      </dgm:prSet>
      <dgm:spPr/>
    </dgm:pt>
    <dgm:pt modelId="{050BB0EF-AD48-4CDB-81D4-C6C9592B4C96}" type="pres">
      <dgm:prSet presAssocID="{3FB6E3B6-ED5C-4A22-B4E6-D7A892B69768}" presName="descendantText" presStyleLbl="alignAcc1" presStyleIdx="2" presStyleCnt="3">
        <dgm:presLayoutVars>
          <dgm:bulletEnabled val="1"/>
        </dgm:presLayoutVars>
      </dgm:prSet>
      <dgm:spPr/>
    </dgm:pt>
  </dgm:ptLst>
  <dgm:cxnLst>
    <dgm:cxn modelId="{20DFF31F-7EAC-4147-B9BF-AD9D36D424E6}" type="presOf" srcId="{B0A1D115-385D-445A-A022-E66DA333F640}" destId="{AA135F55-253A-4851-9131-025B76BBB10C}" srcOrd="0" destOrd="0" presId="urn:microsoft.com/office/officeart/2005/8/layout/chevron2"/>
    <dgm:cxn modelId="{FE3AD72D-7F14-4A6E-A2AF-DCBC41285D40}" type="presOf" srcId="{D2B5C09A-D48B-45FA-A380-2E2BC941DACA}" destId="{050BB0EF-AD48-4CDB-81D4-C6C9592B4C96}" srcOrd="0" destOrd="2" presId="urn:microsoft.com/office/officeart/2005/8/layout/chevron2"/>
    <dgm:cxn modelId="{594EF131-8B52-4E6A-9100-EF7E17F08A64}" type="presOf" srcId="{E722F996-AA02-4F5A-9FD9-8008C1A476F8}" destId="{1ECAE33D-C0F0-4FB5-A48D-900B16EA6499}" srcOrd="0" destOrd="0" presId="urn:microsoft.com/office/officeart/2005/8/layout/chevron2"/>
    <dgm:cxn modelId="{4D5E0E64-119C-4D81-96FB-9D39248AA93D}" type="presOf" srcId="{6BF66A8A-92A9-4480-A7D3-23187CB7E6C2}" destId="{B3AC2DB9-B80F-4660-8E84-824F941113FE}" srcOrd="0" destOrd="0" presId="urn:microsoft.com/office/officeart/2005/8/layout/chevron2"/>
    <dgm:cxn modelId="{E4304F45-7CBB-4D16-87E8-BCAF587B46A1}" type="presOf" srcId="{482C68DF-8AB4-4292-A2D4-C3D913B42ABA}" destId="{A3262D00-9788-4BB4-93AC-E11DAB7C0A90}" srcOrd="0" destOrd="0" presId="urn:microsoft.com/office/officeart/2005/8/layout/chevron2"/>
    <dgm:cxn modelId="{6893ED4D-9049-4F8B-8EAD-588F840C1570}" srcId="{482C68DF-8AB4-4292-A2D4-C3D913B42ABA}" destId="{B7D5F502-2449-45FF-AF17-5D83D5FB3809}" srcOrd="0" destOrd="0" parTransId="{DB9840E2-92B0-414A-97B0-F2E1878FD386}" sibTransId="{9357681F-B0D9-4D84-826C-B30FA720D9EE}"/>
    <dgm:cxn modelId="{E460A977-C814-478D-AC2F-710E262AB599}" srcId="{B0A1D115-385D-445A-A022-E66DA333F640}" destId="{3FB6E3B6-ED5C-4A22-B4E6-D7A892B69768}" srcOrd="2" destOrd="0" parTransId="{BAF23A7F-D8EC-475A-ABED-AE50B4140273}" sibTransId="{4EA4ACED-D387-4041-BBD7-A4BBD38AF219}"/>
    <dgm:cxn modelId="{7075E98B-6487-4F5B-937B-E7324F3C3754}" srcId="{3FB6E3B6-ED5C-4A22-B4E6-D7A892B69768}" destId="{31FD9A1A-BEA6-4E56-B05F-87927DD2D3C5}" srcOrd="0" destOrd="0" parTransId="{3F7D24F9-BDA1-47EF-9B7E-1773E04D625A}" sibTransId="{33F5508C-B722-4335-A366-E83CAD7B4181}"/>
    <dgm:cxn modelId="{C04B718E-9D3A-4FD1-AA31-901FD76ED8FA}" srcId="{3FB6E3B6-ED5C-4A22-B4E6-D7A892B69768}" destId="{D2B5C09A-D48B-45FA-A380-2E2BC941DACA}" srcOrd="2" destOrd="0" parTransId="{DB8A7705-2C27-4EFB-A396-856809093ABF}" sibTransId="{357F94D8-E58C-4E3D-9627-EDD7DA591EE3}"/>
    <dgm:cxn modelId="{96B29A9D-0DFB-4CDD-9BD4-AE8C6E75E0C1}" type="presOf" srcId="{9E12F412-2A9D-48A0-88E3-F78426A3E77A}" destId="{050BB0EF-AD48-4CDB-81D4-C6C9592B4C96}" srcOrd="0" destOrd="1" presId="urn:microsoft.com/office/officeart/2005/8/layout/chevron2"/>
    <dgm:cxn modelId="{14D88ABE-863E-47F0-9BB4-6508A3D31F5D}" type="presOf" srcId="{3FB6E3B6-ED5C-4A22-B4E6-D7A892B69768}" destId="{EEB6353B-47CC-4A2F-AE31-30FC4964901E}" srcOrd="0" destOrd="0" presId="urn:microsoft.com/office/officeart/2005/8/layout/chevron2"/>
    <dgm:cxn modelId="{5E47B7D0-853A-4D81-89B2-E9DC1A70164A}" srcId="{B0A1D115-385D-445A-A022-E66DA333F640}" destId="{E722F996-AA02-4F5A-9FD9-8008C1A476F8}" srcOrd="1" destOrd="0" parTransId="{FD74BDFB-503C-47E5-8B02-4D3AEF6C146D}" sibTransId="{23924FEC-D814-404E-A3C8-4B761351458E}"/>
    <dgm:cxn modelId="{59878CDD-E2A9-47A7-8155-0910E111956E}" type="presOf" srcId="{B7D5F502-2449-45FF-AF17-5D83D5FB3809}" destId="{88720CBA-E362-4B15-B98E-96C5B8F79C61}" srcOrd="0" destOrd="0" presId="urn:microsoft.com/office/officeart/2005/8/layout/chevron2"/>
    <dgm:cxn modelId="{C9BD97E2-2317-4892-87BB-6417B242F9E0}" type="presOf" srcId="{31FD9A1A-BEA6-4E56-B05F-87927DD2D3C5}" destId="{050BB0EF-AD48-4CDB-81D4-C6C9592B4C96}" srcOrd="0" destOrd="0" presId="urn:microsoft.com/office/officeart/2005/8/layout/chevron2"/>
    <dgm:cxn modelId="{6CE173E4-E76E-4208-822B-19DF72A7C76E}" type="presOf" srcId="{957134EA-E6A0-4198-9DEE-ED22A14CFD26}" destId="{88720CBA-E362-4B15-B98E-96C5B8F79C61}" srcOrd="0" destOrd="1" presId="urn:microsoft.com/office/officeart/2005/8/layout/chevron2"/>
    <dgm:cxn modelId="{2D8E7BE4-02D6-47DD-8A1C-9FC16E400CCE}" srcId="{B0A1D115-385D-445A-A022-E66DA333F640}" destId="{482C68DF-8AB4-4292-A2D4-C3D913B42ABA}" srcOrd="0" destOrd="0" parTransId="{1689CC73-04D8-46EB-BF60-3662D5E6EA31}" sibTransId="{F9F91E38-A4A6-45C2-88EE-3296ED2C7C66}"/>
    <dgm:cxn modelId="{8FE707E5-EA70-4F48-9B0B-AE82BF0486C3}" srcId="{482C68DF-8AB4-4292-A2D4-C3D913B42ABA}" destId="{957134EA-E6A0-4198-9DEE-ED22A14CFD26}" srcOrd="1" destOrd="0" parTransId="{B190CAC1-27DC-4BD3-A193-8BFC3B35FF67}" sibTransId="{B6FAA6C8-4ACD-458C-8C25-600CABD4199C}"/>
    <dgm:cxn modelId="{DD3A7BEA-6B97-4E91-BD55-2DB3141D668B}" srcId="{E722F996-AA02-4F5A-9FD9-8008C1A476F8}" destId="{6BF66A8A-92A9-4480-A7D3-23187CB7E6C2}" srcOrd="0" destOrd="0" parTransId="{2CBEFB6C-1390-450B-ACE5-F087DDB56796}" sibTransId="{C26A5C34-3C91-4662-BC49-DCCC861F6729}"/>
    <dgm:cxn modelId="{B144CDF9-E4B8-4F3B-8CB0-389F62E05014}" srcId="{3FB6E3B6-ED5C-4A22-B4E6-D7A892B69768}" destId="{9E12F412-2A9D-48A0-88E3-F78426A3E77A}" srcOrd="1" destOrd="0" parTransId="{A73A7EF1-FBC2-4B2D-BF5F-AAE2E42E7960}" sibTransId="{775E8DD9-17C2-48B8-B06B-A97D388C8641}"/>
    <dgm:cxn modelId="{2AE96B24-92D9-4F6E-A6C9-16544AA8BD30}" type="presParOf" srcId="{AA135F55-253A-4851-9131-025B76BBB10C}" destId="{A003671C-B0FC-40D4-9ECE-4BEFF9342537}" srcOrd="0" destOrd="0" presId="urn:microsoft.com/office/officeart/2005/8/layout/chevron2"/>
    <dgm:cxn modelId="{AAEFBD1A-F2E9-4082-B316-49AA869BEACD}" type="presParOf" srcId="{A003671C-B0FC-40D4-9ECE-4BEFF9342537}" destId="{A3262D00-9788-4BB4-93AC-E11DAB7C0A90}" srcOrd="0" destOrd="0" presId="urn:microsoft.com/office/officeart/2005/8/layout/chevron2"/>
    <dgm:cxn modelId="{E4CCDD98-14E5-4646-97FA-6E1CA2AA2F58}" type="presParOf" srcId="{A003671C-B0FC-40D4-9ECE-4BEFF9342537}" destId="{88720CBA-E362-4B15-B98E-96C5B8F79C61}" srcOrd="1" destOrd="0" presId="urn:microsoft.com/office/officeart/2005/8/layout/chevron2"/>
    <dgm:cxn modelId="{DBECC591-6757-4D1E-B5E8-BD56F36E29A6}" type="presParOf" srcId="{AA135F55-253A-4851-9131-025B76BBB10C}" destId="{9612CB78-C224-4390-A7FA-F68CDC7744EA}" srcOrd="1" destOrd="0" presId="urn:microsoft.com/office/officeart/2005/8/layout/chevron2"/>
    <dgm:cxn modelId="{8127A128-6EDC-47D1-9070-037ADD553149}" type="presParOf" srcId="{AA135F55-253A-4851-9131-025B76BBB10C}" destId="{3824BEAD-87F3-432F-8268-E25238917D5D}" srcOrd="2" destOrd="0" presId="urn:microsoft.com/office/officeart/2005/8/layout/chevron2"/>
    <dgm:cxn modelId="{1786E2D0-2CA7-423F-8D6C-37BD08017304}" type="presParOf" srcId="{3824BEAD-87F3-432F-8268-E25238917D5D}" destId="{1ECAE33D-C0F0-4FB5-A48D-900B16EA6499}" srcOrd="0" destOrd="0" presId="urn:microsoft.com/office/officeart/2005/8/layout/chevron2"/>
    <dgm:cxn modelId="{DFC45370-C0CB-4DF4-9BFC-A316C32EC850}" type="presParOf" srcId="{3824BEAD-87F3-432F-8268-E25238917D5D}" destId="{B3AC2DB9-B80F-4660-8E84-824F941113FE}" srcOrd="1" destOrd="0" presId="urn:microsoft.com/office/officeart/2005/8/layout/chevron2"/>
    <dgm:cxn modelId="{C7CD482A-3607-48B4-8CE4-84172C33B90B}" type="presParOf" srcId="{AA135F55-253A-4851-9131-025B76BBB10C}" destId="{5F05CA1D-58EE-43D5-A28E-F53EB75D8E21}" srcOrd="3" destOrd="0" presId="urn:microsoft.com/office/officeart/2005/8/layout/chevron2"/>
    <dgm:cxn modelId="{7DD33920-8F47-4DC1-ABB7-7FD839828DC8}" type="presParOf" srcId="{AA135F55-253A-4851-9131-025B76BBB10C}" destId="{F2FF8E8A-E10C-4DC6-B680-641F6389CD02}" srcOrd="4" destOrd="0" presId="urn:microsoft.com/office/officeart/2005/8/layout/chevron2"/>
    <dgm:cxn modelId="{EF297F94-F28F-4869-97A6-92E2EFCECF23}" type="presParOf" srcId="{F2FF8E8A-E10C-4DC6-B680-641F6389CD02}" destId="{EEB6353B-47CC-4A2F-AE31-30FC4964901E}" srcOrd="0" destOrd="0" presId="urn:microsoft.com/office/officeart/2005/8/layout/chevron2"/>
    <dgm:cxn modelId="{4AEAB1C4-C480-4E7F-858B-9B8598C3C499}" type="presParOf" srcId="{F2FF8E8A-E10C-4DC6-B680-641F6389CD02}" destId="{050BB0EF-AD48-4CDB-81D4-C6C9592B4C96}"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262D00-9788-4BB4-93AC-E11DAB7C0A90}">
      <dsp:nvSpPr>
        <dsp:cNvPr id="0" name=""/>
        <dsp:cNvSpPr/>
      </dsp:nvSpPr>
      <dsp:spPr>
        <a:xfrm rot="5400000">
          <a:off x="-254869" y="256807"/>
          <a:ext cx="1699128" cy="1189389"/>
        </a:xfrm>
        <a:prstGeom prst="chevron">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Letter</a:t>
          </a:r>
        </a:p>
      </dsp:txBody>
      <dsp:txXfrm rot="-5400000">
        <a:off x="1" y="596633"/>
        <a:ext cx="1189389" cy="509739"/>
      </dsp:txXfrm>
    </dsp:sp>
    <dsp:sp modelId="{88720CBA-E362-4B15-B98E-96C5B8F79C61}">
      <dsp:nvSpPr>
        <dsp:cNvPr id="0" name=""/>
        <dsp:cNvSpPr/>
      </dsp:nvSpPr>
      <dsp:spPr>
        <a:xfrm rot="5400000">
          <a:off x="4106945" y="-2915616"/>
          <a:ext cx="1104433" cy="6939544"/>
        </a:xfrm>
        <a:prstGeom prst="round2Same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solidFill>
                <a:schemeClr val="tx2"/>
              </a:solidFill>
            </a:rPr>
            <a:t>HS senior receives letter with list of postsecondary options, institutional financial aid, and state-supported aid</a:t>
          </a:r>
        </a:p>
        <a:p>
          <a:pPr marL="171450" lvl="1" indent="-171450" algn="l" defTabSz="711200">
            <a:lnSpc>
              <a:spcPct val="90000"/>
            </a:lnSpc>
            <a:spcBef>
              <a:spcPct val="0"/>
            </a:spcBef>
            <a:spcAft>
              <a:spcPct val="15000"/>
            </a:spcAft>
            <a:buChar char="•"/>
          </a:pPr>
          <a:r>
            <a:rPr lang="en-US" sz="1600" kern="1200" dirty="0">
              <a:solidFill>
                <a:schemeClr val="tx2"/>
              </a:solidFill>
            </a:rPr>
            <a:t>Student scans QR code or follows link in TSAC Student Portal to claim their spot</a:t>
          </a:r>
        </a:p>
      </dsp:txBody>
      <dsp:txXfrm rot="-5400000">
        <a:off x="1189390" y="55853"/>
        <a:ext cx="6885630" cy="996605"/>
      </dsp:txXfrm>
    </dsp:sp>
    <dsp:sp modelId="{1ECAE33D-C0F0-4FB5-A48D-900B16EA6499}">
      <dsp:nvSpPr>
        <dsp:cNvPr id="0" name=""/>
        <dsp:cNvSpPr/>
      </dsp:nvSpPr>
      <dsp:spPr>
        <a:xfrm rot="5400000">
          <a:off x="-254869" y="1762903"/>
          <a:ext cx="1699128" cy="1189389"/>
        </a:xfrm>
        <a:prstGeom prst="chevron">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Data Transmission</a:t>
          </a:r>
        </a:p>
      </dsp:txBody>
      <dsp:txXfrm rot="-5400000">
        <a:off x="1" y="2102729"/>
        <a:ext cx="1189389" cy="509739"/>
      </dsp:txXfrm>
    </dsp:sp>
    <dsp:sp modelId="{B3AC2DB9-B80F-4660-8E84-824F941113FE}">
      <dsp:nvSpPr>
        <dsp:cNvPr id="0" name=""/>
        <dsp:cNvSpPr/>
      </dsp:nvSpPr>
      <dsp:spPr>
        <a:xfrm rot="5400000">
          <a:off x="4106945" y="-1409521"/>
          <a:ext cx="1104433" cy="6939544"/>
        </a:xfrm>
        <a:prstGeom prst="round2Same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solidFill>
                <a:schemeClr val="tx2"/>
              </a:solidFill>
            </a:rPr>
            <a:t>THEC provides student’s data file to institution through FAST, serving as official application</a:t>
          </a:r>
        </a:p>
      </dsp:txBody>
      <dsp:txXfrm rot="-5400000">
        <a:off x="1189390" y="1561948"/>
        <a:ext cx="6885630" cy="996605"/>
      </dsp:txXfrm>
    </dsp:sp>
    <dsp:sp modelId="{EEB6353B-47CC-4A2F-AE31-30FC4964901E}">
      <dsp:nvSpPr>
        <dsp:cNvPr id="0" name=""/>
        <dsp:cNvSpPr/>
      </dsp:nvSpPr>
      <dsp:spPr>
        <a:xfrm rot="5400000">
          <a:off x="-254869" y="3268998"/>
          <a:ext cx="1699128" cy="1189389"/>
        </a:xfrm>
        <a:prstGeom prst="chevron">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Follow-Up</a:t>
          </a:r>
        </a:p>
      </dsp:txBody>
      <dsp:txXfrm rot="-5400000">
        <a:off x="1" y="3608824"/>
        <a:ext cx="1189389" cy="509739"/>
      </dsp:txXfrm>
    </dsp:sp>
    <dsp:sp modelId="{050BB0EF-AD48-4CDB-81D4-C6C9592B4C96}">
      <dsp:nvSpPr>
        <dsp:cNvPr id="0" name=""/>
        <dsp:cNvSpPr/>
      </dsp:nvSpPr>
      <dsp:spPr>
        <a:xfrm rot="5400000">
          <a:off x="4106945" y="96573"/>
          <a:ext cx="1104433" cy="6939544"/>
        </a:xfrm>
        <a:prstGeom prst="round2Same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solidFill>
                <a:schemeClr val="tx2"/>
              </a:solidFill>
            </a:rPr>
            <a:t>Institution sends follow up email and needed items</a:t>
          </a:r>
        </a:p>
        <a:p>
          <a:pPr marL="171450" lvl="1" indent="-171450" algn="l" defTabSz="711200">
            <a:lnSpc>
              <a:spcPct val="90000"/>
            </a:lnSpc>
            <a:spcBef>
              <a:spcPct val="0"/>
            </a:spcBef>
            <a:spcAft>
              <a:spcPct val="15000"/>
            </a:spcAft>
            <a:buChar char="•"/>
          </a:pPr>
          <a:r>
            <a:rPr lang="en-US" sz="1600" kern="1200" dirty="0">
              <a:solidFill>
                <a:schemeClr val="tx2"/>
              </a:solidFill>
            </a:rPr>
            <a:t>Institution follows up in Spring- matriculation details</a:t>
          </a:r>
        </a:p>
        <a:p>
          <a:pPr marL="171450" lvl="1" indent="-171450" algn="l" defTabSz="711200">
            <a:lnSpc>
              <a:spcPct val="90000"/>
            </a:lnSpc>
            <a:spcBef>
              <a:spcPct val="0"/>
            </a:spcBef>
            <a:spcAft>
              <a:spcPct val="15000"/>
            </a:spcAft>
            <a:buChar char="•"/>
          </a:pPr>
          <a:r>
            <a:rPr lang="en-US" sz="1600" kern="1200" dirty="0">
              <a:solidFill>
                <a:schemeClr val="tx2"/>
              </a:solidFill>
            </a:rPr>
            <a:t>Student enrolls</a:t>
          </a:r>
        </a:p>
      </dsp:txBody>
      <dsp:txXfrm rot="-5400000">
        <a:off x="1189390" y="3068042"/>
        <a:ext cx="6885630" cy="996605"/>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1B5F9C-D81F-4C3B-B152-DCE790104866}" type="datetimeFigureOut">
              <a:rPr lang="en-US" smtClean="0"/>
              <a:t>8/5/2026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9C4179-D2B6-4831-AC51-74E191EF1CE8}" type="slidenum">
              <a:rPr lang="en-US" smtClean="0"/>
              <a:t>‹#›</a:t>
            </a:fld>
            <a:endParaRPr lang="en-US"/>
          </a:p>
        </p:txBody>
      </p:sp>
    </p:spTree>
    <p:extLst>
      <p:ext uri="{BB962C8B-B14F-4D97-AF65-F5344CB8AC3E}">
        <p14:creationId xmlns:p14="http://schemas.microsoft.com/office/powerpoint/2010/main" val="36583459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DDD36D-7182-4127-A6C8-D25450A33D6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77937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DDD36D-7182-4127-A6C8-D25450A33D6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70379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A8174-DC6D-8D3B-490F-5C85726E46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EBEE19-632B-792D-A83D-FB0DD464BE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6E195B-7922-DD62-0365-26C1C70953D0}"/>
              </a:ext>
            </a:extLst>
          </p:cNvPr>
          <p:cNvSpPr>
            <a:spLocks noGrp="1"/>
          </p:cNvSpPr>
          <p:nvPr>
            <p:ph type="body" idx="1"/>
          </p:nvPr>
        </p:nvSpPr>
        <p:spPr/>
        <p:txBody>
          <a:bodyPr/>
          <a:lstStyle/>
          <a:p>
            <a:r>
              <a:rPr lang="en-US" dirty="0"/>
              <a:t>In Tennessee, 39.1% of Fall 2023 undergraduate enrollments were at open-access community colleges, and another 31.7% were at public four-year institutions that accept at least three quarters of applicants. </a:t>
            </a:r>
          </a:p>
          <a:p>
            <a:endParaRPr lang="en-US" dirty="0"/>
          </a:p>
          <a:p>
            <a:r>
              <a:rPr lang="en-US" dirty="0"/>
              <a:t>The TN Board of Regents has agreed to partner with us on this, and we will be reaching out to public and private universities over the next couple of months.</a:t>
            </a:r>
          </a:p>
          <a:p>
            <a:endParaRPr lang="en-US" dirty="0"/>
          </a:p>
          <a:p>
            <a:r>
              <a:rPr lang="en-US" dirty="0"/>
              <a:t>The scope of this pilot project and study will be larger than any undertaken so far.  </a:t>
            </a:r>
          </a:p>
        </p:txBody>
      </p:sp>
      <p:sp>
        <p:nvSpPr>
          <p:cNvPr id="4" name="Slide Number Placeholder 3">
            <a:extLst>
              <a:ext uri="{FF2B5EF4-FFF2-40B4-BE49-F238E27FC236}">
                <a16:creationId xmlns:a16="http://schemas.microsoft.com/office/drawing/2014/main" id="{22209E6E-346A-5DD3-9798-B412F0DEA314}"/>
              </a:ext>
            </a:extLst>
          </p:cNvPr>
          <p:cNvSpPr>
            <a:spLocks noGrp="1"/>
          </p:cNvSpPr>
          <p:nvPr>
            <p:ph type="sldNum" sz="quarter" idx="5"/>
          </p:nvPr>
        </p:nvSpPr>
        <p:spPr/>
        <p:txBody>
          <a:bodyPr/>
          <a:lstStyle/>
          <a:p>
            <a:fld id="{66D0EFDE-704C-426B-87ED-A54D12327E4D}" type="slidenum">
              <a:rPr lang="en-US" smtClean="0"/>
              <a:t>11</a:t>
            </a:fld>
            <a:endParaRPr lang="en-US"/>
          </a:p>
        </p:txBody>
      </p:sp>
    </p:spTree>
    <p:extLst>
      <p:ext uri="{BB962C8B-B14F-4D97-AF65-F5344CB8AC3E}">
        <p14:creationId xmlns:p14="http://schemas.microsoft.com/office/powerpoint/2010/main" val="18657179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BE12F-2EBF-8887-EBA7-C783AC92C2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7D89D9-BC83-47B7-33E9-4073D542B9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7E69E4-DF4C-329D-E61C-B119DA0DE83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302F03F-DDDD-867B-9ECF-5091CE92D140}"/>
              </a:ext>
            </a:extLst>
          </p:cNvPr>
          <p:cNvSpPr>
            <a:spLocks noGrp="1"/>
          </p:cNvSpPr>
          <p:nvPr>
            <p:ph type="sldNum" sz="quarter" idx="5"/>
          </p:nvPr>
        </p:nvSpPr>
        <p:spPr/>
        <p:txBody>
          <a:bodyPr/>
          <a:lstStyle/>
          <a:p>
            <a:fld id="{66D0EFDE-704C-426B-87ED-A54D12327E4D}" type="slidenum">
              <a:rPr lang="en-US" smtClean="0"/>
              <a:t>12</a:t>
            </a:fld>
            <a:endParaRPr lang="en-US"/>
          </a:p>
        </p:txBody>
      </p:sp>
    </p:spTree>
    <p:extLst>
      <p:ext uri="{BB962C8B-B14F-4D97-AF65-F5344CB8AC3E}">
        <p14:creationId xmlns:p14="http://schemas.microsoft.com/office/powerpoint/2010/main" val="19943635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E8BD8-0F72-07DA-A642-6C8F16122C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7BBC4C-B4C3-00C2-6659-F1EE49D1A2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63BFBE-5659-DD02-73AC-47EA434129E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0445853-623B-BF37-304A-F7705EFD8892}"/>
              </a:ext>
            </a:extLst>
          </p:cNvPr>
          <p:cNvSpPr>
            <a:spLocks noGrp="1"/>
          </p:cNvSpPr>
          <p:nvPr>
            <p:ph type="sldNum" sz="quarter" idx="5"/>
          </p:nvPr>
        </p:nvSpPr>
        <p:spPr/>
        <p:txBody>
          <a:bodyPr/>
          <a:lstStyle/>
          <a:p>
            <a:fld id="{66D0EFDE-704C-426B-87ED-A54D12327E4D}" type="slidenum">
              <a:rPr lang="en-US" smtClean="0"/>
              <a:t>13</a:t>
            </a:fld>
            <a:endParaRPr lang="en-US"/>
          </a:p>
        </p:txBody>
      </p:sp>
    </p:spTree>
    <p:extLst>
      <p:ext uri="{BB962C8B-B14F-4D97-AF65-F5344CB8AC3E}">
        <p14:creationId xmlns:p14="http://schemas.microsoft.com/office/powerpoint/2010/main" val="6360666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B446C-62C6-6F11-BDA3-5C2CF1D6A2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B7841F-880D-8241-FB64-211361F4A1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A269DE-60F8-757A-2909-7123AF24D3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7F740FD-4A9A-9BE2-3166-493E55384B6A}"/>
              </a:ext>
            </a:extLst>
          </p:cNvPr>
          <p:cNvSpPr>
            <a:spLocks noGrp="1"/>
          </p:cNvSpPr>
          <p:nvPr>
            <p:ph type="sldNum" sz="quarter" idx="5"/>
          </p:nvPr>
        </p:nvSpPr>
        <p:spPr/>
        <p:txBody>
          <a:bodyPr/>
          <a:lstStyle/>
          <a:p>
            <a:fld id="{66D0EFDE-704C-426B-87ED-A54D12327E4D}" type="slidenum">
              <a:rPr lang="en-US" smtClean="0"/>
              <a:t>14</a:t>
            </a:fld>
            <a:endParaRPr lang="en-US"/>
          </a:p>
        </p:txBody>
      </p:sp>
    </p:spTree>
    <p:extLst>
      <p:ext uri="{BB962C8B-B14F-4D97-AF65-F5344CB8AC3E}">
        <p14:creationId xmlns:p14="http://schemas.microsoft.com/office/powerpoint/2010/main" val="40227840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635DB-0CD5-9F58-328F-231189F732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C9E1F2-C7F4-7D63-A291-23D5AFAF5C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D0DDB3-222B-10D3-2AE2-59707A7D5BD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57D63B7-D7B8-9B2A-2DE3-C4CDEAD2E209}"/>
              </a:ext>
            </a:extLst>
          </p:cNvPr>
          <p:cNvSpPr>
            <a:spLocks noGrp="1"/>
          </p:cNvSpPr>
          <p:nvPr>
            <p:ph type="sldNum" sz="quarter" idx="5"/>
          </p:nvPr>
        </p:nvSpPr>
        <p:spPr/>
        <p:txBody>
          <a:bodyPr/>
          <a:lstStyle/>
          <a:p>
            <a:fld id="{66D0EFDE-704C-426B-87ED-A54D12327E4D}" type="slidenum">
              <a:rPr lang="en-US" smtClean="0"/>
              <a:t>15</a:t>
            </a:fld>
            <a:endParaRPr lang="en-US"/>
          </a:p>
        </p:txBody>
      </p:sp>
    </p:spTree>
    <p:extLst>
      <p:ext uri="{BB962C8B-B14F-4D97-AF65-F5344CB8AC3E}">
        <p14:creationId xmlns:p14="http://schemas.microsoft.com/office/powerpoint/2010/main" val="8681033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B9901-DC05-B884-67F1-D504DEC5CF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87A62A-DBE5-09D5-9CC1-C585067B24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F66949-C07B-33D4-79F9-9FA95D9121A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7E1AEE0-943E-2AB9-0555-C86F71EA7561}"/>
              </a:ext>
            </a:extLst>
          </p:cNvPr>
          <p:cNvSpPr>
            <a:spLocks noGrp="1"/>
          </p:cNvSpPr>
          <p:nvPr>
            <p:ph type="sldNum" sz="quarter" idx="5"/>
          </p:nvPr>
        </p:nvSpPr>
        <p:spPr/>
        <p:txBody>
          <a:bodyPr/>
          <a:lstStyle/>
          <a:p>
            <a:fld id="{66D0EFDE-704C-426B-87ED-A54D12327E4D}" type="slidenum">
              <a:rPr lang="en-US" smtClean="0"/>
              <a:t>16</a:t>
            </a:fld>
            <a:endParaRPr lang="en-US"/>
          </a:p>
        </p:txBody>
      </p:sp>
    </p:spTree>
    <p:extLst>
      <p:ext uri="{BB962C8B-B14F-4D97-AF65-F5344CB8AC3E}">
        <p14:creationId xmlns:p14="http://schemas.microsoft.com/office/powerpoint/2010/main" val="33731707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1C4BD-CC5A-CFA7-5993-46BA71C49B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B8F239-6E92-90FA-AE54-712E62DDE7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E22AFB-5AA5-0340-0702-A2A3205C245C}"/>
              </a:ext>
            </a:extLst>
          </p:cNvPr>
          <p:cNvSpPr>
            <a:spLocks noGrp="1"/>
          </p:cNvSpPr>
          <p:nvPr>
            <p:ph type="body" idx="1"/>
          </p:nvPr>
        </p:nvSpPr>
        <p:spPr/>
        <p:txBody>
          <a:bodyPr/>
          <a:lstStyle/>
          <a:p>
            <a:r>
              <a:rPr lang="en-US" dirty="0"/>
              <a:t>So this is really direct marketing.  We aren’t telling these students anything that isn’t already true. There will be qualifying language, like “based on the information you have provided…” etc.  The premise is that this outreach will drive behavior to make that emotional decision to “commit” to a plan for life after high school.  </a:t>
            </a:r>
          </a:p>
        </p:txBody>
      </p:sp>
      <p:sp>
        <p:nvSpPr>
          <p:cNvPr id="4" name="Slide Number Placeholder 3">
            <a:extLst>
              <a:ext uri="{FF2B5EF4-FFF2-40B4-BE49-F238E27FC236}">
                <a16:creationId xmlns:a16="http://schemas.microsoft.com/office/drawing/2014/main" id="{C2897B3C-5140-2233-A20F-4A3C63CB76C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DDD36D-7182-4127-A6C8-D25450A33D6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70471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880DA9-9BB0-D865-F6D1-2999995582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7CF746-A529-B1D9-584B-043F9D8BE5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499BE7-0313-F73A-8BA1-C6A3C39729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5CE587F-DF47-590A-A0CA-8C464BED6FD5}"/>
              </a:ext>
            </a:extLst>
          </p:cNvPr>
          <p:cNvSpPr>
            <a:spLocks noGrp="1"/>
          </p:cNvSpPr>
          <p:nvPr>
            <p:ph type="sldNum" sz="quarter" idx="5"/>
          </p:nvPr>
        </p:nvSpPr>
        <p:spPr/>
        <p:txBody>
          <a:bodyPr/>
          <a:lstStyle/>
          <a:p>
            <a:fld id="{66D0EFDE-704C-426B-87ED-A54D12327E4D}" type="slidenum">
              <a:rPr lang="en-US" smtClean="0"/>
              <a:t>23</a:t>
            </a:fld>
            <a:endParaRPr lang="en-US"/>
          </a:p>
        </p:txBody>
      </p:sp>
    </p:spTree>
    <p:extLst>
      <p:ext uri="{BB962C8B-B14F-4D97-AF65-F5344CB8AC3E}">
        <p14:creationId xmlns:p14="http://schemas.microsoft.com/office/powerpoint/2010/main" val="11773798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DDD36D-7182-4127-A6C8-D25450A33D6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01019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Operating across about a dozen states so far, direct or proactive admissions policies have been shown to support college-going behaviors and enrollment, especially among students of color, those from low-income backgrounds, and first-generation students.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Significant increases in first-time undergraduate enrollments were observed, especially at two-year, open-access institutions.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However, while response to the direct admissions letter was even across demographic groups, enrollment among those with lower median household incomes did not increase. Researchers found that quite a few students would commit to four-year institution, but when they received their bills in July, they realized it just wasn’t affordable for them.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DDD36D-7182-4127-A6C8-D25450A33D6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44821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So the project team approached us and posed the question, what if students could be proactively admitted to college and provided with an upfront “guarantee” or signal of financial aid?</a:t>
            </a:r>
          </a:p>
          <a:p>
            <a:endParaRPr lang="en-US" dirty="0"/>
          </a:p>
          <a:p>
            <a:r>
              <a:rPr lang="en-US" dirty="0"/>
              <a:t>Tennessee will the first state to combine direct admissions with financial aid at this scale, striving to ensure that more students know their college options and grants and scholarships available to them.</a:t>
            </a: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66D0EFDE-704C-426B-87ED-A54D12327E4D}" type="slidenum">
              <a:rPr lang="en-US" smtClean="0"/>
              <a:t>3</a:t>
            </a:fld>
            <a:endParaRPr lang="en-US"/>
          </a:p>
        </p:txBody>
      </p:sp>
    </p:spTree>
    <p:extLst>
      <p:ext uri="{BB962C8B-B14F-4D97-AF65-F5344CB8AC3E}">
        <p14:creationId xmlns:p14="http://schemas.microsoft.com/office/powerpoint/2010/main" val="8285299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Tennessee, 39.1% of Fall 2023 undergraduate enrollments were at open-access community colleges, and another 31.7% were at public four-year institutions that accept at least three quarters of applicants. </a:t>
            </a:r>
          </a:p>
          <a:p>
            <a:endParaRPr lang="en-US" dirty="0"/>
          </a:p>
          <a:p>
            <a:r>
              <a:rPr lang="en-US" dirty="0"/>
              <a:t>The TN Board of Regents has agreed to partner with us on this, as well as 17 public and private four-year schools.  </a:t>
            </a:r>
          </a:p>
          <a:p>
            <a:endParaRPr lang="en-US" dirty="0"/>
          </a:p>
          <a:p>
            <a:r>
              <a:rPr lang="en-US" dirty="0"/>
              <a:t>The scope of this pilot project and study will be larger than any undertaken so far.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D0EFDE-704C-426B-87ED-A54D12327E4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77091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Tennessee, 39.1% of Fall 2023 undergraduate enrollments were at open-access community colleges, and another 31.7% were at public four-year institutions that accept at least three quarters of applicants. </a:t>
            </a:r>
          </a:p>
          <a:p>
            <a:endParaRPr lang="en-US" dirty="0"/>
          </a:p>
          <a:p>
            <a:r>
              <a:rPr lang="en-US" dirty="0"/>
              <a:t>The TN Board of Regents has agreed to partner with us on this, and we will be reaching out to public and private universities over the next couple of months.</a:t>
            </a:r>
          </a:p>
          <a:p>
            <a:endParaRPr lang="en-US" dirty="0"/>
          </a:p>
          <a:p>
            <a:r>
              <a:rPr lang="en-US" dirty="0"/>
              <a:t>The scope of this pilot project and study will be larger than any undertaken so far.  </a:t>
            </a:r>
          </a:p>
        </p:txBody>
      </p:sp>
      <p:sp>
        <p:nvSpPr>
          <p:cNvPr id="4" name="Slide Number Placeholder 3"/>
          <p:cNvSpPr>
            <a:spLocks noGrp="1"/>
          </p:cNvSpPr>
          <p:nvPr>
            <p:ph type="sldNum" sz="quarter" idx="5"/>
          </p:nvPr>
        </p:nvSpPr>
        <p:spPr/>
        <p:txBody>
          <a:bodyPr/>
          <a:lstStyle/>
          <a:p>
            <a:fld id="{66D0EFDE-704C-426B-87ED-A54D12327E4D}" type="slidenum">
              <a:rPr lang="en-US" smtClean="0"/>
              <a:t>5</a:t>
            </a:fld>
            <a:endParaRPr lang="en-US"/>
          </a:p>
        </p:txBody>
      </p:sp>
    </p:spTree>
    <p:extLst>
      <p:ext uri="{BB962C8B-B14F-4D97-AF65-F5344CB8AC3E}">
        <p14:creationId xmlns:p14="http://schemas.microsoft.com/office/powerpoint/2010/main" val="35877091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TCATs and community colleges already admit anyone that applies.  With some obvious exceptions like UT Knoxville, Vanderbilt, and a few others, most of the 4-year schools in Tennessee admit more than three quarters of their applicants. </a:t>
            </a:r>
            <a:r>
              <a:rPr lang="en-US" b="1" dirty="0"/>
              <a:t>These schools account for more than 70% of enrollments each year. </a:t>
            </a:r>
          </a:p>
          <a:p>
            <a:endParaRPr lang="en-US" dirty="0"/>
          </a:p>
          <a:p>
            <a:r>
              <a:rPr lang="en-US" dirty="0"/>
              <a:t>We are </a:t>
            </a:r>
            <a:r>
              <a:rPr lang="en-US" b="1" dirty="0"/>
              <a:t>not asking any of them to lower their admissions standards</a:t>
            </a:r>
            <a:r>
              <a:rPr lang="en-US" dirty="0"/>
              <a:t>; we are simply cutting through some of the “red tape” and reaching out directly to students and their families about opportunities that already exist for them.</a:t>
            </a:r>
          </a:p>
          <a:p>
            <a:endParaRPr lang="en-US" dirty="0"/>
          </a:p>
          <a:p>
            <a:r>
              <a:rPr lang="en-US" dirty="0"/>
              <a:t>The bottom line is there are students out there that can succeed in postsecondary training or education but </a:t>
            </a:r>
            <a:r>
              <a:rPr lang="en-US" b="1" dirty="0"/>
              <a:t>aren’t enrolling simply because of perceived administrative burden</a:t>
            </a:r>
            <a:r>
              <a:rPr lang="en-US" dirty="0"/>
              <a:t>, lack of awareness of the financial aid available to them, or just a gap in hope and belief that they are “college material.”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DDD36D-7182-4127-A6C8-D25450A33D6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70966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Benefits for Tennessee</a:t>
            </a:r>
          </a:p>
          <a:p>
            <a:r>
              <a:rPr lang="en-US" dirty="0"/>
              <a:t>● Tennessee would develop and piloted a new direct admissions program in partnership with leading researchers in this area and in tandem with another state/system partner.</a:t>
            </a:r>
          </a:p>
          <a:p>
            <a:endParaRPr lang="en-US" dirty="0"/>
          </a:p>
          <a:p>
            <a:r>
              <a:rPr lang="en-US" dirty="0"/>
              <a:t>● The project and its insights would thus expand capacity for scaling direct admissions in Tennessee while also contributing to the research base on these programs and serving as a national model for integrating direct admissions and financial aid for other states.</a:t>
            </a:r>
          </a:p>
          <a:p>
            <a:endParaRPr lang="en-US" dirty="0"/>
          </a:p>
          <a:p>
            <a:r>
              <a:rPr lang="en-US" dirty="0"/>
              <a:t>● Tennessee and THEC would continue to be a national innovator in higher education by being one of the first states to combine direct admissions and financial aid.</a:t>
            </a:r>
          </a:p>
          <a:p>
            <a:endParaRPr lang="en-US" dirty="0"/>
          </a:p>
          <a:p>
            <a:r>
              <a:rPr lang="en-US" dirty="0"/>
              <a:t>● Lumina grant funds would provide support to THEC for work on the project in the form of a small annual stipend for administration, IT, advertising, operation, etc.</a:t>
            </a:r>
          </a:p>
          <a:p>
            <a:endParaRPr lang="en-US" dirty="0"/>
          </a:p>
          <a:p>
            <a:r>
              <a:rPr lang="en-US" dirty="0"/>
              <a:t>● THEC and partners would also have access to a dedicated liaison who will also serve as project manager, as well as access to the expertise of the project team.</a:t>
            </a:r>
          </a:p>
          <a:p>
            <a:endParaRPr lang="en-US" dirty="0"/>
          </a:p>
          <a:p>
            <a:r>
              <a:rPr lang="en-US" dirty="0"/>
              <a:t>● The project team would also provide THEC with quantitative and qualitative insights on the program’s effects and feature THEC as a partner on any team or Foundation materials.</a:t>
            </a:r>
          </a:p>
        </p:txBody>
      </p:sp>
      <p:sp>
        <p:nvSpPr>
          <p:cNvPr id="4" name="Slide Number Placeholder 3"/>
          <p:cNvSpPr>
            <a:spLocks noGrp="1"/>
          </p:cNvSpPr>
          <p:nvPr>
            <p:ph type="sldNum" sz="quarter" idx="5"/>
          </p:nvPr>
        </p:nvSpPr>
        <p:spPr/>
        <p:txBody>
          <a:bodyPr/>
          <a:lstStyle/>
          <a:p>
            <a:fld id="{66D0EFDE-704C-426B-87ED-A54D12327E4D}" type="slidenum">
              <a:rPr lang="en-US" smtClean="0"/>
              <a:t>7</a:t>
            </a:fld>
            <a:endParaRPr lang="en-US"/>
          </a:p>
        </p:txBody>
      </p:sp>
    </p:spTree>
    <p:extLst>
      <p:ext uri="{BB962C8B-B14F-4D97-AF65-F5344CB8AC3E}">
        <p14:creationId xmlns:p14="http://schemas.microsoft.com/office/powerpoint/2010/main" val="31892460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9A795-7020-31D5-CDD0-630C2D7933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E18C31-EB2D-4052-B7D6-81BD2994C6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86D369-9F10-363A-9D91-290CE238262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0F93A2B-097C-8390-3C6A-B2BF1A77D2F2}"/>
              </a:ext>
            </a:extLst>
          </p:cNvPr>
          <p:cNvSpPr>
            <a:spLocks noGrp="1"/>
          </p:cNvSpPr>
          <p:nvPr>
            <p:ph type="sldNum" sz="quarter" idx="5"/>
          </p:nvPr>
        </p:nvSpPr>
        <p:spPr/>
        <p:txBody>
          <a:bodyPr/>
          <a:lstStyle/>
          <a:p>
            <a:fld id="{66D0EFDE-704C-426B-87ED-A54D12327E4D}" type="slidenum">
              <a:rPr lang="en-US" smtClean="0"/>
              <a:t>8</a:t>
            </a:fld>
            <a:endParaRPr lang="en-US"/>
          </a:p>
        </p:txBody>
      </p:sp>
    </p:spTree>
    <p:extLst>
      <p:ext uri="{BB962C8B-B14F-4D97-AF65-F5344CB8AC3E}">
        <p14:creationId xmlns:p14="http://schemas.microsoft.com/office/powerpoint/2010/main" val="30388365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this is really direct marketing.  We aren’t telling these students anything that isn’t already true. There will be qualifying language, like “based on the information you have provided…” etc.  The premise is that this outreach will drive behavior to make that emotional decision to “commit” to a plan for life after high school.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DDD36D-7182-4127-A6C8-D25450A33D6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30211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3F661C8-9591-15E7-8AE0-7D793EC2324A}"/>
              </a:ext>
            </a:extLst>
          </p:cNvPr>
          <p:cNvSpPr>
            <a:spLocks noGrp="1"/>
          </p:cNvSpPr>
          <p:nvPr>
            <p:ph type="subTitle" idx="1" hasCustomPrompt="1"/>
          </p:nvPr>
        </p:nvSpPr>
        <p:spPr>
          <a:xfrm>
            <a:off x="1523997" y="4200554"/>
            <a:ext cx="9144000" cy="1655762"/>
          </a:xfrm>
        </p:spPr>
        <p:txBody>
          <a:bodyPr>
            <a:normAutofit/>
          </a:bodyPr>
          <a:lstStyle>
            <a:lvl1pPr marL="0" indent="0" algn="ctr">
              <a:buNone/>
              <a:defRPr sz="4800" b="1">
                <a:solidFill>
                  <a:schemeClr val="tx2">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THEC TITLE HERE</a:t>
            </a:r>
          </a:p>
        </p:txBody>
      </p:sp>
      <p:sp>
        <p:nvSpPr>
          <p:cNvPr id="7" name="Footer Placeholder 7">
            <a:extLst>
              <a:ext uri="{FF2B5EF4-FFF2-40B4-BE49-F238E27FC236}">
                <a16:creationId xmlns:a16="http://schemas.microsoft.com/office/drawing/2014/main" id="{B71723B4-A4F1-E804-093E-619EEAB58360}"/>
              </a:ext>
            </a:extLst>
          </p:cNvPr>
          <p:cNvSpPr>
            <a:spLocks noGrp="1"/>
          </p:cNvSpPr>
          <p:nvPr>
            <p:ph type="ftr" sz="quarter" idx="11"/>
          </p:nvPr>
        </p:nvSpPr>
        <p:spPr>
          <a:xfrm>
            <a:off x="3867496" y="6364663"/>
            <a:ext cx="4457007" cy="365125"/>
          </a:xfrm>
          <a:prstGeom prst="rect">
            <a:avLst/>
          </a:prstGeom>
        </p:spPr>
        <p:txBody>
          <a:bodyPr/>
          <a:lstStyle>
            <a:lvl1pPr algn="ctr">
              <a:defRPr sz="1000">
                <a:solidFill>
                  <a:schemeClr val="tx2"/>
                </a:solidFill>
              </a:defRPr>
            </a:lvl1pPr>
          </a:lstStyle>
          <a:p>
            <a:r>
              <a:rPr lang="en-US" dirty="0"/>
              <a:t>TENNESSEE HIGHER EDUCATION COMMISSION   I   OCTOBER 30, 2024</a:t>
            </a:r>
          </a:p>
        </p:txBody>
      </p:sp>
      <p:pic>
        <p:nvPicPr>
          <p:cNvPr id="11" name="Picture 10" descr="A picture containing text, sign&#10;&#10;Description automatically generated">
            <a:extLst>
              <a:ext uri="{FF2B5EF4-FFF2-40B4-BE49-F238E27FC236}">
                <a16:creationId xmlns:a16="http://schemas.microsoft.com/office/drawing/2014/main" id="{F897B094-0B99-D72C-5078-5912BEF966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34460" y="618960"/>
            <a:ext cx="3723073" cy="3485697"/>
          </a:xfrm>
          <a:prstGeom prst="rect">
            <a:avLst/>
          </a:prstGeom>
        </p:spPr>
      </p:pic>
    </p:spTree>
    <p:extLst>
      <p:ext uri="{BB962C8B-B14F-4D97-AF65-F5344CB8AC3E}">
        <p14:creationId xmlns:p14="http://schemas.microsoft.com/office/powerpoint/2010/main" val="905582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BD77A-08AB-BB70-039D-B57F5EAA55E4}"/>
              </a:ext>
            </a:extLst>
          </p:cNvPr>
          <p:cNvSpPr>
            <a:spLocks noGrp="1"/>
          </p:cNvSpPr>
          <p:nvPr>
            <p:ph type="title" hasCustomPrompt="1"/>
          </p:nvPr>
        </p:nvSpPr>
        <p:spPr>
          <a:xfrm>
            <a:off x="839788" y="457200"/>
            <a:ext cx="3932237" cy="1600200"/>
          </a:xfrm>
        </p:spPr>
        <p:txBody>
          <a:bodyPr anchor="b"/>
          <a:lstStyle>
            <a:lvl1pPr>
              <a:defRPr sz="3200"/>
            </a:lvl1pPr>
          </a:lstStyle>
          <a:p>
            <a:r>
              <a:rPr lang="en-US" dirty="0"/>
              <a:t>TITLE</a:t>
            </a:r>
          </a:p>
        </p:txBody>
      </p:sp>
      <p:sp>
        <p:nvSpPr>
          <p:cNvPr id="3" name="Picture Placeholder 2">
            <a:extLst>
              <a:ext uri="{FF2B5EF4-FFF2-40B4-BE49-F238E27FC236}">
                <a16:creationId xmlns:a16="http://schemas.microsoft.com/office/drawing/2014/main" id="{84402D98-1170-DA6F-DB15-876A0F156E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7839BB5-A70C-EB34-8DEA-4102CF63B8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A picture containing text, sign&#10;&#10;Description automatically generated">
            <a:extLst>
              <a:ext uri="{FF2B5EF4-FFF2-40B4-BE49-F238E27FC236}">
                <a16:creationId xmlns:a16="http://schemas.microsoft.com/office/drawing/2014/main" id="{8C0A128B-9449-BB3A-3231-234D017FED1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43730" y="5765476"/>
            <a:ext cx="1167270" cy="1092847"/>
          </a:xfrm>
          <a:prstGeom prst="rect">
            <a:avLst/>
          </a:prstGeom>
        </p:spPr>
      </p:pic>
      <p:sp>
        <p:nvSpPr>
          <p:cNvPr id="10" name="Footer Placeholder 7">
            <a:extLst>
              <a:ext uri="{FF2B5EF4-FFF2-40B4-BE49-F238E27FC236}">
                <a16:creationId xmlns:a16="http://schemas.microsoft.com/office/drawing/2014/main" id="{8CDC049C-5902-6299-9B8D-F24B99F4FA33}"/>
              </a:ext>
            </a:extLst>
          </p:cNvPr>
          <p:cNvSpPr>
            <a:spLocks noGrp="1"/>
          </p:cNvSpPr>
          <p:nvPr>
            <p:ph type="ftr" sz="quarter" idx="11"/>
          </p:nvPr>
        </p:nvSpPr>
        <p:spPr>
          <a:xfrm>
            <a:off x="3867496" y="6364663"/>
            <a:ext cx="4457007" cy="365125"/>
          </a:xfrm>
          <a:prstGeom prst="rect">
            <a:avLst/>
          </a:prstGeom>
        </p:spPr>
        <p:txBody>
          <a:bodyPr/>
          <a:lstStyle>
            <a:lvl1pPr algn="ctr">
              <a:defRPr sz="1000">
                <a:solidFill>
                  <a:schemeClr val="tx2"/>
                </a:solidFill>
              </a:defRPr>
            </a:lvl1pPr>
          </a:lstStyle>
          <a:p>
            <a:r>
              <a:rPr lang="en-US" dirty="0"/>
              <a:t>TENNESSEE HIGHER EDUCATION COMMISSION   I   NOVEMBER 7, 2024</a:t>
            </a:r>
          </a:p>
        </p:txBody>
      </p:sp>
    </p:spTree>
    <p:extLst>
      <p:ext uri="{BB962C8B-B14F-4D97-AF65-F5344CB8AC3E}">
        <p14:creationId xmlns:p14="http://schemas.microsoft.com/office/powerpoint/2010/main" val="3754547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accent3"/>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3F661C8-9591-15E7-8AE0-7D793EC2324A}"/>
              </a:ext>
            </a:extLst>
          </p:cNvPr>
          <p:cNvSpPr>
            <a:spLocks noGrp="1"/>
          </p:cNvSpPr>
          <p:nvPr>
            <p:ph type="subTitle" idx="1" hasCustomPrompt="1"/>
          </p:nvPr>
        </p:nvSpPr>
        <p:spPr>
          <a:xfrm>
            <a:off x="1523999" y="3955457"/>
            <a:ext cx="9144000" cy="1655762"/>
          </a:xfrm>
        </p:spPr>
        <p:txBody>
          <a:bodyPr>
            <a:normAutofit/>
          </a:bodyPr>
          <a:lstStyle>
            <a:lvl1pPr marL="0" indent="0" algn="ctr">
              <a:buNone/>
              <a:defRPr sz="4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THEC TITLE HERE</a:t>
            </a:r>
          </a:p>
        </p:txBody>
      </p:sp>
      <p:sp>
        <p:nvSpPr>
          <p:cNvPr id="7" name="Footer Placeholder 7">
            <a:extLst>
              <a:ext uri="{FF2B5EF4-FFF2-40B4-BE49-F238E27FC236}">
                <a16:creationId xmlns:a16="http://schemas.microsoft.com/office/drawing/2014/main" id="{B71723B4-A4F1-E804-093E-619EEAB58360}"/>
              </a:ext>
            </a:extLst>
          </p:cNvPr>
          <p:cNvSpPr>
            <a:spLocks noGrp="1"/>
          </p:cNvSpPr>
          <p:nvPr>
            <p:ph type="ftr" sz="quarter" idx="11"/>
          </p:nvPr>
        </p:nvSpPr>
        <p:spPr>
          <a:xfrm>
            <a:off x="3867496" y="6364663"/>
            <a:ext cx="4457007" cy="365125"/>
          </a:xfrm>
          <a:prstGeom prst="rect">
            <a:avLst/>
          </a:prstGeom>
        </p:spPr>
        <p:txBody>
          <a:bodyPr/>
          <a:lstStyle>
            <a:lvl1pPr algn="ctr">
              <a:defRPr sz="1000">
                <a:solidFill>
                  <a:schemeClr val="bg2"/>
                </a:solidFill>
              </a:defRPr>
            </a:lvl1pPr>
          </a:lstStyle>
          <a:p>
            <a:r>
              <a:rPr lang="en-US" dirty="0"/>
              <a:t>TENNESSEE HIGHER EDUCATION COMMISSION   I   OCTOBER 30, 2024</a:t>
            </a:r>
          </a:p>
        </p:txBody>
      </p:sp>
      <p:pic>
        <p:nvPicPr>
          <p:cNvPr id="6" name="Picture 5" descr="Icon&#10;&#10;Description automatically generated">
            <a:extLst>
              <a:ext uri="{FF2B5EF4-FFF2-40B4-BE49-F238E27FC236}">
                <a16:creationId xmlns:a16="http://schemas.microsoft.com/office/drawing/2014/main" id="{F63E80B6-F010-AEE3-42C2-25B2933A14B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2596" t="-15409" r="42695" b="-8947"/>
          <a:stretch/>
        </p:blipFill>
        <p:spPr>
          <a:xfrm>
            <a:off x="4426670" y="200145"/>
            <a:ext cx="3338660" cy="3497712"/>
          </a:xfrm>
          <a:prstGeom prst="rect">
            <a:avLst/>
          </a:prstGeom>
        </p:spPr>
      </p:pic>
    </p:spTree>
    <p:extLst>
      <p:ext uri="{BB962C8B-B14F-4D97-AF65-F5344CB8AC3E}">
        <p14:creationId xmlns:p14="http://schemas.microsoft.com/office/powerpoint/2010/main" val="1273639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273B7-1B30-0A75-34A7-96D01C574172}"/>
              </a:ext>
            </a:extLst>
          </p:cNvPr>
          <p:cNvSpPr>
            <a:spLocks noGrp="1"/>
          </p:cNvSpPr>
          <p:nvPr>
            <p:ph type="title" hasCustomPrompt="1"/>
          </p:nvPr>
        </p:nvSpPr>
        <p:spPr>
          <a:xfrm>
            <a:off x="838200" y="980901"/>
            <a:ext cx="10515600" cy="1985530"/>
          </a:xfrm>
        </p:spPr>
        <p:txBody>
          <a:bodyPr anchor="b">
            <a:normAutofit/>
          </a:bodyPr>
          <a:lstStyle>
            <a:lvl1pPr algn="ctr">
              <a:defRPr sz="4800"/>
            </a:lvl1pPr>
          </a:lstStyle>
          <a:p>
            <a:r>
              <a:rPr lang="en-US" dirty="0"/>
              <a:t>THEC TITLE HERE</a:t>
            </a:r>
          </a:p>
        </p:txBody>
      </p:sp>
      <p:sp>
        <p:nvSpPr>
          <p:cNvPr id="3" name="Text Placeholder 2">
            <a:extLst>
              <a:ext uri="{FF2B5EF4-FFF2-40B4-BE49-F238E27FC236}">
                <a16:creationId xmlns:a16="http://schemas.microsoft.com/office/drawing/2014/main" id="{08CF1E04-2EE6-3384-F609-21128DBEECB0}"/>
              </a:ext>
            </a:extLst>
          </p:cNvPr>
          <p:cNvSpPr>
            <a:spLocks noGrp="1"/>
          </p:cNvSpPr>
          <p:nvPr>
            <p:ph type="body" idx="1"/>
          </p:nvPr>
        </p:nvSpPr>
        <p:spPr>
          <a:xfrm>
            <a:off x="838200" y="3101485"/>
            <a:ext cx="10515600" cy="1500187"/>
          </a:xfrm>
        </p:spPr>
        <p:txBody>
          <a:bodyPr>
            <a:normAutofit/>
          </a:bodyPr>
          <a:lstStyle>
            <a:lvl1pPr marL="0" indent="0" algn="ctr">
              <a:buNone/>
              <a:defRPr sz="3200" i="1">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pic>
        <p:nvPicPr>
          <p:cNvPr id="9" name="Picture 8" descr="A picture containing text, sign&#10;&#10;Description automatically generated">
            <a:extLst>
              <a:ext uri="{FF2B5EF4-FFF2-40B4-BE49-F238E27FC236}">
                <a16:creationId xmlns:a16="http://schemas.microsoft.com/office/drawing/2014/main" id="{753D8B3A-3C0C-684C-744A-10F5305571B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43730" y="5765476"/>
            <a:ext cx="1167270" cy="1092847"/>
          </a:xfrm>
          <a:prstGeom prst="rect">
            <a:avLst/>
          </a:prstGeom>
        </p:spPr>
      </p:pic>
      <p:sp>
        <p:nvSpPr>
          <p:cNvPr id="10" name="Footer Placeholder 7">
            <a:extLst>
              <a:ext uri="{FF2B5EF4-FFF2-40B4-BE49-F238E27FC236}">
                <a16:creationId xmlns:a16="http://schemas.microsoft.com/office/drawing/2014/main" id="{6500477B-2DAC-E9CB-5A3D-F95F8AE5034B}"/>
              </a:ext>
            </a:extLst>
          </p:cNvPr>
          <p:cNvSpPr>
            <a:spLocks noGrp="1"/>
          </p:cNvSpPr>
          <p:nvPr>
            <p:ph type="ftr" sz="quarter" idx="11"/>
          </p:nvPr>
        </p:nvSpPr>
        <p:spPr>
          <a:xfrm>
            <a:off x="3867496" y="6364663"/>
            <a:ext cx="4457007" cy="365125"/>
          </a:xfrm>
          <a:prstGeom prst="rect">
            <a:avLst/>
          </a:prstGeom>
        </p:spPr>
        <p:txBody>
          <a:bodyPr/>
          <a:lstStyle>
            <a:lvl1pPr algn="ctr">
              <a:defRPr sz="1000">
                <a:solidFill>
                  <a:schemeClr val="tx2"/>
                </a:solidFill>
              </a:defRPr>
            </a:lvl1pPr>
          </a:lstStyle>
          <a:p>
            <a:r>
              <a:rPr lang="en-US" dirty="0"/>
              <a:t>TENNESSEE HIGHER EDUCATION COMMISSION   I   NOVEMBER 7, 2024</a:t>
            </a:r>
          </a:p>
        </p:txBody>
      </p:sp>
    </p:spTree>
    <p:extLst>
      <p:ext uri="{BB962C8B-B14F-4D97-AF65-F5344CB8AC3E}">
        <p14:creationId xmlns:p14="http://schemas.microsoft.com/office/powerpoint/2010/main" val="2422570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Section Header">
    <p:bg>
      <p:bgPr>
        <a:blipFill dpi="0" rotWithShape="1">
          <a:blip r:embed="rId2">
            <a:lum/>
          </a:blip>
          <a:srcRect/>
          <a:stretch>
            <a:fillRect l="-7000" r="-7000"/>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6B39E13-AB65-3B74-C975-2E3521E868C1}"/>
              </a:ext>
            </a:extLst>
          </p:cNvPr>
          <p:cNvSpPr/>
          <p:nvPr userDrawn="1"/>
        </p:nvSpPr>
        <p:spPr>
          <a:xfrm>
            <a:off x="-1" y="6283077"/>
            <a:ext cx="12192000" cy="574923"/>
          </a:xfrm>
          <a:prstGeom prst="rect">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EA273B7-1B30-0A75-34A7-96D01C574172}"/>
              </a:ext>
            </a:extLst>
          </p:cNvPr>
          <p:cNvSpPr>
            <a:spLocks noGrp="1"/>
          </p:cNvSpPr>
          <p:nvPr>
            <p:ph type="title" hasCustomPrompt="1"/>
          </p:nvPr>
        </p:nvSpPr>
        <p:spPr>
          <a:xfrm>
            <a:off x="838200" y="980901"/>
            <a:ext cx="10515600" cy="1985530"/>
          </a:xfrm>
        </p:spPr>
        <p:txBody>
          <a:bodyPr anchor="b">
            <a:normAutofit/>
          </a:bodyPr>
          <a:lstStyle>
            <a:lvl1pPr algn="ctr">
              <a:defRPr sz="4800">
                <a:solidFill>
                  <a:schemeClr val="accent3"/>
                </a:solidFill>
              </a:defRPr>
            </a:lvl1pPr>
          </a:lstStyle>
          <a:p>
            <a:r>
              <a:rPr lang="en-US" dirty="0"/>
              <a:t>THEC TITLE HERE</a:t>
            </a:r>
          </a:p>
        </p:txBody>
      </p:sp>
      <p:sp>
        <p:nvSpPr>
          <p:cNvPr id="3" name="Text Placeholder 2">
            <a:extLst>
              <a:ext uri="{FF2B5EF4-FFF2-40B4-BE49-F238E27FC236}">
                <a16:creationId xmlns:a16="http://schemas.microsoft.com/office/drawing/2014/main" id="{08CF1E04-2EE6-3384-F609-21128DBEECB0}"/>
              </a:ext>
            </a:extLst>
          </p:cNvPr>
          <p:cNvSpPr>
            <a:spLocks noGrp="1"/>
          </p:cNvSpPr>
          <p:nvPr>
            <p:ph type="body" idx="1"/>
          </p:nvPr>
        </p:nvSpPr>
        <p:spPr>
          <a:xfrm>
            <a:off x="838200" y="3101485"/>
            <a:ext cx="10515600" cy="1500187"/>
          </a:xfrm>
        </p:spPr>
        <p:txBody>
          <a:bodyPr>
            <a:normAutofit/>
          </a:bodyPr>
          <a:lstStyle>
            <a:lvl1pPr marL="0" indent="0" algn="ctr">
              <a:buNone/>
              <a:defRPr sz="3200" i="1">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pic>
        <p:nvPicPr>
          <p:cNvPr id="4" name="Picture 3" descr="Icon&#10;&#10;Description automatically generated">
            <a:extLst>
              <a:ext uri="{FF2B5EF4-FFF2-40B4-BE49-F238E27FC236}">
                <a16:creationId xmlns:a16="http://schemas.microsoft.com/office/drawing/2014/main" id="{7D51B60C-F8AD-8194-56E9-38A8EB75546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42596" t="-15409" r="42695" b="-8947"/>
          <a:stretch/>
        </p:blipFill>
        <p:spPr>
          <a:xfrm>
            <a:off x="154756" y="6338790"/>
            <a:ext cx="467413" cy="489680"/>
          </a:xfrm>
          <a:prstGeom prst="rect">
            <a:avLst/>
          </a:prstGeom>
        </p:spPr>
      </p:pic>
      <p:sp>
        <p:nvSpPr>
          <p:cNvPr id="6" name="TextBox 5">
            <a:extLst>
              <a:ext uri="{FF2B5EF4-FFF2-40B4-BE49-F238E27FC236}">
                <a16:creationId xmlns:a16="http://schemas.microsoft.com/office/drawing/2014/main" id="{8F429753-94BA-8E2B-BF69-A27BED0C30F9}"/>
              </a:ext>
            </a:extLst>
          </p:cNvPr>
          <p:cNvSpPr txBox="1"/>
          <p:nvPr userDrawn="1"/>
        </p:nvSpPr>
        <p:spPr>
          <a:xfrm>
            <a:off x="3046429" y="1614640"/>
            <a:ext cx="6099142" cy="369332"/>
          </a:xfrm>
          <a:prstGeom prst="rect">
            <a:avLst/>
          </a:prstGeom>
          <a:noFill/>
        </p:spPr>
        <p:txBody>
          <a:bodyPr wrap="square">
            <a:spAutoFit/>
          </a:bodyPr>
          <a:lstStyle/>
          <a:p>
            <a:pPr algn="ctr"/>
            <a:r>
              <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rPr>
              <a:t>TENNESSEE HIGHER EDUCATION COMMISSION</a:t>
            </a:r>
          </a:p>
        </p:txBody>
      </p:sp>
      <p:cxnSp>
        <p:nvCxnSpPr>
          <p:cNvPr id="7" name="Straight Connector 6">
            <a:extLst>
              <a:ext uri="{FF2B5EF4-FFF2-40B4-BE49-F238E27FC236}">
                <a16:creationId xmlns:a16="http://schemas.microsoft.com/office/drawing/2014/main" id="{AF8FDBF0-3B9F-A51A-0BEB-B01B35A544F5}"/>
              </a:ext>
            </a:extLst>
          </p:cNvPr>
          <p:cNvCxnSpPr>
            <a:cxnSpLocks/>
          </p:cNvCxnSpPr>
          <p:nvPr userDrawn="1"/>
        </p:nvCxnSpPr>
        <p:spPr>
          <a:xfrm>
            <a:off x="3582785" y="1983972"/>
            <a:ext cx="5012575"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9710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l="-7000" r="-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F952E-7769-5EC0-FAC8-A94341A950F9}"/>
              </a:ext>
            </a:extLst>
          </p:cNvPr>
          <p:cNvSpPr>
            <a:spLocks noGrp="1"/>
          </p:cNvSpPr>
          <p:nvPr>
            <p:ph type="title" hasCustomPrompt="1"/>
          </p:nvPr>
        </p:nvSpPr>
        <p:spPr>
          <a:xfrm>
            <a:off x="838200" y="232121"/>
            <a:ext cx="10515600" cy="1325563"/>
          </a:xfrm>
        </p:spPr>
        <p:txBody>
          <a:bodyPr/>
          <a:lstStyle>
            <a:lvl1pPr>
              <a:defRPr>
                <a:solidFill>
                  <a:schemeClr val="accent6"/>
                </a:solidFill>
              </a:defRPr>
            </a:lvl1pPr>
          </a:lstStyle>
          <a:p>
            <a:r>
              <a:rPr lang="en-US" dirty="0"/>
              <a:t>THEC TITLE HERE</a:t>
            </a:r>
          </a:p>
        </p:txBody>
      </p:sp>
      <p:sp>
        <p:nvSpPr>
          <p:cNvPr id="3" name="Content Placeholder 2">
            <a:extLst>
              <a:ext uri="{FF2B5EF4-FFF2-40B4-BE49-F238E27FC236}">
                <a16:creationId xmlns:a16="http://schemas.microsoft.com/office/drawing/2014/main" id="{82D37D74-9FFC-14BA-5059-AC927ED00998}"/>
              </a:ext>
            </a:extLst>
          </p:cNvPr>
          <p:cNvSpPr>
            <a:spLocks noGrp="1"/>
          </p:cNvSpPr>
          <p:nvPr>
            <p:ph idx="1"/>
          </p:nvPr>
        </p:nvSpPr>
        <p:spPr>
          <a:xfrm>
            <a:off x="838200" y="1557684"/>
            <a:ext cx="10515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Rectangle 11">
            <a:extLst>
              <a:ext uri="{FF2B5EF4-FFF2-40B4-BE49-F238E27FC236}">
                <a16:creationId xmlns:a16="http://schemas.microsoft.com/office/drawing/2014/main" id="{3CCDFD99-7D1D-8FBF-7043-D61B143AE134}"/>
              </a:ext>
            </a:extLst>
          </p:cNvPr>
          <p:cNvSpPr/>
          <p:nvPr userDrawn="1"/>
        </p:nvSpPr>
        <p:spPr>
          <a:xfrm>
            <a:off x="-1" y="6283077"/>
            <a:ext cx="12192000" cy="574923"/>
          </a:xfrm>
          <a:prstGeom prst="rect">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Icon&#10;&#10;Description automatically generated">
            <a:extLst>
              <a:ext uri="{FF2B5EF4-FFF2-40B4-BE49-F238E27FC236}">
                <a16:creationId xmlns:a16="http://schemas.microsoft.com/office/drawing/2014/main" id="{C0546299-A2D8-941B-D50E-6100FA533D3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42596" t="-15409" r="42695" b="-8947"/>
          <a:stretch/>
        </p:blipFill>
        <p:spPr>
          <a:xfrm>
            <a:off x="154756" y="6338790"/>
            <a:ext cx="467413" cy="489680"/>
          </a:xfrm>
          <a:prstGeom prst="rect">
            <a:avLst/>
          </a:prstGeom>
        </p:spPr>
      </p:pic>
    </p:spTree>
    <p:extLst>
      <p:ext uri="{BB962C8B-B14F-4D97-AF65-F5344CB8AC3E}">
        <p14:creationId xmlns:p14="http://schemas.microsoft.com/office/powerpoint/2010/main" val="2730009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6DECF-3963-3110-940D-19D1E8F1E7D6}"/>
              </a:ext>
            </a:extLst>
          </p:cNvPr>
          <p:cNvSpPr>
            <a:spLocks noGrp="1"/>
          </p:cNvSpPr>
          <p:nvPr>
            <p:ph type="title" hasCustomPrompt="1"/>
          </p:nvPr>
        </p:nvSpPr>
        <p:spPr/>
        <p:txBody>
          <a:bodyPr/>
          <a:lstStyle>
            <a:lvl1pPr>
              <a:defRPr/>
            </a:lvl1pPr>
          </a:lstStyle>
          <a:p>
            <a:r>
              <a:rPr lang="en-US" dirty="0"/>
              <a:t>THEC TITLE HERE</a:t>
            </a:r>
          </a:p>
        </p:txBody>
      </p:sp>
      <p:sp>
        <p:nvSpPr>
          <p:cNvPr id="3" name="Content Placeholder 2">
            <a:extLst>
              <a:ext uri="{FF2B5EF4-FFF2-40B4-BE49-F238E27FC236}">
                <a16:creationId xmlns:a16="http://schemas.microsoft.com/office/drawing/2014/main" id="{83A35D68-AC9B-8726-7190-71D3B4BF4055}"/>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11F089E4-1273-1D3A-6F3D-E710F399EA3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picture containing text, sign&#10;&#10;Description automatically generated">
            <a:extLst>
              <a:ext uri="{FF2B5EF4-FFF2-40B4-BE49-F238E27FC236}">
                <a16:creationId xmlns:a16="http://schemas.microsoft.com/office/drawing/2014/main" id="{2D4EBC15-65FE-2C1B-039E-06D3832A295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43730" y="5765476"/>
            <a:ext cx="1167270" cy="1092847"/>
          </a:xfrm>
          <a:prstGeom prst="rect">
            <a:avLst/>
          </a:prstGeom>
        </p:spPr>
      </p:pic>
      <p:sp>
        <p:nvSpPr>
          <p:cNvPr id="11" name="Footer Placeholder 7">
            <a:extLst>
              <a:ext uri="{FF2B5EF4-FFF2-40B4-BE49-F238E27FC236}">
                <a16:creationId xmlns:a16="http://schemas.microsoft.com/office/drawing/2014/main" id="{17133F3A-BB50-BCB5-D2D9-902A99EE5CB7}"/>
              </a:ext>
            </a:extLst>
          </p:cNvPr>
          <p:cNvSpPr>
            <a:spLocks noGrp="1"/>
          </p:cNvSpPr>
          <p:nvPr>
            <p:ph type="ftr" sz="quarter" idx="11"/>
          </p:nvPr>
        </p:nvSpPr>
        <p:spPr>
          <a:xfrm>
            <a:off x="3867496" y="6364663"/>
            <a:ext cx="4457007" cy="365125"/>
          </a:xfrm>
          <a:prstGeom prst="rect">
            <a:avLst/>
          </a:prstGeom>
        </p:spPr>
        <p:txBody>
          <a:bodyPr/>
          <a:lstStyle>
            <a:lvl1pPr algn="ctr">
              <a:defRPr sz="1000">
                <a:solidFill>
                  <a:schemeClr val="tx2"/>
                </a:solidFill>
              </a:defRPr>
            </a:lvl1pPr>
          </a:lstStyle>
          <a:p>
            <a:r>
              <a:rPr lang="en-US" dirty="0"/>
              <a:t>TENNESSEE HIGHER EDUCATION COMMISSION   I   NOVEMBER 7, 2024</a:t>
            </a:r>
          </a:p>
        </p:txBody>
      </p:sp>
    </p:spTree>
    <p:extLst>
      <p:ext uri="{BB962C8B-B14F-4D97-AF65-F5344CB8AC3E}">
        <p14:creationId xmlns:p14="http://schemas.microsoft.com/office/powerpoint/2010/main" val="1188939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82C19-A612-162C-080F-28F5D32399B8}"/>
              </a:ext>
            </a:extLst>
          </p:cNvPr>
          <p:cNvSpPr>
            <a:spLocks noGrp="1"/>
          </p:cNvSpPr>
          <p:nvPr>
            <p:ph type="title" hasCustomPrompt="1"/>
          </p:nvPr>
        </p:nvSpPr>
        <p:spPr>
          <a:xfrm>
            <a:off x="839788" y="365125"/>
            <a:ext cx="10515600" cy="1325563"/>
          </a:xfrm>
        </p:spPr>
        <p:txBody>
          <a:bodyPr/>
          <a:lstStyle>
            <a:lvl1pPr>
              <a:defRPr/>
            </a:lvl1pPr>
          </a:lstStyle>
          <a:p>
            <a:r>
              <a:rPr lang="en-US" dirty="0"/>
              <a:t>THEC TITLE HERE</a:t>
            </a:r>
          </a:p>
        </p:txBody>
      </p:sp>
      <p:sp>
        <p:nvSpPr>
          <p:cNvPr id="3" name="Text Placeholder 2">
            <a:extLst>
              <a:ext uri="{FF2B5EF4-FFF2-40B4-BE49-F238E27FC236}">
                <a16:creationId xmlns:a16="http://schemas.microsoft.com/office/drawing/2014/main" id="{4DB59885-D271-58ED-E43A-CFDD6CEBD07E}"/>
              </a:ext>
            </a:extLst>
          </p:cNvPr>
          <p:cNvSpPr>
            <a:spLocks noGrp="1"/>
          </p:cNvSpPr>
          <p:nvPr>
            <p:ph type="body" idx="1"/>
          </p:nvPr>
        </p:nvSpPr>
        <p:spPr>
          <a:xfrm>
            <a:off x="839788" y="1681163"/>
            <a:ext cx="5157787" cy="823912"/>
          </a:xfrm>
        </p:spPr>
        <p:txBody>
          <a:bodyPr anchor="b"/>
          <a:lstStyle>
            <a:lvl1pPr marL="0" indent="0">
              <a:buNone/>
              <a:defRPr sz="2400" b="1">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73D81412-C765-7659-9A61-3D50CDDFE7F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3A2C419-39EF-972A-A598-9445665DEE71}"/>
              </a:ext>
            </a:extLst>
          </p:cNvPr>
          <p:cNvSpPr>
            <a:spLocks noGrp="1"/>
          </p:cNvSpPr>
          <p:nvPr>
            <p:ph type="body" sz="quarter" idx="3"/>
          </p:nvPr>
        </p:nvSpPr>
        <p:spPr>
          <a:xfrm>
            <a:off x="6172200" y="1681163"/>
            <a:ext cx="5183188" cy="823912"/>
          </a:xfrm>
        </p:spPr>
        <p:txBody>
          <a:bodyPr anchor="b"/>
          <a:lstStyle>
            <a:lvl1pPr marL="0" indent="0">
              <a:buNone/>
              <a:defRPr sz="2400" b="1">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7F3DA336-EFA0-6F89-1B6C-AC90EA3DFD55}"/>
              </a:ext>
            </a:extLst>
          </p:cNvPr>
          <p:cNvSpPr>
            <a:spLocks noGrp="1"/>
          </p:cNvSpPr>
          <p:nvPr>
            <p:ph sz="quarter" idx="4"/>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descr="A picture containing text, sign&#10;&#10;Description automatically generated">
            <a:extLst>
              <a:ext uri="{FF2B5EF4-FFF2-40B4-BE49-F238E27FC236}">
                <a16:creationId xmlns:a16="http://schemas.microsoft.com/office/drawing/2014/main" id="{DB475153-9B8E-31E0-EF50-685229517B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43730" y="5765476"/>
            <a:ext cx="1167270" cy="1092847"/>
          </a:xfrm>
          <a:prstGeom prst="rect">
            <a:avLst/>
          </a:prstGeom>
        </p:spPr>
      </p:pic>
      <p:sp>
        <p:nvSpPr>
          <p:cNvPr id="12" name="Footer Placeholder 7">
            <a:extLst>
              <a:ext uri="{FF2B5EF4-FFF2-40B4-BE49-F238E27FC236}">
                <a16:creationId xmlns:a16="http://schemas.microsoft.com/office/drawing/2014/main" id="{D4F515D9-CEE9-E884-7A9E-3E3970829601}"/>
              </a:ext>
            </a:extLst>
          </p:cNvPr>
          <p:cNvSpPr>
            <a:spLocks noGrp="1"/>
          </p:cNvSpPr>
          <p:nvPr>
            <p:ph type="ftr" sz="quarter" idx="11"/>
          </p:nvPr>
        </p:nvSpPr>
        <p:spPr>
          <a:xfrm>
            <a:off x="3867496" y="6364663"/>
            <a:ext cx="4457007" cy="365125"/>
          </a:xfrm>
          <a:prstGeom prst="rect">
            <a:avLst/>
          </a:prstGeom>
        </p:spPr>
        <p:txBody>
          <a:bodyPr/>
          <a:lstStyle>
            <a:lvl1pPr algn="ctr">
              <a:defRPr sz="1000">
                <a:solidFill>
                  <a:schemeClr val="tx2"/>
                </a:solidFill>
              </a:defRPr>
            </a:lvl1pPr>
          </a:lstStyle>
          <a:p>
            <a:r>
              <a:rPr lang="en-US" dirty="0"/>
              <a:t>TENNESSEE HIGHER EDUCATION COMMISSION   I   NOVEMBER 7, 2024</a:t>
            </a:r>
          </a:p>
        </p:txBody>
      </p:sp>
    </p:spTree>
    <p:extLst>
      <p:ext uri="{BB962C8B-B14F-4D97-AF65-F5344CB8AC3E}">
        <p14:creationId xmlns:p14="http://schemas.microsoft.com/office/powerpoint/2010/main" val="26354648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64227-FEB4-C157-BAFE-0A399E437584}"/>
              </a:ext>
            </a:extLst>
          </p:cNvPr>
          <p:cNvSpPr>
            <a:spLocks noGrp="1"/>
          </p:cNvSpPr>
          <p:nvPr>
            <p:ph type="title" hasCustomPrompt="1"/>
          </p:nvPr>
        </p:nvSpPr>
        <p:spPr/>
        <p:txBody>
          <a:bodyPr/>
          <a:lstStyle>
            <a:lvl1pPr>
              <a:defRPr/>
            </a:lvl1pPr>
          </a:lstStyle>
          <a:p>
            <a:r>
              <a:rPr lang="en-US" dirty="0"/>
              <a:t>THEC TITLE HERE</a:t>
            </a:r>
          </a:p>
        </p:txBody>
      </p:sp>
      <p:pic>
        <p:nvPicPr>
          <p:cNvPr id="7" name="Picture 6" descr="A picture containing text, sign&#10;&#10;Description automatically generated">
            <a:extLst>
              <a:ext uri="{FF2B5EF4-FFF2-40B4-BE49-F238E27FC236}">
                <a16:creationId xmlns:a16="http://schemas.microsoft.com/office/drawing/2014/main" id="{EEA55EA9-9E76-1620-21BA-D15DF3A99E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43730" y="5765476"/>
            <a:ext cx="1167270" cy="1092847"/>
          </a:xfrm>
          <a:prstGeom prst="rect">
            <a:avLst/>
          </a:prstGeom>
        </p:spPr>
      </p:pic>
      <p:sp>
        <p:nvSpPr>
          <p:cNvPr id="8" name="Footer Placeholder 7">
            <a:extLst>
              <a:ext uri="{FF2B5EF4-FFF2-40B4-BE49-F238E27FC236}">
                <a16:creationId xmlns:a16="http://schemas.microsoft.com/office/drawing/2014/main" id="{567F41EE-D7EB-19E6-24BF-8023AC20B3F8}"/>
              </a:ext>
            </a:extLst>
          </p:cNvPr>
          <p:cNvSpPr>
            <a:spLocks noGrp="1"/>
          </p:cNvSpPr>
          <p:nvPr>
            <p:ph type="ftr" sz="quarter" idx="11"/>
          </p:nvPr>
        </p:nvSpPr>
        <p:spPr>
          <a:xfrm>
            <a:off x="3867496" y="6364663"/>
            <a:ext cx="4457007" cy="365125"/>
          </a:xfrm>
          <a:prstGeom prst="rect">
            <a:avLst/>
          </a:prstGeom>
        </p:spPr>
        <p:txBody>
          <a:bodyPr/>
          <a:lstStyle>
            <a:lvl1pPr algn="ctr">
              <a:defRPr sz="1000">
                <a:solidFill>
                  <a:schemeClr val="tx2"/>
                </a:solidFill>
              </a:defRPr>
            </a:lvl1pPr>
          </a:lstStyle>
          <a:p>
            <a:r>
              <a:rPr lang="en-US" dirty="0"/>
              <a:t>TENNESSEE HIGHER EDUCATION COMMISSION   I   NOVEMBER 7, 2024</a:t>
            </a:r>
          </a:p>
        </p:txBody>
      </p:sp>
    </p:spTree>
    <p:extLst>
      <p:ext uri="{BB962C8B-B14F-4D97-AF65-F5344CB8AC3E}">
        <p14:creationId xmlns:p14="http://schemas.microsoft.com/office/powerpoint/2010/main" val="3012325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358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632B7E-17F2-AD85-2277-20DFCAE032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F62B2B5E-59B8-1381-7594-9A8893370D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7">
            <a:extLst>
              <a:ext uri="{FF2B5EF4-FFF2-40B4-BE49-F238E27FC236}">
                <a16:creationId xmlns:a16="http://schemas.microsoft.com/office/drawing/2014/main" id="{41E93547-AE7C-90C8-9CFC-757769D6CDD5}"/>
              </a:ext>
            </a:extLst>
          </p:cNvPr>
          <p:cNvSpPr>
            <a:spLocks noGrp="1"/>
          </p:cNvSpPr>
          <p:nvPr>
            <p:ph type="ftr" sz="quarter" idx="3"/>
          </p:nvPr>
        </p:nvSpPr>
        <p:spPr>
          <a:xfrm>
            <a:off x="3867496" y="6364663"/>
            <a:ext cx="4457007" cy="365125"/>
          </a:xfrm>
          <a:prstGeom prst="rect">
            <a:avLst/>
          </a:prstGeom>
        </p:spPr>
        <p:txBody>
          <a:bodyPr/>
          <a:lstStyle>
            <a:lvl1pPr algn="ctr">
              <a:defRPr sz="1000">
                <a:solidFill>
                  <a:schemeClr val="tx2"/>
                </a:solidFill>
              </a:defRPr>
            </a:lvl1pPr>
          </a:lstStyle>
          <a:p>
            <a:r>
              <a:rPr lang="en-US" dirty="0"/>
              <a:t>TENNESSEE HIGHER EDUCATION COMMISSION   I   OCTOBER 30, 2024</a:t>
            </a:r>
          </a:p>
        </p:txBody>
      </p:sp>
    </p:spTree>
    <p:extLst>
      <p:ext uri="{BB962C8B-B14F-4D97-AF65-F5344CB8AC3E}">
        <p14:creationId xmlns:p14="http://schemas.microsoft.com/office/powerpoint/2010/main" val="20073675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l" defTabSz="914400" rtl="0" eaLnBrk="1" latinLnBrk="0" hangingPunct="1">
        <a:lnSpc>
          <a:spcPct val="90000"/>
        </a:lnSpc>
        <a:spcBef>
          <a:spcPct val="0"/>
        </a:spcBef>
        <a:buNone/>
        <a:defRPr sz="4800" b="1" kern="1200">
          <a:solidFill>
            <a:srgbClr val="0070C0"/>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g"/><Relationship Id="rId7" Type="http://schemas.openxmlformats.org/officeDocument/2006/relationships/hyperlink" Target="mailto:Dustin.Rawls@tn.gov" TargetMode="External"/><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hyperlink" Target="mailto:Direct.Admissions@tn.gov" TargetMode="External"/><Relationship Id="rId5" Type="http://schemas.openxmlformats.org/officeDocument/2006/relationships/hyperlink" Target="mailto:Mark.Photivihok@tn.gov" TargetMode="External"/><Relationship Id="rId4" Type="http://schemas.openxmlformats.org/officeDocument/2006/relationships/hyperlink" Target="https://unknowncystic.com/2012/05/"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5" name="Footer Placeholder 7">
            <a:extLst>
              <a:ext uri="{FF2B5EF4-FFF2-40B4-BE49-F238E27FC236}">
                <a16:creationId xmlns:a16="http://schemas.microsoft.com/office/drawing/2014/main" id="{7C0346FE-A39E-EEB0-A3D9-43AF93473473}"/>
              </a:ext>
            </a:extLst>
          </p:cNvPr>
          <p:cNvSpPr>
            <a:spLocks noGrp="1"/>
          </p:cNvSpPr>
          <p:nvPr>
            <p:ph type="ftr" sz="quarter" idx="11"/>
          </p:nvPr>
        </p:nvSpPr>
        <p:spPr>
          <a:xfrm>
            <a:off x="2471392" y="6269418"/>
            <a:ext cx="7249213" cy="365125"/>
          </a:xfrm>
          <a:prstGeom prst="rect">
            <a:avLst/>
          </a:prstGeom>
        </p:spPr>
        <p:txBody>
          <a:bodyPr/>
          <a:lstStyle>
            <a:lvl1pPr algn="ctr">
              <a:defRPr sz="1000">
                <a:solidFill>
                  <a:schemeClr val="tx2"/>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TENNESSEE HIGHER EDUCATION COMMISSION</a:t>
            </a:r>
          </a:p>
        </p:txBody>
      </p:sp>
      <p:sp>
        <p:nvSpPr>
          <p:cNvPr id="6" name="Subtitle 5">
            <a:extLst>
              <a:ext uri="{FF2B5EF4-FFF2-40B4-BE49-F238E27FC236}">
                <a16:creationId xmlns:a16="http://schemas.microsoft.com/office/drawing/2014/main" id="{7C3709DC-F662-5770-09F1-5D30D76C2F54}"/>
              </a:ext>
            </a:extLst>
          </p:cNvPr>
          <p:cNvSpPr>
            <a:spLocks noGrp="1"/>
          </p:cNvSpPr>
          <p:nvPr>
            <p:ph type="subTitle" idx="1"/>
          </p:nvPr>
        </p:nvSpPr>
        <p:spPr>
          <a:xfrm>
            <a:off x="1523999" y="3955456"/>
            <a:ext cx="9144000" cy="1580639"/>
          </a:xfrm>
        </p:spPr>
        <p:txBody>
          <a:bodyPr>
            <a:normAutofit/>
          </a:bodyPr>
          <a:lstStyle/>
          <a:p>
            <a:r>
              <a:rPr lang="en-US" sz="4000" dirty="0"/>
              <a:t>Tennessee Direct Admissions</a:t>
            </a:r>
          </a:p>
        </p:txBody>
      </p:sp>
    </p:spTree>
    <p:extLst>
      <p:ext uri="{BB962C8B-B14F-4D97-AF65-F5344CB8AC3E}">
        <p14:creationId xmlns:p14="http://schemas.microsoft.com/office/powerpoint/2010/main" val="23242780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F2411-FDAE-5061-98D4-18CD7FB210E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9F44FC2-2E35-3B86-03AD-64070FBD89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5299364" cy="6858000"/>
          </a:xfrm>
          <a:prstGeom prst="rect">
            <a:avLst/>
          </a:prstGeom>
        </p:spPr>
      </p:pic>
      <p:pic>
        <p:nvPicPr>
          <p:cNvPr id="6" name="Picture 5">
            <a:extLst>
              <a:ext uri="{FF2B5EF4-FFF2-40B4-BE49-F238E27FC236}">
                <a16:creationId xmlns:a16="http://schemas.microsoft.com/office/drawing/2014/main" id="{E3DC90EC-E301-C36E-9201-BC6BEBCB3E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0" y="0"/>
            <a:ext cx="6858000" cy="6858000"/>
          </a:xfrm>
          <a:prstGeom prst="rect">
            <a:avLst/>
          </a:prstGeom>
        </p:spPr>
      </p:pic>
    </p:spTree>
    <p:extLst>
      <p:ext uri="{BB962C8B-B14F-4D97-AF65-F5344CB8AC3E}">
        <p14:creationId xmlns:p14="http://schemas.microsoft.com/office/powerpoint/2010/main" val="27248750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44CB33-59C1-0D01-CA6B-1BAF8AE439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7D81B0-2A37-A27F-043A-052922FEFE70}"/>
              </a:ext>
            </a:extLst>
          </p:cNvPr>
          <p:cNvSpPr>
            <a:spLocks noGrp="1"/>
          </p:cNvSpPr>
          <p:nvPr>
            <p:ph type="title"/>
          </p:nvPr>
        </p:nvSpPr>
        <p:spPr/>
        <p:txBody>
          <a:bodyPr>
            <a:normAutofit/>
          </a:bodyPr>
          <a:lstStyle/>
          <a:p>
            <a:r>
              <a:rPr lang="en-US" dirty="0"/>
              <a:t>Letter Sample</a:t>
            </a:r>
          </a:p>
        </p:txBody>
      </p:sp>
      <p:sp>
        <p:nvSpPr>
          <p:cNvPr id="3" name="Content Placeholder 2">
            <a:extLst>
              <a:ext uri="{FF2B5EF4-FFF2-40B4-BE49-F238E27FC236}">
                <a16:creationId xmlns:a16="http://schemas.microsoft.com/office/drawing/2014/main" id="{2FA9308B-AB3E-417F-B930-975BF44886D4}"/>
              </a:ext>
            </a:extLst>
          </p:cNvPr>
          <p:cNvSpPr>
            <a:spLocks noGrp="1"/>
          </p:cNvSpPr>
          <p:nvPr>
            <p:ph idx="1"/>
          </p:nvPr>
        </p:nvSpPr>
        <p:spPr/>
        <p:txBody>
          <a:bodyPr>
            <a:normAutofit/>
          </a:bodyPr>
          <a:lstStyle/>
          <a:p>
            <a:pPr marL="0" indent="0" algn="l" fontAlgn="base">
              <a:buNone/>
            </a:pPr>
            <a:endParaRPr lang="en-US" sz="2000" b="1" dirty="0">
              <a:solidFill>
                <a:srgbClr val="003B6D"/>
              </a:solidFill>
              <a:latin typeface="Poppins" panose="00000500000000000000" pitchFamily="2" charset="0"/>
            </a:endParaRPr>
          </a:p>
          <a:p>
            <a:pPr marL="0" indent="0">
              <a:lnSpc>
                <a:spcPct val="120000"/>
              </a:lnSpc>
              <a:buNone/>
            </a:pPr>
            <a:endParaRPr lang="en-US" sz="3200" b="1" dirty="0"/>
          </a:p>
          <a:p>
            <a:pPr marL="0" indent="0">
              <a:lnSpc>
                <a:spcPct val="120000"/>
              </a:lnSpc>
              <a:buNone/>
            </a:pPr>
            <a:endParaRPr lang="en-US" sz="2400" dirty="0"/>
          </a:p>
        </p:txBody>
      </p:sp>
      <p:sp>
        <p:nvSpPr>
          <p:cNvPr id="4" name="Slide Number Placeholder 3">
            <a:extLst>
              <a:ext uri="{FF2B5EF4-FFF2-40B4-BE49-F238E27FC236}">
                <a16:creationId xmlns:a16="http://schemas.microsoft.com/office/drawing/2014/main" id="{1809AE1A-018D-ED69-3F0A-05509E57C398}"/>
              </a:ext>
            </a:extLst>
          </p:cNvPr>
          <p:cNvSpPr>
            <a:spLocks noGrp="1"/>
          </p:cNvSpPr>
          <p:nvPr>
            <p:ph type="sldNum" sz="quarter" idx="12"/>
          </p:nvPr>
        </p:nvSpPr>
        <p:spPr>
          <a:xfrm>
            <a:off x="11353801" y="6191658"/>
            <a:ext cx="637952" cy="365125"/>
          </a:xfrm>
          <a:prstGeom prst="rect">
            <a:avLst/>
          </a:prstGeom>
        </p:spPr>
        <p:txBody>
          <a:bodyPr/>
          <a:lstStyle>
            <a:defPPr>
              <a:defRPr lang="en-US"/>
            </a:defPPr>
            <a:lvl1pPr marL="0" algn="r" defTabSz="914400" rtl="0" eaLnBrk="1" latinLnBrk="0" hangingPunct="1">
              <a:defRPr sz="1401" kern="1200">
                <a:solidFill>
                  <a:srgbClr val="7F7F82"/>
                </a:solidFill>
                <a:latin typeface="Open Sans" panose="020B0606030504020204" pitchFamily="34" charset="0"/>
                <a:ea typeface="Open Sans" panose="020B0606030504020204" pitchFamily="34" charset="0"/>
                <a:cs typeface="Open Sans"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81D6E6F-8E8D-4282-A26F-7FEEA05A4F75}" type="slidenum">
              <a:rPr kumimoji="0" lang="en-US" sz="1401" b="0" i="0" u="none" strike="noStrike" kern="1200" cap="none" spc="0" normalizeH="0" baseline="0" noProof="0" smtClean="0">
                <a:ln>
                  <a:noFill/>
                </a:ln>
                <a:solidFill>
                  <a:srgbClr val="7F7F82"/>
                </a:solidFill>
                <a:effectLst/>
                <a:uLnTx/>
                <a:uFillTx/>
                <a:latin typeface="Open Sans" panose="020B0606030504020204" pitchFamily="34" charset="0"/>
                <a:ea typeface="Open Sans" panose="020B0606030504020204" pitchFamily="34" charset="0"/>
                <a:cs typeface="Open Sans" panose="020B06060305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401" b="0" i="0" u="none" strike="noStrike" kern="1200" cap="none" spc="0" normalizeH="0" baseline="0" noProof="0" dirty="0">
              <a:ln>
                <a:noFill/>
              </a:ln>
              <a:solidFill>
                <a:srgbClr val="7F7F82"/>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11" name="Picture 10">
            <a:extLst>
              <a:ext uri="{FF2B5EF4-FFF2-40B4-BE49-F238E27FC236}">
                <a16:creationId xmlns:a16="http://schemas.microsoft.com/office/drawing/2014/main" id="{3057E940-38A3-43BE-A8AD-395688FCC8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2166" y="1294609"/>
            <a:ext cx="8747668" cy="4877488"/>
          </a:xfrm>
          <a:prstGeom prst="rect">
            <a:avLst/>
          </a:prstGeom>
        </p:spPr>
      </p:pic>
    </p:spTree>
    <p:extLst>
      <p:ext uri="{BB962C8B-B14F-4D97-AF65-F5344CB8AC3E}">
        <p14:creationId xmlns:p14="http://schemas.microsoft.com/office/powerpoint/2010/main" val="12182685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721CB-AE75-8028-0C66-AD0037853175}"/>
            </a:ext>
          </a:extLst>
        </p:cNvPr>
        <p:cNvGrpSpPr/>
        <p:nvPr/>
      </p:nvGrpSpPr>
      <p:grpSpPr>
        <a:xfrm>
          <a:off x="0" y="0"/>
          <a:ext cx="0" cy="0"/>
          <a:chOff x="0" y="0"/>
          <a:chExt cx="0" cy="0"/>
        </a:xfrm>
      </p:grpSpPr>
      <p:pic>
        <p:nvPicPr>
          <p:cNvPr id="6" name="Content Placeholder 5" descr="Text&#10;&#10;AI-generated content may be incorrect.">
            <a:extLst>
              <a:ext uri="{FF2B5EF4-FFF2-40B4-BE49-F238E27FC236}">
                <a16:creationId xmlns:a16="http://schemas.microsoft.com/office/drawing/2014/main" id="{66350F00-8A8A-D802-DE8C-9C1DB042714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99067" y="186268"/>
            <a:ext cx="10193866" cy="5734050"/>
          </a:xfrm>
        </p:spPr>
      </p:pic>
      <p:sp>
        <p:nvSpPr>
          <p:cNvPr id="4" name="Slide Number Placeholder 3">
            <a:extLst>
              <a:ext uri="{FF2B5EF4-FFF2-40B4-BE49-F238E27FC236}">
                <a16:creationId xmlns:a16="http://schemas.microsoft.com/office/drawing/2014/main" id="{BF10188C-E255-65C4-C503-4824E34C0871}"/>
              </a:ext>
            </a:extLst>
          </p:cNvPr>
          <p:cNvSpPr>
            <a:spLocks noGrp="1"/>
          </p:cNvSpPr>
          <p:nvPr>
            <p:ph type="sldNum" sz="quarter" idx="4294967295"/>
          </p:nvPr>
        </p:nvSpPr>
        <p:spPr>
          <a:xfrm>
            <a:off x="11553825" y="6191250"/>
            <a:ext cx="638175" cy="365125"/>
          </a:xfrm>
          <a:prstGeom prst="rect">
            <a:avLst/>
          </a:prstGeom>
        </p:spPr>
        <p:txBody>
          <a:bodyPr/>
          <a:lstStyle>
            <a:defPPr>
              <a:defRPr lang="en-US"/>
            </a:defPPr>
            <a:lvl1pPr marL="0" algn="r" defTabSz="914400" rtl="0" eaLnBrk="1" latinLnBrk="0" hangingPunct="1">
              <a:defRPr sz="1401" kern="1200">
                <a:solidFill>
                  <a:srgbClr val="7F7F82"/>
                </a:solidFill>
                <a:latin typeface="Open Sans" panose="020B0606030504020204" pitchFamily="34" charset="0"/>
                <a:ea typeface="Open Sans" panose="020B0606030504020204" pitchFamily="34" charset="0"/>
                <a:cs typeface="Open Sans"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81D6E6F-8E8D-4282-A26F-7FEEA05A4F75}" type="slidenum">
              <a:rPr kumimoji="0" lang="en-US" sz="1401" b="0" i="0" u="none" strike="noStrike" kern="1200" cap="none" spc="0" normalizeH="0" baseline="0" noProof="0" smtClean="0">
                <a:ln>
                  <a:noFill/>
                </a:ln>
                <a:solidFill>
                  <a:srgbClr val="7F7F82"/>
                </a:solidFill>
                <a:effectLst/>
                <a:uLnTx/>
                <a:uFillTx/>
                <a:latin typeface="Open Sans" panose="020B0606030504020204" pitchFamily="34" charset="0"/>
                <a:ea typeface="Open Sans" panose="020B0606030504020204" pitchFamily="34" charset="0"/>
                <a:cs typeface="Open Sans" panose="020B06060305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401" b="0" i="0" u="none" strike="noStrike" kern="1200" cap="none" spc="0" normalizeH="0" baseline="0" noProof="0" dirty="0">
              <a:ln>
                <a:noFill/>
              </a:ln>
              <a:solidFill>
                <a:srgbClr val="7F7F82"/>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1020093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446E9-56B4-7FC3-56E1-8C979751BB87}"/>
            </a:ext>
          </a:extLst>
        </p:cNvPr>
        <p:cNvGrpSpPr/>
        <p:nvPr/>
      </p:nvGrpSpPr>
      <p:grpSpPr>
        <a:xfrm>
          <a:off x="0" y="0"/>
          <a:ext cx="0" cy="0"/>
          <a:chOff x="0" y="0"/>
          <a:chExt cx="0" cy="0"/>
        </a:xfrm>
      </p:grpSpPr>
      <p:sp>
        <p:nvSpPr>
          <p:cNvPr id="25" name="Title 24">
            <a:extLst>
              <a:ext uri="{FF2B5EF4-FFF2-40B4-BE49-F238E27FC236}">
                <a16:creationId xmlns:a16="http://schemas.microsoft.com/office/drawing/2014/main" id="{4FFBFF70-4B05-A741-61C9-3FBB689B8A48}"/>
              </a:ext>
            </a:extLst>
          </p:cNvPr>
          <p:cNvSpPr>
            <a:spLocks noGrp="1"/>
          </p:cNvSpPr>
          <p:nvPr>
            <p:ph type="title"/>
          </p:nvPr>
        </p:nvSpPr>
        <p:spPr/>
        <p:txBody>
          <a:bodyPr/>
          <a:lstStyle/>
          <a:p>
            <a:r>
              <a:rPr lang="en-US" dirty="0"/>
              <a:t>Sample Enrollment Form</a:t>
            </a:r>
          </a:p>
        </p:txBody>
      </p:sp>
      <p:sp>
        <p:nvSpPr>
          <p:cNvPr id="4" name="Slide Number Placeholder 3">
            <a:extLst>
              <a:ext uri="{FF2B5EF4-FFF2-40B4-BE49-F238E27FC236}">
                <a16:creationId xmlns:a16="http://schemas.microsoft.com/office/drawing/2014/main" id="{6BB055EE-0EFA-858D-5C6A-AE080D343B65}"/>
              </a:ext>
            </a:extLst>
          </p:cNvPr>
          <p:cNvSpPr>
            <a:spLocks noGrp="1"/>
          </p:cNvSpPr>
          <p:nvPr>
            <p:ph type="sldNum" sz="quarter" idx="4294967295"/>
          </p:nvPr>
        </p:nvSpPr>
        <p:spPr>
          <a:xfrm>
            <a:off x="11553825" y="6191250"/>
            <a:ext cx="638175" cy="365125"/>
          </a:xfrm>
          <a:prstGeom prst="rect">
            <a:avLst/>
          </a:prstGeom>
        </p:spPr>
        <p:txBody>
          <a:bodyPr/>
          <a:lstStyle>
            <a:defPPr>
              <a:defRPr lang="en-US"/>
            </a:defPPr>
            <a:lvl1pPr marL="0" algn="r" defTabSz="914400" rtl="0" eaLnBrk="1" latinLnBrk="0" hangingPunct="1">
              <a:defRPr sz="1401" kern="1200">
                <a:solidFill>
                  <a:srgbClr val="7F7F82"/>
                </a:solidFill>
                <a:latin typeface="Open Sans" panose="020B0606030504020204" pitchFamily="34" charset="0"/>
                <a:ea typeface="Open Sans" panose="020B0606030504020204" pitchFamily="34" charset="0"/>
                <a:cs typeface="Open Sans"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81D6E6F-8E8D-4282-A26F-7FEEA05A4F75}" type="slidenum">
              <a:rPr kumimoji="0" lang="en-US" sz="1401" b="0" i="0" u="none" strike="noStrike" kern="1200" cap="none" spc="0" normalizeH="0" baseline="0" noProof="0" smtClean="0">
                <a:ln>
                  <a:noFill/>
                </a:ln>
                <a:solidFill>
                  <a:srgbClr val="7F7F82"/>
                </a:solidFill>
                <a:effectLst/>
                <a:uLnTx/>
                <a:uFillTx/>
                <a:latin typeface="Open Sans" panose="020B0606030504020204" pitchFamily="34" charset="0"/>
                <a:ea typeface="Open Sans" panose="020B0606030504020204" pitchFamily="34" charset="0"/>
                <a:cs typeface="Open Sans" panose="020B06060305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401" b="0" i="0" u="none" strike="noStrike" kern="1200" cap="none" spc="0" normalizeH="0" baseline="0" noProof="0" dirty="0">
              <a:ln>
                <a:noFill/>
              </a:ln>
              <a:solidFill>
                <a:srgbClr val="7F7F82"/>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6" name="Content Placeholder 5">
            <a:extLst>
              <a:ext uri="{FF2B5EF4-FFF2-40B4-BE49-F238E27FC236}">
                <a16:creationId xmlns:a16="http://schemas.microsoft.com/office/drawing/2014/main" id="{C262A403-9AD2-7A6D-64A7-078763133FD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33698" y="1410335"/>
            <a:ext cx="8724604" cy="4689475"/>
          </a:xfrm>
          <a:prstGeom prst="rect">
            <a:avLst/>
          </a:prstGeom>
        </p:spPr>
      </p:pic>
    </p:spTree>
    <p:extLst>
      <p:ext uri="{BB962C8B-B14F-4D97-AF65-F5344CB8AC3E}">
        <p14:creationId xmlns:p14="http://schemas.microsoft.com/office/powerpoint/2010/main" val="21426791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E0601-35FE-AA4E-2471-1CDCBB7744B5}"/>
            </a:ext>
          </a:extLst>
        </p:cNvPr>
        <p:cNvGrpSpPr/>
        <p:nvPr/>
      </p:nvGrpSpPr>
      <p:grpSpPr>
        <a:xfrm>
          <a:off x="0" y="0"/>
          <a:ext cx="0" cy="0"/>
          <a:chOff x="0" y="0"/>
          <a:chExt cx="0" cy="0"/>
        </a:xfrm>
      </p:grpSpPr>
      <p:sp>
        <p:nvSpPr>
          <p:cNvPr id="25" name="Title 24">
            <a:extLst>
              <a:ext uri="{FF2B5EF4-FFF2-40B4-BE49-F238E27FC236}">
                <a16:creationId xmlns:a16="http://schemas.microsoft.com/office/drawing/2014/main" id="{E8DD5E69-C4EF-F7FD-F31A-5D792E85F072}"/>
              </a:ext>
            </a:extLst>
          </p:cNvPr>
          <p:cNvSpPr>
            <a:spLocks noGrp="1"/>
          </p:cNvSpPr>
          <p:nvPr>
            <p:ph type="title"/>
          </p:nvPr>
        </p:nvSpPr>
        <p:spPr/>
        <p:txBody>
          <a:bodyPr/>
          <a:lstStyle/>
          <a:p>
            <a:r>
              <a:rPr lang="en-US" dirty="0"/>
              <a:t>GPA Upload Instructions</a:t>
            </a:r>
          </a:p>
        </p:txBody>
      </p:sp>
      <p:pic>
        <p:nvPicPr>
          <p:cNvPr id="24" name="Content Placeholder 23">
            <a:extLst>
              <a:ext uri="{FF2B5EF4-FFF2-40B4-BE49-F238E27FC236}">
                <a16:creationId xmlns:a16="http://schemas.microsoft.com/office/drawing/2014/main" id="{DD2B45D4-BE7D-8AEF-059B-8A6C0F62FB6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38200" y="1695317"/>
            <a:ext cx="10515600" cy="4075379"/>
          </a:xfrm>
          <a:prstGeom prst="rect">
            <a:avLst/>
          </a:prstGeom>
        </p:spPr>
      </p:pic>
      <p:sp>
        <p:nvSpPr>
          <p:cNvPr id="4" name="Slide Number Placeholder 3">
            <a:extLst>
              <a:ext uri="{FF2B5EF4-FFF2-40B4-BE49-F238E27FC236}">
                <a16:creationId xmlns:a16="http://schemas.microsoft.com/office/drawing/2014/main" id="{B96EB253-3602-38DA-7A87-807190C67D37}"/>
              </a:ext>
            </a:extLst>
          </p:cNvPr>
          <p:cNvSpPr>
            <a:spLocks noGrp="1"/>
          </p:cNvSpPr>
          <p:nvPr>
            <p:ph type="sldNum" sz="quarter" idx="4294967295"/>
          </p:nvPr>
        </p:nvSpPr>
        <p:spPr>
          <a:xfrm>
            <a:off x="11553825" y="6191250"/>
            <a:ext cx="638175" cy="365125"/>
          </a:xfrm>
          <a:prstGeom prst="rect">
            <a:avLst/>
          </a:prstGeom>
        </p:spPr>
        <p:txBody>
          <a:bodyPr/>
          <a:lstStyle>
            <a:defPPr>
              <a:defRPr lang="en-US"/>
            </a:defPPr>
            <a:lvl1pPr marL="0" algn="r" defTabSz="914400" rtl="0" eaLnBrk="1" latinLnBrk="0" hangingPunct="1">
              <a:defRPr sz="1401" kern="1200">
                <a:solidFill>
                  <a:srgbClr val="7F7F82"/>
                </a:solidFill>
                <a:latin typeface="Open Sans" panose="020B0606030504020204" pitchFamily="34" charset="0"/>
                <a:ea typeface="Open Sans" panose="020B0606030504020204" pitchFamily="34" charset="0"/>
                <a:cs typeface="Open Sans"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81D6E6F-8E8D-4282-A26F-7FEEA05A4F75}" type="slidenum">
              <a:rPr kumimoji="0" lang="en-US" sz="1401" b="0" i="0" u="none" strike="noStrike" kern="1200" cap="none" spc="0" normalizeH="0" baseline="0" noProof="0" smtClean="0">
                <a:ln>
                  <a:noFill/>
                </a:ln>
                <a:solidFill>
                  <a:srgbClr val="7F7F82"/>
                </a:solidFill>
                <a:effectLst/>
                <a:uLnTx/>
                <a:uFillTx/>
                <a:latin typeface="Open Sans" panose="020B0606030504020204" pitchFamily="34" charset="0"/>
                <a:ea typeface="Open Sans" panose="020B0606030504020204" pitchFamily="34" charset="0"/>
                <a:cs typeface="Open Sans" panose="020B06060305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401" b="0" i="0" u="none" strike="noStrike" kern="1200" cap="none" spc="0" normalizeH="0" baseline="0" noProof="0" dirty="0">
              <a:ln>
                <a:noFill/>
              </a:ln>
              <a:solidFill>
                <a:srgbClr val="7F7F82"/>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144762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6E5A6-49AF-39B4-76B2-DDFEF74266BD}"/>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FD23BF76-1DA6-7513-5075-F9FE4CDF05BD}"/>
              </a:ext>
            </a:extLst>
          </p:cNvPr>
          <p:cNvSpPr>
            <a:spLocks noGrp="1"/>
          </p:cNvSpPr>
          <p:nvPr>
            <p:ph type="title"/>
          </p:nvPr>
        </p:nvSpPr>
        <p:spPr/>
        <p:txBody>
          <a:bodyPr/>
          <a:lstStyle/>
          <a:p>
            <a:r>
              <a:rPr lang="en-US" dirty="0"/>
              <a:t>GPA Upload Instructions</a:t>
            </a:r>
          </a:p>
        </p:txBody>
      </p:sp>
      <p:pic>
        <p:nvPicPr>
          <p:cNvPr id="6" name="Content Placeholder 5">
            <a:extLst>
              <a:ext uri="{FF2B5EF4-FFF2-40B4-BE49-F238E27FC236}">
                <a16:creationId xmlns:a16="http://schemas.microsoft.com/office/drawing/2014/main" id="{A2E228A2-97FF-CE35-7A49-475A1BD2AB4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38200" y="2023528"/>
            <a:ext cx="10515600" cy="3418956"/>
          </a:xfrm>
          <a:prstGeom prst="rect">
            <a:avLst/>
          </a:prstGeom>
        </p:spPr>
      </p:pic>
      <p:sp>
        <p:nvSpPr>
          <p:cNvPr id="4" name="Slide Number Placeholder 3">
            <a:extLst>
              <a:ext uri="{FF2B5EF4-FFF2-40B4-BE49-F238E27FC236}">
                <a16:creationId xmlns:a16="http://schemas.microsoft.com/office/drawing/2014/main" id="{A0A2DD8D-B971-BB0B-D433-ED18C3C6CC97}"/>
              </a:ext>
            </a:extLst>
          </p:cNvPr>
          <p:cNvSpPr>
            <a:spLocks noGrp="1"/>
          </p:cNvSpPr>
          <p:nvPr>
            <p:ph type="sldNum" sz="quarter" idx="4294967295"/>
          </p:nvPr>
        </p:nvSpPr>
        <p:spPr>
          <a:xfrm>
            <a:off x="11553825" y="6191250"/>
            <a:ext cx="638175" cy="365125"/>
          </a:xfrm>
          <a:prstGeom prst="rect">
            <a:avLst/>
          </a:prstGeom>
        </p:spPr>
        <p:txBody>
          <a:bodyPr/>
          <a:lstStyle>
            <a:defPPr>
              <a:defRPr lang="en-US"/>
            </a:defPPr>
            <a:lvl1pPr marL="0" algn="r" defTabSz="914400" rtl="0" eaLnBrk="1" latinLnBrk="0" hangingPunct="1">
              <a:defRPr sz="1401" kern="1200">
                <a:solidFill>
                  <a:srgbClr val="7F7F82"/>
                </a:solidFill>
                <a:latin typeface="Open Sans" panose="020B0606030504020204" pitchFamily="34" charset="0"/>
                <a:ea typeface="Open Sans" panose="020B0606030504020204" pitchFamily="34" charset="0"/>
                <a:cs typeface="Open Sans"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81D6E6F-8E8D-4282-A26F-7FEEA05A4F75}" type="slidenum">
              <a:rPr kumimoji="0" lang="en-US" sz="1401" b="0" i="0" u="none" strike="noStrike" kern="1200" cap="none" spc="0" normalizeH="0" baseline="0" noProof="0" smtClean="0">
                <a:ln>
                  <a:noFill/>
                </a:ln>
                <a:solidFill>
                  <a:srgbClr val="7F7F82"/>
                </a:solidFill>
                <a:effectLst/>
                <a:uLnTx/>
                <a:uFillTx/>
                <a:latin typeface="Open Sans" panose="020B0606030504020204" pitchFamily="34" charset="0"/>
                <a:ea typeface="Open Sans" panose="020B0606030504020204" pitchFamily="34" charset="0"/>
                <a:cs typeface="Open Sans" panose="020B06060305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401" b="0" i="0" u="none" strike="noStrike" kern="1200" cap="none" spc="0" normalizeH="0" baseline="0" noProof="0" dirty="0">
              <a:ln>
                <a:noFill/>
              </a:ln>
              <a:solidFill>
                <a:srgbClr val="7F7F82"/>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282463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BE935-E8BC-88FA-65D2-69125BB69037}"/>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34EBC16B-59A1-330F-1E96-87ADD8124C9A}"/>
              </a:ext>
            </a:extLst>
          </p:cNvPr>
          <p:cNvSpPr>
            <a:spLocks noGrp="1"/>
          </p:cNvSpPr>
          <p:nvPr>
            <p:ph type="title"/>
          </p:nvPr>
        </p:nvSpPr>
        <p:spPr/>
        <p:txBody>
          <a:bodyPr/>
          <a:lstStyle/>
          <a:p>
            <a:r>
              <a:rPr lang="en-US" dirty="0"/>
              <a:t>GPA Upload Instructions</a:t>
            </a:r>
          </a:p>
        </p:txBody>
      </p:sp>
      <p:pic>
        <p:nvPicPr>
          <p:cNvPr id="7" name="Content Placeholder 6">
            <a:extLst>
              <a:ext uri="{FF2B5EF4-FFF2-40B4-BE49-F238E27FC236}">
                <a16:creationId xmlns:a16="http://schemas.microsoft.com/office/drawing/2014/main" id="{1DE6A520-35F1-6AD6-95F3-9107704218E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51755" y="2227846"/>
            <a:ext cx="10488489" cy="3010320"/>
          </a:xfrm>
          <a:prstGeom prst="rect">
            <a:avLst/>
          </a:prstGeom>
        </p:spPr>
      </p:pic>
      <p:sp>
        <p:nvSpPr>
          <p:cNvPr id="4" name="Slide Number Placeholder 3">
            <a:extLst>
              <a:ext uri="{FF2B5EF4-FFF2-40B4-BE49-F238E27FC236}">
                <a16:creationId xmlns:a16="http://schemas.microsoft.com/office/drawing/2014/main" id="{F6A1364F-D03C-F1A2-0980-FEA6BEF4C382}"/>
              </a:ext>
            </a:extLst>
          </p:cNvPr>
          <p:cNvSpPr>
            <a:spLocks noGrp="1"/>
          </p:cNvSpPr>
          <p:nvPr>
            <p:ph type="sldNum" sz="quarter" idx="4294967295"/>
          </p:nvPr>
        </p:nvSpPr>
        <p:spPr>
          <a:xfrm>
            <a:off x="11553825" y="6191250"/>
            <a:ext cx="638175" cy="365125"/>
          </a:xfrm>
          <a:prstGeom prst="rect">
            <a:avLst/>
          </a:prstGeom>
        </p:spPr>
        <p:txBody>
          <a:bodyPr/>
          <a:lstStyle>
            <a:defPPr>
              <a:defRPr lang="en-US"/>
            </a:defPPr>
            <a:lvl1pPr marL="0" algn="r" defTabSz="914400" rtl="0" eaLnBrk="1" latinLnBrk="0" hangingPunct="1">
              <a:defRPr sz="1401" kern="1200">
                <a:solidFill>
                  <a:srgbClr val="7F7F82"/>
                </a:solidFill>
                <a:latin typeface="Open Sans" panose="020B0606030504020204" pitchFamily="34" charset="0"/>
                <a:ea typeface="Open Sans" panose="020B0606030504020204" pitchFamily="34" charset="0"/>
                <a:cs typeface="Open Sans"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81D6E6F-8E8D-4282-A26F-7FEEA05A4F75}" type="slidenum">
              <a:rPr kumimoji="0" lang="en-US" sz="1401" b="0" i="0" u="none" strike="noStrike" kern="1200" cap="none" spc="0" normalizeH="0" baseline="0" noProof="0" smtClean="0">
                <a:ln>
                  <a:noFill/>
                </a:ln>
                <a:solidFill>
                  <a:srgbClr val="7F7F82"/>
                </a:solidFill>
                <a:effectLst/>
                <a:uLnTx/>
                <a:uFillTx/>
                <a:latin typeface="Open Sans" panose="020B0606030504020204" pitchFamily="34" charset="0"/>
                <a:ea typeface="Open Sans" panose="020B0606030504020204" pitchFamily="34" charset="0"/>
                <a:cs typeface="Open Sans" panose="020B06060305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401" b="0" i="0" u="none" strike="noStrike" kern="1200" cap="none" spc="0" normalizeH="0" baseline="0" noProof="0" dirty="0">
              <a:ln>
                <a:noFill/>
              </a:ln>
              <a:solidFill>
                <a:srgbClr val="7F7F82"/>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1453059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41095-2B8B-30AF-B728-0F3FD70E2C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796454-FA62-F91D-79B0-17D5C2A15441}"/>
              </a:ext>
            </a:extLst>
          </p:cNvPr>
          <p:cNvSpPr>
            <a:spLocks noGrp="1"/>
          </p:cNvSpPr>
          <p:nvPr>
            <p:ph type="title"/>
          </p:nvPr>
        </p:nvSpPr>
        <p:spPr/>
        <p:txBody>
          <a:bodyPr>
            <a:normAutofit/>
          </a:bodyPr>
          <a:lstStyle/>
          <a:p>
            <a:r>
              <a:rPr lang="en-US" dirty="0"/>
              <a:t>Next Steps</a:t>
            </a:r>
          </a:p>
        </p:txBody>
      </p:sp>
      <p:sp>
        <p:nvSpPr>
          <p:cNvPr id="3" name="Content Placeholder 2">
            <a:extLst>
              <a:ext uri="{FF2B5EF4-FFF2-40B4-BE49-F238E27FC236}">
                <a16:creationId xmlns:a16="http://schemas.microsoft.com/office/drawing/2014/main" id="{8C00F8EE-3D61-6E26-D65D-72C7EE6175D3}"/>
              </a:ext>
            </a:extLst>
          </p:cNvPr>
          <p:cNvSpPr>
            <a:spLocks noGrp="1"/>
          </p:cNvSpPr>
          <p:nvPr>
            <p:ph idx="1"/>
          </p:nvPr>
        </p:nvSpPr>
        <p:spPr/>
        <p:txBody>
          <a:bodyPr>
            <a:normAutofit fontScale="92500" lnSpcReduction="20000"/>
          </a:bodyPr>
          <a:lstStyle/>
          <a:p>
            <a:r>
              <a:rPr lang="en-US" dirty="0"/>
              <a:t>TN Promise Applications – Opened of April 1</a:t>
            </a:r>
          </a:p>
          <a:p>
            <a:pPr lvl="1"/>
            <a:r>
              <a:rPr lang="en-US" dirty="0"/>
              <a:t>Have students complete TN Promise Application</a:t>
            </a:r>
          </a:p>
          <a:p>
            <a:pPr lvl="1"/>
            <a:r>
              <a:rPr lang="en-US" dirty="0"/>
              <a:t>Currently have over </a:t>
            </a:r>
            <a:r>
              <a:rPr lang="en-US" b="1" dirty="0"/>
              <a:t>16,500</a:t>
            </a:r>
            <a:r>
              <a:rPr lang="en-US" dirty="0"/>
              <a:t> Tennessee Promise Applications completed</a:t>
            </a:r>
          </a:p>
          <a:p>
            <a:r>
              <a:rPr lang="en-US" dirty="0"/>
              <a:t>Collecting GPAs from high school counselors and districts</a:t>
            </a:r>
          </a:p>
          <a:p>
            <a:pPr lvl="1"/>
            <a:r>
              <a:rPr lang="en-US" dirty="0"/>
              <a:t>Currently have over 100</a:t>
            </a:r>
            <a:r>
              <a:rPr lang="en-US" b="1" dirty="0"/>
              <a:t> </a:t>
            </a:r>
            <a:r>
              <a:rPr lang="en-US" dirty="0"/>
              <a:t>GPA Uploads</a:t>
            </a:r>
          </a:p>
          <a:p>
            <a:r>
              <a:rPr lang="en-US" dirty="0"/>
              <a:t>Address and email verification</a:t>
            </a:r>
          </a:p>
          <a:p>
            <a:r>
              <a:rPr lang="en-US" dirty="0"/>
              <a:t>Early Action target date</a:t>
            </a:r>
          </a:p>
          <a:p>
            <a:pPr lvl="1"/>
            <a:r>
              <a:rPr lang="en-US" dirty="0"/>
              <a:t>August 17 – First Data Pull</a:t>
            </a:r>
          </a:p>
          <a:p>
            <a:pPr lvl="1"/>
            <a:r>
              <a:rPr lang="en-US" dirty="0"/>
              <a:t>September 21-25 – Claim Your Spot TN Week</a:t>
            </a:r>
          </a:p>
          <a:p>
            <a:r>
              <a:rPr lang="en-US" dirty="0"/>
              <a:t>Completing enrollment form and submitting of transcripts and test scores</a:t>
            </a:r>
          </a:p>
          <a:p>
            <a:pPr lvl="1"/>
            <a:r>
              <a:rPr lang="en-US" dirty="0"/>
              <a:t>NSC transcript exchange</a:t>
            </a:r>
          </a:p>
        </p:txBody>
      </p:sp>
    </p:spTree>
    <p:extLst>
      <p:ext uri="{BB962C8B-B14F-4D97-AF65-F5344CB8AC3E}">
        <p14:creationId xmlns:p14="http://schemas.microsoft.com/office/powerpoint/2010/main" val="37253464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8AD005-79C1-326B-9759-075DAEEC1B4F}"/>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80A92F49-3DBF-BE26-3981-EF11E2D6DECC}"/>
              </a:ext>
            </a:extLst>
          </p:cNvPr>
          <p:cNvSpPr>
            <a:spLocks noGrp="1"/>
          </p:cNvSpPr>
          <p:nvPr>
            <p:ph type="title"/>
          </p:nvPr>
        </p:nvSpPr>
        <p:spPr/>
        <p:txBody>
          <a:bodyPr>
            <a:normAutofit fontScale="90000"/>
          </a:bodyPr>
          <a:lstStyle/>
          <a:p>
            <a:r>
              <a:rPr lang="en-US" cap="all" dirty="0"/>
              <a:t>TN College Application &amp; Exploration Month</a:t>
            </a:r>
            <a:endParaRPr lang="en-US" dirty="0"/>
          </a:p>
        </p:txBody>
      </p:sp>
      <p:sp>
        <p:nvSpPr>
          <p:cNvPr id="17" name="Content Placeholder 16">
            <a:extLst>
              <a:ext uri="{FF2B5EF4-FFF2-40B4-BE49-F238E27FC236}">
                <a16:creationId xmlns:a16="http://schemas.microsoft.com/office/drawing/2014/main" id="{C64A12FE-F201-DFD0-95AA-255761D76F19}"/>
              </a:ext>
            </a:extLst>
          </p:cNvPr>
          <p:cNvSpPr>
            <a:spLocks noGrp="1"/>
          </p:cNvSpPr>
          <p:nvPr>
            <p:ph idx="1"/>
          </p:nvPr>
        </p:nvSpPr>
        <p:spPr>
          <a:xfrm>
            <a:off x="838200" y="2052984"/>
            <a:ext cx="10515600" cy="3375283"/>
          </a:xfrm>
        </p:spPr>
        <p:txBody>
          <a:bodyPr>
            <a:spAutoFit/>
          </a:bodyPr>
          <a:lstStyle/>
          <a:p>
            <a:pPr fontAlgn="base"/>
            <a:r>
              <a:rPr lang="en-US" sz="4000" b="1" dirty="0"/>
              <a:t>Aug. 31-Sept. 4: Intro to College Week</a:t>
            </a:r>
          </a:p>
          <a:p>
            <a:pPr fontAlgn="base"/>
            <a:r>
              <a:rPr lang="en-US" sz="4000" b="1" dirty="0"/>
              <a:t>Sept. 7-11: Exploration of College Week</a:t>
            </a:r>
          </a:p>
          <a:p>
            <a:pPr fontAlgn="base"/>
            <a:r>
              <a:rPr lang="en-US" sz="4000" b="1" dirty="0"/>
              <a:t>Sept. 14-18: Why Apply Week</a:t>
            </a:r>
            <a:endParaRPr lang="en-US" sz="4000" dirty="0"/>
          </a:p>
          <a:p>
            <a:pPr fontAlgn="base"/>
            <a:r>
              <a:rPr lang="en-US" sz="4000" b="1" dirty="0"/>
              <a:t>Sept. 21-25: Claim Your Spot TN Week</a:t>
            </a:r>
          </a:p>
          <a:p>
            <a:pPr fontAlgn="base"/>
            <a:r>
              <a:rPr lang="en-US" sz="4000" b="1" dirty="0"/>
              <a:t>Sept. 28-Oct. 2: What’s Next Week</a:t>
            </a:r>
            <a:endParaRPr lang="en-US" sz="4000" dirty="0"/>
          </a:p>
        </p:txBody>
      </p:sp>
    </p:spTree>
    <p:extLst>
      <p:ext uri="{BB962C8B-B14F-4D97-AF65-F5344CB8AC3E}">
        <p14:creationId xmlns:p14="http://schemas.microsoft.com/office/powerpoint/2010/main" val="42532322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53095-EA96-085C-573F-0934A9EE2B8E}"/>
              </a:ext>
            </a:extLst>
          </p:cNvPr>
          <p:cNvSpPr txBox="1">
            <a:spLocks/>
          </p:cNvSpPr>
          <p:nvPr/>
        </p:nvSpPr>
        <p:spPr>
          <a:xfrm>
            <a:off x="609600" y="304800"/>
            <a:ext cx="10972800" cy="1143000"/>
          </a:xfrm>
          <a:prstGeom prst="rect">
            <a:avLst/>
          </a:prstGeom>
        </p:spPr>
        <p:txBody>
          <a:bodyPr/>
          <a:lstStyle>
            <a:lvl1pPr algn="ctr" defTabSz="914400" rtl="0" eaLnBrk="1" latinLnBrk="0" hangingPunct="1">
              <a:spcBef>
                <a:spcPct val="0"/>
              </a:spcBef>
              <a:buNone/>
              <a:defRPr sz="6600" b="1" i="0" kern="1200">
                <a:solidFill>
                  <a:schemeClr val="tx2"/>
                </a:solidFill>
                <a:latin typeface="+mj-lt"/>
                <a:ea typeface="Open Sans Light" panose="020B0306030504020204" pitchFamily="34" charset="0"/>
                <a:cs typeface="PermianSlabSerifTypeface"/>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6100" b="1" i="0" u="none" strike="noStrike" kern="1200" cap="none" spc="0" normalizeH="0" baseline="0" noProof="0" dirty="0">
                <a:ln>
                  <a:noFill/>
                </a:ln>
                <a:solidFill>
                  <a:srgbClr val="002060"/>
                </a:solidFill>
                <a:effectLst/>
                <a:uLnTx/>
                <a:uFillTx/>
                <a:latin typeface="Calibri"/>
                <a:ea typeface="Open Sans Light" panose="020B0306030504020204" pitchFamily="34" charset="0"/>
              </a:rPr>
              <a:t>Multifactor Authentication (MFA)</a:t>
            </a:r>
          </a:p>
        </p:txBody>
      </p:sp>
      <p:sp>
        <p:nvSpPr>
          <p:cNvPr id="3" name="Content Placeholder 2">
            <a:extLst>
              <a:ext uri="{FF2B5EF4-FFF2-40B4-BE49-F238E27FC236}">
                <a16:creationId xmlns:a16="http://schemas.microsoft.com/office/drawing/2014/main" id="{7DD25CAC-E09B-BDF7-4EC8-513433418E44}"/>
              </a:ext>
            </a:extLst>
          </p:cNvPr>
          <p:cNvSpPr txBox="1">
            <a:spLocks/>
          </p:cNvSpPr>
          <p:nvPr/>
        </p:nvSpPr>
        <p:spPr>
          <a:xfrm>
            <a:off x="609600" y="1701806"/>
            <a:ext cx="10972800" cy="4165599"/>
          </a:xfrm>
          <a:prstGeom prst="rect">
            <a:avLst/>
          </a:prstGeom>
        </p:spPr>
        <p:txBody>
          <a:bodyPr>
            <a:norm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3200" kern="1200">
                <a:solidFill>
                  <a:schemeClr val="tx2"/>
                </a:solidFill>
                <a:latin typeface="+mj-lt"/>
                <a:ea typeface="+mn-ea"/>
                <a:cs typeface="Open Sans"/>
              </a:defRPr>
            </a:lvl1pPr>
            <a:lvl2pPr marL="742950" indent="-285750" algn="l" defTabSz="914400" rtl="0" eaLnBrk="1" latinLnBrk="0" hangingPunct="1">
              <a:spcBef>
                <a:spcPct val="20000"/>
              </a:spcBef>
              <a:buClr>
                <a:schemeClr val="tx2"/>
              </a:buClr>
              <a:buFont typeface="Calibri" panose="020F0502020204030204" pitchFamily="34" charset="0"/>
              <a:buChar char="▫"/>
              <a:defRPr sz="2800" kern="1200">
                <a:solidFill>
                  <a:schemeClr val="tx2"/>
                </a:solidFill>
                <a:latin typeface="+mj-lt"/>
                <a:ea typeface="+mn-ea"/>
                <a:cs typeface="Open Sans"/>
              </a:defRPr>
            </a:lvl2pPr>
            <a:lvl3pPr marL="1143000" indent="-228600" algn="l" defTabSz="914400" rtl="0" eaLnBrk="1" latinLnBrk="0" hangingPunct="1">
              <a:spcBef>
                <a:spcPct val="20000"/>
              </a:spcBef>
              <a:buClr>
                <a:schemeClr val="tx2"/>
              </a:buClr>
              <a:buFont typeface="Calibri" panose="020F0502020204030204" pitchFamily="34" charset="0"/>
              <a:buChar char="–"/>
              <a:defRPr sz="2400" kern="1200">
                <a:solidFill>
                  <a:schemeClr val="tx2"/>
                </a:solidFill>
                <a:latin typeface="+mj-lt"/>
                <a:ea typeface="+mn-ea"/>
                <a:cs typeface="Open Sans"/>
              </a:defRPr>
            </a:lvl3pPr>
            <a:lvl4pPr marL="1600200" indent="-228600" algn="l" defTabSz="914400" rtl="0" eaLnBrk="1" latinLnBrk="0" hangingPunct="1">
              <a:spcBef>
                <a:spcPct val="20000"/>
              </a:spcBef>
              <a:buClr>
                <a:schemeClr val="tx2"/>
              </a:buClr>
              <a:buFont typeface="Wingdings" panose="05000000000000000000" pitchFamily="2" charset="2"/>
              <a:buChar char="§"/>
              <a:defRPr sz="2000" kern="1200">
                <a:solidFill>
                  <a:schemeClr val="tx2"/>
                </a:solidFill>
                <a:latin typeface="+mj-lt"/>
                <a:ea typeface="+mn-ea"/>
                <a:cs typeface="Open Sans"/>
              </a:defRPr>
            </a:lvl4pPr>
            <a:lvl5pPr marL="2057400" indent="-228600" algn="l" defTabSz="914400" rtl="0" eaLnBrk="1" latinLnBrk="0" hangingPunct="1">
              <a:spcBef>
                <a:spcPct val="20000"/>
              </a:spcBef>
              <a:buClr>
                <a:schemeClr val="tx2"/>
              </a:buClr>
              <a:buFont typeface="Arial" pitchFamily="34" charset="0"/>
              <a:buChar char="»"/>
              <a:defRPr sz="2000" kern="1200">
                <a:solidFill>
                  <a:schemeClr val="tx2"/>
                </a:solidFill>
                <a:latin typeface="+mj-lt"/>
                <a:ea typeface="+mn-ea"/>
                <a:cs typeface="Open San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38138" marR="0" lvl="0" indent="-338138" algn="l" defTabSz="914400" rtl="0" eaLnBrk="1" fontAlgn="auto" latinLnBrk="0" hangingPunct="1">
              <a:lnSpc>
                <a:spcPct val="100000"/>
              </a:lnSpc>
              <a:spcBef>
                <a:spcPct val="20000"/>
              </a:spcBef>
              <a:spcAft>
                <a:spcPts val="0"/>
              </a:spcAft>
              <a:buClr>
                <a:srgbClr val="1B365D"/>
              </a:buClr>
              <a:buSzTx/>
              <a:buFont typeface="Arial" panose="020B0604020202020204" pitchFamily="34" charset="0"/>
              <a:buChar char="•"/>
              <a:tabLst/>
              <a:defRPr/>
            </a:pPr>
            <a:r>
              <a:rPr kumimoji="0" lang="en-US" sz="3600" b="0" i="0" u="none" strike="noStrike" kern="1200" cap="none" spc="0" normalizeH="0" baseline="0" noProof="0" dirty="0">
                <a:ln>
                  <a:noFill/>
                </a:ln>
                <a:solidFill>
                  <a:srgbClr val="1B365D"/>
                </a:solidFill>
                <a:effectLst/>
                <a:uLnTx/>
                <a:uFillTx/>
                <a:latin typeface="Calibri"/>
                <a:ea typeface="+mn-ea"/>
                <a:cs typeface="Open Sans"/>
              </a:rPr>
              <a:t>Students must satisfy MFA upon logging into THEC Student Portal</a:t>
            </a:r>
          </a:p>
          <a:p>
            <a:pPr marL="738188" marR="0" lvl="1" indent="-338138" algn="l" defTabSz="914400" rtl="0" eaLnBrk="1" fontAlgn="auto" latinLnBrk="0" hangingPunct="1">
              <a:lnSpc>
                <a:spcPct val="100000"/>
              </a:lnSpc>
              <a:spcBef>
                <a:spcPct val="20000"/>
              </a:spcBef>
              <a:spcAft>
                <a:spcPts val="0"/>
              </a:spcAft>
              <a:buClr>
                <a:srgbClr val="1B365D"/>
              </a:buClr>
              <a:buSzTx/>
              <a:buFont typeface="Calibri" panose="020F0502020204030204" pitchFamily="34" charset="0"/>
              <a:buChar char="▫"/>
              <a:tabLst/>
              <a:defRPr/>
            </a:pPr>
            <a:r>
              <a:rPr kumimoji="0" lang="en-US" sz="3200" b="0" i="0" u="none" strike="noStrike" kern="1200" cap="none" spc="0" normalizeH="0" baseline="0" noProof="0" dirty="0">
                <a:ln>
                  <a:noFill/>
                </a:ln>
                <a:solidFill>
                  <a:srgbClr val="1B365D"/>
                </a:solidFill>
                <a:effectLst/>
                <a:uLnTx/>
                <a:uFillTx/>
                <a:latin typeface="Calibri"/>
                <a:ea typeface="+mn-ea"/>
                <a:cs typeface="Open Sans"/>
              </a:rPr>
              <a:t>Email code; or</a:t>
            </a:r>
          </a:p>
          <a:p>
            <a:pPr marL="738188" marR="0" lvl="1" indent="-338138" algn="l" defTabSz="914400" rtl="0" eaLnBrk="1" fontAlgn="auto" latinLnBrk="0" hangingPunct="1">
              <a:lnSpc>
                <a:spcPct val="100000"/>
              </a:lnSpc>
              <a:spcBef>
                <a:spcPct val="20000"/>
              </a:spcBef>
              <a:spcAft>
                <a:spcPts val="0"/>
              </a:spcAft>
              <a:buClr>
                <a:srgbClr val="1B365D"/>
              </a:buClr>
              <a:buSzTx/>
              <a:buFont typeface="Calibri" panose="020F0502020204030204" pitchFamily="34" charset="0"/>
              <a:buChar char="▫"/>
              <a:tabLst/>
              <a:defRPr/>
            </a:pPr>
            <a:r>
              <a:rPr kumimoji="0" lang="en-US" sz="3200" b="0" i="0" u="none" strike="noStrike" kern="1200" cap="none" spc="0" normalizeH="0" baseline="0" noProof="0" dirty="0">
                <a:ln>
                  <a:noFill/>
                </a:ln>
                <a:solidFill>
                  <a:srgbClr val="1B365D"/>
                </a:solidFill>
                <a:effectLst/>
                <a:uLnTx/>
                <a:uFillTx/>
                <a:latin typeface="Calibri"/>
                <a:ea typeface="+mn-ea"/>
                <a:cs typeface="Open Sans"/>
              </a:rPr>
              <a:t>Code provided by FAST user</a:t>
            </a:r>
          </a:p>
          <a:p>
            <a:pPr marL="738188" marR="0" lvl="1" indent="-338138" algn="l" defTabSz="914400" rtl="0" eaLnBrk="1" fontAlgn="auto" latinLnBrk="0" hangingPunct="1">
              <a:lnSpc>
                <a:spcPct val="100000"/>
              </a:lnSpc>
              <a:spcBef>
                <a:spcPct val="20000"/>
              </a:spcBef>
              <a:spcAft>
                <a:spcPts val="0"/>
              </a:spcAft>
              <a:buClr>
                <a:srgbClr val="1B365D"/>
              </a:buClr>
              <a:buSzTx/>
              <a:buFont typeface="Calibri" panose="020F0502020204030204" pitchFamily="34" charset="0"/>
              <a:buChar char="▫"/>
              <a:tabLst/>
              <a:defRPr/>
            </a:pPr>
            <a:endParaRPr kumimoji="0" lang="en-US" sz="3200" b="0" i="0" u="none" strike="noStrike" kern="1200" cap="none" spc="0" normalizeH="0" baseline="0" noProof="0" dirty="0">
              <a:ln>
                <a:noFill/>
              </a:ln>
              <a:solidFill>
                <a:srgbClr val="1B365D"/>
              </a:solidFill>
              <a:effectLst/>
              <a:uLnTx/>
              <a:uFillTx/>
              <a:latin typeface="Calibri"/>
              <a:ea typeface="+mn-ea"/>
              <a:cs typeface="Open Sans"/>
            </a:endParaRPr>
          </a:p>
          <a:p>
            <a:pPr marL="920750" marR="0" lvl="1" indent="-457200" algn="l" defTabSz="914400" rtl="0" eaLnBrk="1" fontAlgn="auto" latinLnBrk="0" hangingPunct="1">
              <a:lnSpc>
                <a:spcPct val="100000"/>
              </a:lnSpc>
              <a:spcBef>
                <a:spcPct val="20000"/>
              </a:spcBef>
              <a:spcAft>
                <a:spcPts val="0"/>
              </a:spcAft>
              <a:buClr>
                <a:srgbClr val="1B365D"/>
              </a:buClr>
              <a:buSzTx/>
              <a:buFont typeface="Courier New" panose="02070309020205020404" pitchFamily="49" charset="0"/>
              <a:buChar char="o"/>
              <a:tabLst/>
              <a:defRPr/>
            </a:pPr>
            <a:endParaRPr kumimoji="0" lang="en-US" sz="2800" b="0" i="0" u="none" strike="noStrike" kern="1200" cap="none" spc="0" normalizeH="0" baseline="0" noProof="0" dirty="0">
              <a:ln>
                <a:noFill/>
              </a:ln>
              <a:solidFill>
                <a:srgbClr val="1B365D"/>
              </a:solidFill>
              <a:effectLst/>
              <a:uLnTx/>
              <a:uFillTx/>
              <a:latin typeface="Calibri"/>
              <a:ea typeface="+mn-ea"/>
              <a:cs typeface="Open Sans"/>
            </a:endParaRPr>
          </a:p>
          <a:p>
            <a:pPr marL="342900" marR="0" lvl="0" indent="-342900" algn="l" defTabSz="914400" rtl="0" eaLnBrk="1" fontAlgn="auto" latinLnBrk="0" hangingPunct="1">
              <a:lnSpc>
                <a:spcPct val="100000"/>
              </a:lnSpc>
              <a:spcBef>
                <a:spcPct val="20000"/>
              </a:spcBef>
              <a:spcAft>
                <a:spcPts val="0"/>
              </a:spcAft>
              <a:buClr>
                <a:srgbClr val="1B365D"/>
              </a:buClr>
              <a:buSzTx/>
              <a:buFont typeface="Arial" panose="020B0604020202020204" pitchFamily="34" charset="0"/>
              <a:buChar char="•"/>
              <a:tabLst/>
              <a:defRPr/>
            </a:pPr>
            <a:endParaRPr kumimoji="0" lang="en-US" sz="3200" b="0" i="0" u="none" strike="noStrike" kern="1200" cap="none" spc="0" normalizeH="0" baseline="0" noProof="0" dirty="0">
              <a:ln>
                <a:noFill/>
              </a:ln>
              <a:solidFill>
                <a:srgbClr val="1B365D"/>
              </a:solidFill>
              <a:effectLst/>
              <a:uLnTx/>
              <a:uFillTx/>
              <a:latin typeface="Calibri"/>
              <a:ea typeface="+mn-ea"/>
              <a:cs typeface="Open Sans"/>
            </a:endParaRPr>
          </a:p>
        </p:txBody>
      </p:sp>
    </p:spTree>
    <p:extLst>
      <p:ext uri="{BB962C8B-B14F-4D97-AF65-F5344CB8AC3E}">
        <p14:creationId xmlns:p14="http://schemas.microsoft.com/office/powerpoint/2010/main" val="32621232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E5132-4AC8-6C3D-2F90-43500D989C59}"/>
              </a:ext>
            </a:extLst>
          </p:cNvPr>
          <p:cNvSpPr>
            <a:spLocks noGrp="1"/>
          </p:cNvSpPr>
          <p:nvPr>
            <p:ph type="title"/>
          </p:nvPr>
        </p:nvSpPr>
        <p:spPr>
          <a:xfrm>
            <a:off x="838200" y="152121"/>
            <a:ext cx="10515600" cy="1551522"/>
          </a:xfrm>
        </p:spPr>
        <p:txBody>
          <a:bodyPr>
            <a:noAutofit/>
          </a:bodyPr>
          <a:lstStyle/>
          <a:p>
            <a:r>
              <a:rPr lang="en-US" sz="5400"/>
              <a:t>Why Direct Admissions?</a:t>
            </a:r>
            <a:endParaRPr lang="en-US" sz="5400" dirty="0"/>
          </a:p>
        </p:txBody>
      </p:sp>
      <p:sp>
        <p:nvSpPr>
          <p:cNvPr id="3" name="Content Placeholder 2">
            <a:extLst>
              <a:ext uri="{FF2B5EF4-FFF2-40B4-BE49-F238E27FC236}">
                <a16:creationId xmlns:a16="http://schemas.microsoft.com/office/drawing/2014/main" id="{40A1009F-E49B-123E-4107-7630D5D587D5}"/>
              </a:ext>
            </a:extLst>
          </p:cNvPr>
          <p:cNvSpPr>
            <a:spLocks noGrp="1"/>
          </p:cNvSpPr>
          <p:nvPr>
            <p:ph idx="1"/>
          </p:nvPr>
        </p:nvSpPr>
        <p:spPr>
          <a:xfrm>
            <a:off x="758687" y="1669770"/>
            <a:ext cx="10995991" cy="4517543"/>
          </a:xfrm>
        </p:spPr>
        <p:txBody>
          <a:bodyPr>
            <a:normAutofit fontScale="92500"/>
          </a:bodyPr>
          <a:lstStyle/>
          <a:p>
            <a:pPr>
              <a:lnSpc>
                <a:spcPct val="124000"/>
              </a:lnSpc>
              <a:spcBef>
                <a:spcPts val="1200"/>
              </a:spcBef>
              <a:spcAft>
                <a:spcPts val="1200"/>
              </a:spcAft>
            </a:pPr>
            <a:r>
              <a:rPr lang="en-US" dirty="0"/>
              <a:t>Research shows that many students find the college application process overwhelming, leading many to abandon college altogether.</a:t>
            </a:r>
          </a:p>
          <a:p>
            <a:pPr>
              <a:lnSpc>
                <a:spcPct val="124000"/>
              </a:lnSpc>
              <a:spcBef>
                <a:spcPts val="1200"/>
              </a:spcBef>
              <a:spcAft>
                <a:spcPts val="1200"/>
              </a:spcAft>
            </a:pPr>
            <a:r>
              <a:rPr lang="en-US" dirty="0"/>
              <a:t>Direct admissions programs proactively admit students based on pre-existing data, eliminating the need for traditional applications.</a:t>
            </a:r>
          </a:p>
          <a:p>
            <a:pPr>
              <a:lnSpc>
                <a:spcPct val="124000"/>
              </a:lnSpc>
              <a:spcBef>
                <a:spcPts val="1200"/>
              </a:spcBef>
              <a:spcAft>
                <a:spcPts val="1200"/>
              </a:spcAft>
            </a:pPr>
            <a:r>
              <a:rPr lang="en-US" dirty="0"/>
              <a:t>Current direct admissions initiatives boost college access, especially for first-generation students, but affordability remains a challenge.</a:t>
            </a:r>
          </a:p>
        </p:txBody>
      </p:sp>
    </p:spTree>
    <p:extLst>
      <p:ext uri="{BB962C8B-B14F-4D97-AF65-F5344CB8AC3E}">
        <p14:creationId xmlns:p14="http://schemas.microsoft.com/office/powerpoint/2010/main" val="2577387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DDBDB92-F4C7-AC85-EFF5-9470803AE4E4}"/>
              </a:ext>
            </a:extLst>
          </p:cNvPr>
          <p:cNvPicPr>
            <a:picLocks noChangeAspect="1"/>
          </p:cNvPicPr>
          <p:nvPr/>
        </p:nvPicPr>
        <p:blipFill>
          <a:blip r:embed="rId2"/>
          <a:srcRect t="12911" b="1408"/>
          <a:stretch>
            <a:fillRect/>
          </a:stretch>
        </p:blipFill>
        <p:spPr>
          <a:xfrm>
            <a:off x="0" y="1295400"/>
            <a:ext cx="12192000" cy="5562600"/>
          </a:xfrm>
          <a:prstGeom prst="rect">
            <a:avLst/>
          </a:prstGeom>
        </p:spPr>
      </p:pic>
      <p:sp>
        <p:nvSpPr>
          <p:cNvPr id="7" name="Arrow: Down 6">
            <a:extLst>
              <a:ext uri="{FF2B5EF4-FFF2-40B4-BE49-F238E27FC236}">
                <a16:creationId xmlns:a16="http://schemas.microsoft.com/office/drawing/2014/main" id="{ECE05E5E-EF48-2163-B79E-39C6039FE028}"/>
              </a:ext>
            </a:extLst>
          </p:cNvPr>
          <p:cNvSpPr/>
          <p:nvPr/>
        </p:nvSpPr>
        <p:spPr>
          <a:xfrm rot="16200000">
            <a:off x="3688080" y="4629912"/>
            <a:ext cx="484632" cy="978408"/>
          </a:xfrm>
          <a:prstGeom prst="downArrow">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itle 1">
            <a:extLst>
              <a:ext uri="{FF2B5EF4-FFF2-40B4-BE49-F238E27FC236}">
                <a16:creationId xmlns:a16="http://schemas.microsoft.com/office/drawing/2014/main" id="{FA9E1A4A-311F-902B-F987-4558B8C4A714}"/>
              </a:ext>
            </a:extLst>
          </p:cNvPr>
          <p:cNvSpPr txBox="1">
            <a:spLocks/>
          </p:cNvSpPr>
          <p:nvPr/>
        </p:nvSpPr>
        <p:spPr>
          <a:xfrm>
            <a:off x="609600" y="304800"/>
            <a:ext cx="10972800" cy="1143000"/>
          </a:xfrm>
          <a:prstGeom prst="rect">
            <a:avLst/>
          </a:prstGeom>
        </p:spPr>
        <p:txBody>
          <a:bodyPr/>
          <a:lstStyle>
            <a:lvl1pPr algn="ctr" defTabSz="914400" rtl="0" eaLnBrk="1" latinLnBrk="0" hangingPunct="1">
              <a:spcBef>
                <a:spcPct val="0"/>
              </a:spcBef>
              <a:buNone/>
              <a:defRPr sz="6600" b="1" i="0" kern="1200">
                <a:solidFill>
                  <a:schemeClr val="tx2"/>
                </a:solidFill>
                <a:latin typeface="+mj-lt"/>
                <a:ea typeface="Open Sans Light" panose="020B0306030504020204" pitchFamily="34" charset="0"/>
                <a:cs typeface="PermianSlabSerifTypeface"/>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6600" b="1" i="0" u="none" strike="noStrike" kern="1200" cap="none" spc="0" normalizeH="0" baseline="0" noProof="0" dirty="0">
                <a:ln>
                  <a:noFill/>
                </a:ln>
                <a:solidFill>
                  <a:srgbClr val="002060"/>
                </a:solidFill>
                <a:effectLst/>
                <a:uLnTx/>
                <a:uFillTx/>
                <a:latin typeface="Calibri"/>
                <a:ea typeface="Open Sans Light" panose="020B0306030504020204" pitchFamily="34" charset="0"/>
              </a:rPr>
              <a:t>Student Portal Screen</a:t>
            </a:r>
          </a:p>
        </p:txBody>
      </p:sp>
    </p:spTree>
    <p:extLst>
      <p:ext uri="{BB962C8B-B14F-4D97-AF65-F5344CB8AC3E}">
        <p14:creationId xmlns:p14="http://schemas.microsoft.com/office/powerpoint/2010/main" val="11632630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2E89F2E-51E6-E396-339C-BC7869A39789}"/>
              </a:ext>
            </a:extLst>
          </p:cNvPr>
          <p:cNvPicPr>
            <a:picLocks noChangeAspect="1"/>
          </p:cNvPicPr>
          <p:nvPr/>
        </p:nvPicPr>
        <p:blipFill>
          <a:blip r:embed="rId2"/>
          <a:srcRect t="13662" b="6103"/>
          <a:stretch>
            <a:fillRect/>
          </a:stretch>
        </p:blipFill>
        <p:spPr>
          <a:xfrm>
            <a:off x="0" y="1648968"/>
            <a:ext cx="12192000" cy="5209032"/>
          </a:xfrm>
          <a:prstGeom prst="rect">
            <a:avLst/>
          </a:prstGeom>
        </p:spPr>
      </p:pic>
      <p:sp>
        <p:nvSpPr>
          <p:cNvPr id="5" name="Arrow: Down 4">
            <a:extLst>
              <a:ext uri="{FF2B5EF4-FFF2-40B4-BE49-F238E27FC236}">
                <a16:creationId xmlns:a16="http://schemas.microsoft.com/office/drawing/2014/main" id="{A6F1C7F8-A02D-CED8-D199-1A7ABD8A1A24}"/>
              </a:ext>
            </a:extLst>
          </p:cNvPr>
          <p:cNvSpPr/>
          <p:nvPr/>
        </p:nvSpPr>
        <p:spPr>
          <a:xfrm rot="5400000">
            <a:off x="7714488" y="1402080"/>
            <a:ext cx="484632" cy="978408"/>
          </a:xfrm>
          <a:prstGeom prst="downArrow">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itle 1">
            <a:extLst>
              <a:ext uri="{FF2B5EF4-FFF2-40B4-BE49-F238E27FC236}">
                <a16:creationId xmlns:a16="http://schemas.microsoft.com/office/drawing/2014/main" id="{DE8DF6C4-7ABF-39D8-34F6-EE6383D14A21}"/>
              </a:ext>
            </a:extLst>
          </p:cNvPr>
          <p:cNvSpPr txBox="1">
            <a:spLocks/>
          </p:cNvSpPr>
          <p:nvPr/>
        </p:nvSpPr>
        <p:spPr>
          <a:xfrm>
            <a:off x="609600" y="304800"/>
            <a:ext cx="10972800" cy="1143000"/>
          </a:xfrm>
          <a:prstGeom prst="rect">
            <a:avLst/>
          </a:prstGeom>
        </p:spPr>
        <p:txBody>
          <a:bodyPr/>
          <a:lstStyle>
            <a:lvl1pPr algn="ctr" defTabSz="914400" rtl="0" eaLnBrk="1" latinLnBrk="0" hangingPunct="1">
              <a:spcBef>
                <a:spcPct val="0"/>
              </a:spcBef>
              <a:buNone/>
              <a:defRPr sz="6600" b="1" i="0" kern="1200">
                <a:solidFill>
                  <a:schemeClr val="tx2"/>
                </a:solidFill>
                <a:latin typeface="+mj-lt"/>
                <a:ea typeface="Open Sans Light" panose="020B0306030504020204" pitchFamily="34" charset="0"/>
                <a:cs typeface="PermianSlabSerifTypeface"/>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6600" b="1" i="0" u="none" strike="noStrike" kern="1200" cap="none" spc="0" normalizeH="0" baseline="0" noProof="0" dirty="0">
                <a:ln>
                  <a:noFill/>
                </a:ln>
                <a:solidFill>
                  <a:srgbClr val="002060"/>
                </a:solidFill>
                <a:effectLst/>
                <a:uLnTx/>
                <a:uFillTx/>
                <a:latin typeface="Calibri"/>
                <a:ea typeface="Open Sans Light" panose="020B0306030504020204" pitchFamily="34" charset="0"/>
              </a:rPr>
              <a:t>Educator FAST Screen</a:t>
            </a:r>
          </a:p>
        </p:txBody>
      </p:sp>
    </p:spTree>
    <p:extLst>
      <p:ext uri="{BB962C8B-B14F-4D97-AF65-F5344CB8AC3E}">
        <p14:creationId xmlns:p14="http://schemas.microsoft.com/office/powerpoint/2010/main" val="7365839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2B7EC82-3819-349A-BB29-1B003C73ECFC}"/>
              </a:ext>
            </a:extLst>
          </p:cNvPr>
          <p:cNvPicPr>
            <a:picLocks noChangeAspect="1"/>
          </p:cNvPicPr>
          <p:nvPr/>
        </p:nvPicPr>
        <p:blipFill>
          <a:blip r:embed="rId2"/>
          <a:srcRect t="12911" b="1408"/>
          <a:stretch>
            <a:fillRect/>
          </a:stretch>
        </p:blipFill>
        <p:spPr>
          <a:xfrm>
            <a:off x="0" y="1295400"/>
            <a:ext cx="12192000" cy="5562600"/>
          </a:xfrm>
          <a:prstGeom prst="rect">
            <a:avLst/>
          </a:prstGeom>
        </p:spPr>
      </p:pic>
      <p:sp>
        <p:nvSpPr>
          <p:cNvPr id="5" name="Title 1">
            <a:extLst>
              <a:ext uri="{FF2B5EF4-FFF2-40B4-BE49-F238E27FC236}">
                <a16:creationId xmlns:a16="http://schemas.microsoft.com/office/drawing/2014/main" id="{A73FEE2B-0DCE-B4E4-988F-4848C7DB0056}"/>
              </a:ext>
            </a:extLst>
          </p:cNvPr>
          <p:cNvSpPr txBox="1">
            <a:spLocks/>
          </p:cNvSpPr>
          <p:nvPr/>
        </p:nvSpPr>
        <p:spPr>
          <a:xfrm>
            <a:off x="609600" y="304800"/>
            <a:ext cx="10972800" cy="1143000"/>
          </a:xfrm>
          <a:prstGeom prst="rect">
            <a:avLst/>
          </a:prstGeom>
        </p:spPr>
        <p:txBody>
          <a:bodyPr/>
          <a:lstStyle>
            <a:lvl1pPr algn="ctr" defTabSz="914400" rtl="0" eaLnBrk="1" latinLnBrk="0" hangingPunct="1">
              <a:spcBef>
                <a:spcPct val="0"/>
              </a:spcBef>
              <a:buNone/>
              <a:defRPr sz="6600" b="1" i="0" kern="1200">
                <a:solidFill>
                  <a:schemeClr val="tx2"/>
                </a:solidFill>
                <a:latin typeface="+mj-lt"/>
                <a:ea typeface="Open Sans Light" panose="020B0306030504020204" pitchFamily="34" charset="0"/>
                <a:cs typeface="PermianSlabSerifTypeface"/>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6600" b="1" i="0" u="none" strike="noStrike" kern="1200" cap="none" spc="0" normalizeH="0" baseline="0" noProof="0" dirty="0">
                <a:ln>
                  <a:noFill/>
                </a:ln>
                <a:solidFill>
                  <a:srgbClr val="002060"/>
                </a:solidFill>
                <a:effectLst/>
                <a:uLnTx/>
                <a:uFillTx/>
                <a:latin typeface="Calibri"/>
                <a:ea typeface="Open Sans Light" panose="020B0306030504020204" pitchFamily="34" charset="0"/>
              </a:rPr>
              <a:t>Student Portal Screen</a:t>
            </a:r>
          </a:p>
        </p:txBody>
      </p:sp>
    </p:spTree>
    <p:extLst>
      <p:ext uri="{BB962C8B-B14F-4D97-AF65-F5344CB8AC3E}">
        <p14:creationId xmlns:p14="http://schemas.microsoft.com/office/powerpoint/2010/main" val="42881772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6338A-9E40-5C23-000E-B09217D2A823}"/>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87EF683E-FC67-CF01-DBC7-2DB35BB0A344}"/>
              </a:ext>
            </a:extLst>
          </p:cNvPr>
          <p:cNvSpPr>
            <a:spLocks noGrp="1"/>
          </p:cNvSpPr>
          <p:nvPr>
            <p:ph type="title"/>
          </p:nvPr>
        </p:nvSpPr>
        <p:spPr/>
        <p:txBody>
          <a:bodyPr/>
          <a:lstStyle/>
          <a:p>
            <a:r>
              <a:rPr lang="en-US" dirty="0"/>
              <a:t>Transcript Exchange Webinar</a:t>
            </a:r>
          </a:p>
        </p:txBody>
      </p:sp>
      <p:sp>
        <p:nvSpPr>
          <p:cNvPr id="4" name="Slide Number Placeholder 3">
            <a:extLst>
              <a:ext uri="{FF2B5EF4-FFF2-40B4-BE49-F238E27FC236}">
                <a16:creationId xmlns:a16="http://schemas.microsoft.com/office/drawing/2014/main" id="{E5B11082-87AC-6D03-9F2A-17ADA8FC1ECF}"/>
              </a:ext>
            </a:extLst>
          </p:cNvPr>
          <p:cNvSpPr>
            <a:spLocks noGrp="1"/>
          </p:cNvSpPr>
          <p:nvPr>
            <p:ph type="sldNum" sz="quarter" idx="4294967295"/>
          </p:nvPr>
        </p:nvSpPr>
        <p:spPr>
          <a:xfrm>
            <a:off x="11553825" y="6191250"/>
            <a:ext cx="638175" cy="365125"/>
          </a:xfrm>
          <a:prstGeom prst="rect">
            <a:avLst/>
          </a:prstGeom>
        </p:spPr>
        <p:txBody>
          <a:bodyPr/>
          <a:lstStyle>
            <a:defPPr>
              <a:defRPr lang="en-US"/>
            </a:defPPr>
            <a:lvl1pPr marL="0" algn="r" defTabSz="914400" rtl="0" eaLnBrk="1" latinLnBrk="0" hangingPunct="1">
              <a:defRPr sz="1401" kern="1200">
                <a:solidFill>
                  <a:srgbClr val="7F7F82"/>
                </a:solidFill>
                <a:latin typeface="Open Sans" panose="020B0606030504020204" pitchFamily="34" charset="0"/>
                <a:ea typeface="Open Sans" panose="020B0606030504020204" pitchFamily="34" charset="0"/>
                <a:cs typeface="Open Sans"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81D6E6F-8E8D-4282-A26F-7FEEA05A4F75}" type="slidenum">
              <a:rPr kumimoji="0" lang="en-US" sz="1401" b="0" i="0" u="none" strike="noStrike" kern="1200" cap="none" spc="0" normalizeH="0" baseline="0" noProof="0" smtClean="0">
                <a:ln>
                  <a:noFill/>
                </a:ln>
                <a:solidFill>
                  <a:srgbClr val="7F7F82"/>
                </a:solidFill>
                <a:effectLst/>
                <a:uLnTx/>
                <a:uFillTx/>
                <a:latin typeface="Open Sans" panose="020B0606030504020204" pitchFamily="34" charset="0"/>
                <a:ea typeface="Open Sans" panose="020B0606030504020204" pitchFamily="34" charset="0"/>
                <a:cs typeface="Open Sans" panose="020B06060305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401" b="0" i="0" u="none" strike="noStrike" kern="1200" cap="none" spc="0" normalizeH="0" baseline="0" noProof="0" dirty="0">
              <a:ln>
                <a:noFill/>
              </a:ln>
              <a:solidFill>
                <a:srgbClr val="7F7F82"/>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6" name="Content Placeholder 5">
            <a:extLst>
              <a:ext uri="{FF2B5EF4-FFF2-40B4-BE49-F238E27FC236}">
                <a16:creationId xmlns:a16="http://schemas.microsoft.com/office/drawing/2014/main" id="{0B724635-E2A4-F5AB-66EC-AB7462C203D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920331" y="1557338"/>
            <a:ext cx="4351337" cy="4351337"/>
          </a:xfrm>
          <a:prstGeom prst="rect">
            <a:avLst/>
          </a:prstGeom>
        </p:spPr>
      </p:pic>
    </p:spTree>
    <p:extLst>
      <p:ext uri="{BB962C8B-B14F-4D97-AF65-F5344CB8AC3E}">
        <p14:creationId xmlns:p14="http://schemas.microsoft.com/office/powerpoint/2010/main" val="10390506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97045-9714-8614-8A7B-81828A462B08}"/>
              </a:ext>
            </a:extLst>
          </p:cNvPr>
          <p:cNvSpPr>
            <a:spLocks noGrp="1"/>
          </p:cNvSpPr>
          <p:nvPr>
            <p:ph type="title"/>
          </p:nvPr>
        </p:nvSpPr>
        <p:spPr/>
        <p:txBody>
          <a:bodyPr/>
          <a:lstStyle/>
          <a:p>
            <a:r>
              <a:rPr lang="en-US" dirty="0"/>
              <a:t>Questions</a:t>
            </a:r>
          </a:p>
        </p:txBody>
      </p:sp>
      <p:pic>
        <p:nvPicPr>
          <p:cNvPr id="12" name="Content Placeholder 11" descr="Diagram&#10;&#10;AI-generated content may be incorrect.">
            <a:extLst>
              <a:ext uri="{FF2B5EF4-FFF2-40B4-BE49-F238E27FC236}">
                <a16:creationId xmlns:a16="http://schemas.microsoft.com/office/drawing/2014/main" id="{E9B20336-1DF9-0E59-8627-E265B65A476F}"/>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53941" y="1763309"/>
            <a:ext cx="5242560" cy="3931920"/>
          </a:xfrm>
        </p:spPr>
      </p:pic>
      <p:sp>
        <p:nvSpPr>
          <p:cNvPr id="4" name="TextBox 3">
            <a:extLst>
              <a:ext uri="{FF2B5EF4-FFF2-40B4-BE49-F238E27FC236}">
                <a16:creationId xmlns:a16="http://schemas.microsoft.com/office/drawing/2014/main" id="{94D3AE7F-0B7C-B56F-8762-F6F5D5BE509B}"/>
              </a:ext>
            </a:extLst>
          </p:cNvPr>
          <p:cNvSpPr txBox="1"/>
          <p:nvPr/>
        </p:nvSpPr>
        <p:spPr>
          <a:xfrm>
            <a:off x="6789210" y="1557684"/>
            <a:ext cx="4723579" cy="163121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libri" panose="020F0502020204030204"/>
                <a:ea typeface="+mn-ea"/>
                <a:cs typeface="+mn-cs"/>
              </a:rPr>
              <a:t>Mark Photivihok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TN Direct Admissions Project Manager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hlinkClick r:id="rId5"/>
              </a:rPr>
              <a:t>Mark.Photivihok@tn.gov</a:t>
            </a:r>
            <a:endPar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hlinkClick r:id="rId6"/>
              </a:rPr>
              <a:t>Direct.Admissions@tn.gov</a:t>
            </a:r>
            <a:endPar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8C6BE4AB-F02C-21B5-1E7E-64DF180C796F}"/>
              </a:ext>
            </a:extLst>
          </p:cNvPr>
          <p:cNvSpPr txBox="1"/>
          <p:nvPr/>
        </p:nvSpPr>
        <p:spPr>
          <a:xfrm>
            <a:off x="6789209" y="3429000"/>
            <a:ext cx="4723579" cy="135421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a:solidFill>
                  <a:srgbClr val="002060"/>
                </a:solidFill>
                <a:latin typeface="Calibri" panose="020F0502020204030204"/>
              </a:rPr>
              <a:t>Dr. Dustin </a:t>
            </a:r>
            <a:r>
              <a:rPr lang="en-US" sz="2800" b="1" dirty="0">
                <a:solidFill>
                  <a:srgbClr val="002060"/>
                </a:solidFill>
                <a:latin typeface="Calibri" panose="020F0502020204030204"/>
              </a:rPr>
              <a:t>Rawls</a:t>
            </a:r>
            <a:endParaRPr kumimoji="0" lang="en-US" sz="2800" b="1"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002060"/>
                </a:solidFill>
                <a:latin typeface="Calibri" panose="020F0502020204030204"/>
              </a:rPr>
              <a:t>Assistant Director of Statewide Services</a:t>
            </a:r>
            <a:endPar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hlinkClick r:id="rId7"/>
              </a:rPr>
              <a:t>Dustin.Rawls@tn.gov</a:t>
            </a: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98205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EAE4B-849C-2867-5ECE-4E977E78F09E}"/>
              </a:ext>
            </a:extLst>
          </p:cNvPr>
          <p:cNvSpPr>
            <a:spLocks noGrp="1"/>
          </p:cNvSpPr>
          <p:nvPr>
            <p:ph type="title"/>
          </p:nvPr>
        </p:nvSpPr>
        <p:spPr>
          <a:xfrm>
            <a:off x="838200" y="298381"/>
            <a:ext cx="10515600" cy="1325563"/>
          </a:xfrm>
        </p:spPr>
        <p:txBody>
          <a:bodyPr>
            <a:noAutofit/>
          </a:bodyPr>
          <a:lstStyle/>
          <a:p>
            <a:pPr algn="ctr"/>
            <a:r>
              <a:rPr kumimoji="0" lang="en-US" sz="3400" b="1" i="1" u="none" strike="noStrike" kern="1200" cap="none" spc="0" normalizeH="0" baseline="0" noProof="0" dirty="0">
                <a:ln>
                  <a:noFill/>
                </a:ln>
                <a:solidFill>
                  <a:srgbClr val="45A1FF"/>
                </a:solidFill>
                <a:effectLst/>
                <a:uLnTx/>
                <a:uFillTx/>
                <a:latin typeface="Quasimoda-SemiBoldItalic"/>
                <a:ea typeface="Open Sans" panose="020B0606030504020204" pitchFamily="34" charset="0"/>
                <a:cs typeface="Open Sans" panose="020B0606030504020204" pitchFamily="34" charset="0"/>
              </a:rPr>
              <a:t>What if students could be proactively admitted to college and provided with an upfront signal of financial aid?</a:t>
            </a:r>
            <a:endParaRPr lang="en-US" sz="3400" dirty="0"/>
          </a:p>
        </p:txBody>
      </p:sp>
      <p:sp>
        <p:nvSpPr>
          <p:cNvPr id="3" name="Content Placeholder 2">
            <a:extLst>
              <a:ext uri="{FF2B5EF4-FFF2-40B4-BE49-F238E27FC236}">
                <a16:creationId xmlns:a16="http://schemas.microsoft.com/office/drawing/2014/main" id="{F73DD541-4665-E4F1-016C-1BE01CF2724A}"/>
              </a:ext>
            </a:extLst>
          </p:cNvPr>
          <p:cNvSpPr>
            <a:spLocks noGrp="1"/>
          </p:cNvSpPr>
          <p:nvPr>
            <p:ph idx="1"/>
          </p:nvPr>
        </p:nvSpPr>
        <p:spPr>
          <a:xfrm>
            <a:off x="838200" y="1802296"/>
            <a:ext cx="10797330" cy="4106726"/>
          </a:xfrm>
        </p:spPr>
        <p:txBody>
          <a:bodyPr>
            <a:normAutofit/>
          </a:bodyPr>
          <a:lstStyle/>
          <a:p>
            <a:pPr marL="0" indent="0">
              <a:lnSpc>
                <a:spcPct val="120000"/>
              </a:lnSpc>
              <a:buNone/>
            </a:pPr>
            <a:r>
              <a:rPr lang="en-US" sz="3200" b="1" dirty="0"/>
              <a:t>Goal: Simplify college admission </a:t>
            </a:r>
            <a:r>
              <a:rPr lang="en-US" sz="3200" dirty="0"/>
              <a:t>by proactively admitting students based on pre-existing data, eliminating traditional applications and application fees.</a:t>
            </a:r>
          </a:p>
          <a:p>
            <a:pPr marL="0" indent="0">
              <a:lnSpc>
                <a:spcPct val="120000"/>
              </a:lnSpc>
              <a:spcBef>
                <a:spcPts val="0"/>
              </a:spcBef>
              <a:buNone/>
            </a:pPr>
            <a:endParaRPr lang="en-US" sz="1800" i="1" dirty="0"/>
          </a:p>
          <a:p>
            <a:pPr marL="0" indent="0">
              <a:lnSpc>
                <a:spcPct val="120000"/>
              </a:lnSpc>
              <a:spcBef>
                <a:spcPts val="1800"/>
              </a:spcBef>
              <a:buNone/>
            </a:pPr>
            <a:r>
              <a:rPr lang="en-US" i="1" dirty="0"/>
              <a:t>Tennessee’s Direct Admissions Study will be the first to combine direct admissions and financial aid in statewide practice and to include technical/vocational institutions tuition-free.</a:t>
            </a:r>
          </a:p>
        </p:txBody>
      </p:sp>
      <p:sp>
        <p:nvSpPr>
          <p:cNvPr id="4" name="Slide Number Placeholder 3">
            <a:extLst>
              <a:ext uri="{FF2B5EF4-FFF2-40B4-BE49-F238E27FC236}">
                <a16:creationId xmlns:a16="http://schemas.microsoft.com/office/drawing/2014/main" id="{7BA779D1-7B86-4572-C299-AE6AC910D94F}"/>
              </a:ext>
            </a:extLst>
          </p:cNvPr>
          <p:cNvSpPr>
            <a:spLocks noGrp="1"/>
          </p:cNvSpPr>
          <p:nvPr>
            <p:ph type="sldNum" sz="quarter" idx="12"/>
          </p:nvPr>
        </p:nvSpPr>
        <p:spPr>
          <a:xfrm>
            <a:off x="11353801" y="6191658"/>
            <a:ext cx="637952" cy="365125"/>
          </a:xfrm>
          <a:prstGeom prst="rect">
            <a:avLst/>
          </a:prstGeom>
        </p:spPr>
        <p:txBody>
          <a:bodyPr/>
          <a:lstStyle>
            <a:defPPr>
              <a:defRPr lang="en-US"/>
            </a:defPPr>
            <a:lvl1pPr marL="0" algn="r" defTabSz="914400" rtl="0" eaLnBrk="1" latinLnBrk="0" hangingPunct="1">
              <a:defRPr sz="1401" kern="1200">
                <a:solidFill>
                  <a:srgbClr val="7F7F82"/>
                </a:solidFill>
                <a:latin typeface="Open Sans" panose="020B0606030504020204" pitchFamily="34" charset="0"/>
                <a:ea typeface="Open Sans" panose="020B0606030504020204" pitchFamily="34" charset="0"/>
                <a:cs typeface="Open Sans"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81D6E6F-8E8D-4282-A26F-7FEEA05A4F75}" type="slidenum">
              <a:rPr kumimoji="0" lang="en-US" sz="1401" b="0" i="0" u="none" strike="noStrike" kern="1200" cap="none" spc="0" normalizeH="0" baseline="0" noProof="0" smtClean="0">
                <a:ln>
                  <a:noFill/>
                </a:ln>
                <a:solidFill>
                  <a:srgbClr val="7F7F82"/>
                </a:solidFill>
                <a:effectLst/>
                <a:uLnTx/>
                <a:uFillTx/>
                <a:latin typeface="Open Sans" panose="020B0606030504020204" pitchFamily="34" charset="0"/>
                <a:ea typeface="Open Sans" panose="020B0606030504020204" pitchFamily="34" charset="0"/>
                <a:cs typeface="Open Sans" panose="020B06060305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401" b="0" i="0" u="none" strike="noStrike" kern="1200" cap="none" spc="0" normalizeH="0" baseline="0" noProof="0" dirty="0">
              <a:ln>
                <a:noFill/>
              </a:ln>
              <a:solidFill>
                <a:srgbClr val="7F7F82"/>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2678453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EAE4B-849C-2867-5ECE-4E977E78F09E}"/>
              </a:ext>
            </a:extLst>
          </p:cNvPr>
          <p:cNvSpPr>
            <a:spLocks noGrp="1"/>
          </p:cNvSpPr>
          <p:nvPr>
            <p:ph type="title"/>
          </p:nvPr>
        </p:nvSpPr>
        <p:spPr/>
        <p:txBody>
          <a:bodyPr/>
          <a:lstStyle/>
          <a:p>
            <a:r>
              <a:rPr lang="en-US" dirty="0"/>
              <a:t>Tennessee Direct Admissions</a:t>
            </a:r>
          </a:p>
        </p:txBody>
      </p:sp>
      <p:sp>
        <p:nvSpPr>
          <p:cNvPr id="3" name="Content Placeholder 2">
            <a:extLst>
              <a:ext uri="{FF2B5EF4-FFF2-40B4-BE49-F238E27FC236}">
                <a16:creationId xmlns:a16="http://schemas.microsoft.com/office/drawing/2014/main" id="{F73DD541-4665-E4F1-016C-1BE01CF2724A}"/>
              </a:ext>
            </a:extLst>
          </p:cNvPr>
          <p:cNvSpPr>
            <a:spLocks noGrp="1"/>
          </p:cNvSpPr>
          <p:nvPr>
            <p:ph idx="1"/>
          </p:nvPr>
        </p:nvSpPr>
        <p:spPr>
          <a:xfrm>
            <a:off x="838200" y="1325217"/>
            <a:ext cx="10515600" cy="4866441"/>
          </a:xfrm>
        </p:spPr>
        <p:txBody>
          <a:bodyPr>
            <a:normAutofit/>
          </a:bodyPr>
          <a:lstStyle/>
          <a:p>
            <a:r>
              <a:rPr lang="en-US" b="1" dirty="0"/>
              <a:t>What It Is:</a:t>
            </a:r>
            <a:r>
              <a:rPr lang="en-US" dirty="0"/>
              <a:t> A statewide program offering admission to eligible high school seniors. No applications or fees required.</a:t>
            </a:r>
          </a:p>
          <a:p>
            <a:r>
              <a:rPr lang="en-US" b="1" dirty="0"/>
              <a:t>Who It Reaches:</a:t>
            </a:r>
            <a:r>
              <a:rPr lang="en-US" dirty="0"/>
              <a:t> Over 70,000 state aid eligible seniors in the class of 2027 (includes public, private, and homeschool students.</a:t>
            </a:r>
          </a:p>
          <a:p>
            <a:r>
              <a:rPr lang="en-US" b="1" dirty="0"/>
              <a:t>Participating Institutions:</a:t>
            </a:r>
            <a:r>
              <a:rPr lang="en-US" dirty="0"/>
              <a:t> Over 60 colleges including TCATs, community colleges, and public/private universities.</a:t>
            </a:r>
          </a:p>
          <a:p>
            <a:r>
              <a:rPr lang="en-US" b="1" dirty="0"/>
              <a:t>Launch Timeline:</a:t>
            </a:r>
            <a:r>
              <a:rPr lang="en-US" dirty="0"/>
              <a:t> Letters beginning to send in September 2026 and continue through the close of Tennessee Promise application and into December.</a:t>
            </a:r>
          </a:p>
        </p:txBody>
      </p:sp>
      <p:sp>
        <p:nvSpPr>
          <p:cNvPr id="4" name="Slide Number Placeholder 3">
            <a:extLst>
              <a:ext uri="{FF2B5EF4-FFF2-40B4-BE49-F238E27FC236}">
                <a16:creationId xmlns:a16="http://schemas.microsoft.com/office/drawing/2014/main" id="{7BA779D1-7B86-4572-C299-AE6AC910D94F}"/>
              </a:ext>
            </a:extLst>
          </p:cNvPr>
          <p:cNvSpPr>
            <a:spLocks noGrp="1"/>
          </p:cNvSpPr>
          <p:nvPr>
            <p:ph type="sldNum" sz="quarter" idx="12"/>
          </p:nvPr>
        </p:nvSpPr>
        <p:spPr>
          <a:xfrm>
            <a:off x="11353801" y="6191658"/>
            <a:ext cx="637952" cy="365125"/>
          </a:xfrm>
          <a:prstGeom prst="rect">
            <a:avLst/>
          </a:prstGeom>
        </p:spPr>
        <p:txBody>
          <a:bodyPr/>
          <a:lstStyle>
            <a:defPPr>
              <a:defRPr lang="en-US"/>
            </a:defPPr>
            <a:lvl1pPr marL="0" algn="r" defTabSz="914400" rtl="0" eaLnBrk="1" latinLnBrk="0" hangingPunct="1">
              <a:defRPr sz="1401" kern="1200">
                <a:solidFill>
                  <a:srgbClr val="7F7F82"/>
                </a:solidFill>
                <a:latin typeface="Open Sans" panose="020B0606030504020204" pitchFamily="34" charset="0"/>
                <a:ea typeface="Open Sans" panose="020B0606030504020204" pitchFamily="34" charset="0"/>
                <a:cs typeface="Open Sans"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81D6E6F-8E8D-4282-A26F-7FEEA05A4F75}" type="slidenum">
              <a:rPr kumimoji="0" lang="en-US" sz="1401" b="0" i="0" u="none" strike="noStrike" kern="1200" cap="none" spc="0" normalizeH="0" baseline="0" noProof="0" smtClean="0">
                <a:ln>
                  <a:noFill/>
                </a:ln>
                <a:solidFill>
                  <a:srgbClr val="7F7F82"/>
                </a:solidFill>
                <a:effectLst/>
                <a:uLnTx/>
                <a:uFillTx/>
                <a:latin typeface="Open Sans" panose="020B0606030504020204" pitchFamily="34" charset="0"/>
                <a:ea typeface="Open Sans" panose="020B0606030504020204" pitchFamily="34" charset="0"/>
                <a:cs typeface="Open Sans" panose="020B06060305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401" b="0" i="0" u="none" strike="noStrike" kern="1200" cap="none" spc="0" normalizeH="0" baseline="0" noProof="0" dirty="0">
              <a:ln>
                <a:noFill/>
              </a:ln>
              <a:solidFill>
                <a:srgbClr val="7F7F82"/>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7107002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EAE4B-849C-2867-5ECE-4E977E78F09E}"/>
              </a:ext>
            </a:extLst>
          </p:cNvPr>
          <p:cNvSpPr>
            <a:spLocks noGrp="1"/>
          </p:cNvSpPr>
          <p:nvPr>
            <p:ph type="title"/>
          </p:nvPr>
        </p:nvSpPr>
        <p:spPr/>
        <p:txBody>
          <a:bodyPr/>
          <a:lstStyle/>
          <a:p>
            <a:r>
              <a:rPr lang="en-US" dirty="0"/>
              <a:t>Statewide Launch – Year 2</a:t>
            </a:r>
          </a:p>
        </p:txBody>
      </p:sp>
      <p:sp>
        <p:nvSpPr>
          <p:cNvPr id="3" name="Content Placeholder 2">
            <a:extLst>
              <a:ext uri="{FF2B5EF4-FFF2-40B4-BE49-F238E27FC236}">
                <a16:creationId xmlns:a16="http://schemas.microsoft.com/office/drawing/2014/main" id="{F73DD541-4665-E4F1-016C-1BE01CF2724A}"/>
              </a:ext>
            </a:extLst>
          </p:cNvPr>
          <p:cNvSpPr>
            <a:spLocks noGrp="1"/>
          </p:cNvSpPr>
          <p:nvPr>
            <p:ph idx="1"/>
          </p:nvPr>
        </p:nvSpPr>
        <p:spPr/>
        <p:txBody>
          <a:bodyPr>
            <a:normAutofit fontScale="92500" lnSpcReduction="10000"/>
          </a:bodyPr>
          <a:lstStyle/>
          <a:p>
            <a:pPr>
              <a:lnSpc>
                <a:spcPct val="120000"/>
              </a:lnSpc>
            </a:pPr>
            <a:r>
              <a:rPr lang="en-US" dirty="0"/>
              <a:t>Expanding Direct Admissions to all state aid eligible high school seniors in the class of 2027. (including Private and Home Schoolers)</a:t>
            </a:r>
          </a:p>
          <a:p>
            <a:pPr>
              <a:lnSpc>
                <a:spcPct val="120000"/>
              </a:lnSpc>
            </a:pPr>
            <a:r>
              <a:rPr lang="en-US" dirty="0"/>
              <a:t>All Students will be presented institutional merit-based aid and up-front state-supported financial aid information. </a:t>
            </a:r>
          </a:p>
          <a:p>
            <a:pPr>
              <a:lnSpc>
                <a:spcPct val="120000"/>
              </a:lnSpc>
            </a:pPr>
            <a:r>
              <a:rPr lang="en-US" dirty="0"/>
              <a:t>Expanded number of institutions.</a:t>
            </a:r>
          </a:p>
          <a:p>
            <a:pPr>
              <a:lnSpc>
                <a:spcPct val="120000"/>
              </a:lnSpc>
            </a:pPr>
            <a:r>
              <a:rPr lang="en-US" dirty="0"/>
              <a:t>Double mailing to both students and the schools</a:t>
            </a:r>
          </a:p>
          <a:p>
            <a:pPr>
              <a:lnSpc>
                <a:spcPct val="120000"/>
              </a:lnSpc>
            </a:pPr>
            <a:r>
              <a:rPr lang="en-US" dirty="0"/>
              <a:t>Address Verification</a:t>
            </a:r>
          </a:p>
          <a:p>
            <a:pPr marL="0" indent="0">
              <a:lnSpc>
                <a:spcPct val="120000"/>
              </a:lnSpc>
              <a:buNone/>
            </a:pPr>
            <a:endParaRPr lang="en-US" sz="2400" dirty="0"/>
          </a:p>
        </p:txBody>
      </p:sp>
      <p:sp>
        <p:nvSpPr>
          <p:cNvPr id="4" name="Slide Number Placeholder 3">
            <a:extLst>
              <a:ext uri="{FF2B5EF4-FFF2-40B4-BE49-F238E27FC236}">
                <a16:creationId xmlns:a16="http://schemas.microsoft.com/office/drawing/2014/main" id="{7BA779D1-7B86-4572-C299-AE6AC910D94F}"/>
              </a:ext>
            </a:extLst>
          </p:cNvPr>
          <p:cNvSpPr>
            <a:spLocks noGrp="1"/>
          </p:cNvSpPr>
          <p:nvPr>
            <p:ph type="sldNum" sz="quarter" idx="12"/>
          </p:nvPr>
        </p:nvSpPr>
        <p:spPr>
          <a:xfrm>
            <a:off x="11353801" y="6191658"/>
            <a:ext cx="637952" cy="365125"/>
          </a:xfrm>
          <a:prstGeom prst="rect">
            <a:avLst/>
          </a:prstGeom>
        </p:spPr>
        <p:txBody>
          <a:bodyPr/>
          <a:lstStyle>
            <a:defPPr>
              <a:defRPr lang="en-US"/>
            </a:defPPr>
            <a:lvl1pPr marL="0" algn="r" defTabSz="914400" rtl="0" eaLnBrk="1" latinLnBrk="0" hangingPunct="1">
              <a:defRPr sz="1401" kern="1200">
                <a:solidFill>
                  <a:srgbClr val="7F7F82"/>
                </a:solidFill>
                <a:latin typeface="Open Sans" panose="020B0606030504020204" pitchFamily="34" charset="0"/>
                <a:ea typeface="Open Sans" panose="020B0606030504020204" pitchFamily="34" charset="0"/>
                <a:cs typeface="Open Sans"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81D6E6F-8E8D-4282-A26F-7FEEA05A4F75}" type="slidenum">
              <a:rPr kumimoji="0" lang="en-US" sz="1401" b="0" i="0" u="none" strike="noStrike" kern="1200" cap="none" spc="0" normalizeH="0" baseline="0" noProof="0" smtClean="0">
                <a:ln>
                  <a:noFill/>
                </a:ln>
                <a:solidFill>
                  <a:srgbClr val="7F7F82"/>
                </a:solidFill>
                <a:effectLst/>
                <a:uLnTx/>
                <a:uFillTx/>
                <a:latin typeface="Open Sans" panose="020B0606030504020204" pitchFamily="34" charset="0"/>
                <a:ea typeface="Open Sans" panose="020B0606030504020204" pitchFamily="34" charset="0"/>
                <a:cs typeface="Open Sans" panose="020B06060305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401" b="0" i="0" u="none" strike="noStrike" kern="1200" cap="none" spc="0" normalizeH="0" baseline="0" noProof="0" dirty="0">
              <a:ln>
                <a:noFill/>
              </a:ln>
              <a:solidFill>
                <a:srgbClr val="7F7F82"/>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5691717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CD5B7-FCC5-4C90-120D-F3DFF5C91BDD}"/>
              </a:ext>
            </a:extLst>
          </p:cNvPr>
          <p:cNvSpPr>
            <a:spLocks noGrp="1"/>
          </p:cNvSpPr>
          <p:nvPr>
            <p:ph type="title"/>
          </p:nvPr>
        </p:nvSpPr>
        <p:spPr/>
        <p:txBody>
          <a:bodyPr>
            <a:normAutofit fontScale="90000"/>
          </a:bodyPr>
          <a:lstStyle/>
          <a:p>
            <a:r>
              <a:rPr lang="en-US" dirty="0"/>
              <a:t>Participating Higher Ed Institutions</a:t>
            </a:r>
          </a:p>
        </p:txBody>
      </p:sp>
      <p:sp>
        <p:nvSpPr>
          <p:cNvPr id="3" name="Content Placeholder 2">
            <a:extLst>
              <a:ext uri="{FF2B5EF4-FFF2-40B4-BE49-F238E27FC236}">
                <a16:creationId xmlns:a16="http://schemas.microsoft.com/office/drawing/2014/main" id="{1793CD3B-E825-60AD-E673-5F7658379E51}"/>
              </a:ext>
            </a:extLst>
          </p:cNvPr>
          <p:cNvSpPr>
            <a:spLocks noGrp="1"/>
          </p:cNvSpPr>
          <p:nvPr>
            <p:ph idx="1"/>
          </p:nvPr>
        </p:nvSpPr>
        <p:spPr>
          <a:xfrm>
            <a:off x="689111" y="1285461"/>
            <a:ext cx="11131826" cy="4858164"/>
          </a:xfrm>
        </p:spPr>
        <p:txBody>
          <a:bodyPr numCol="3">
            <a:noAutofit/>
          </a:bodyPr>
          <a:lstStyle/>
          <a:p>
            <a:pPr marL="0" indent="0">
              <a:lnSpc>
                <a:spcPct val="134000"/>
              </a:lnSpc>
              <a:spcBef>
                <a:spcPts val="0"/>
              </a:spcBef>
              <a:spcAft>
                <a:spcPts val="600"/>
              </a:spcAft>
              <a:buNone/>
            </a:pPr>
            <a:r>
              <a:rPr kumimoji="0" lang="en-US" sz="1700" b="0" i="0" u="none" strike="noStrike" kern="1200" cap="none" spc="0" normalizeH="0" baseline="0" noProof="0" dirty="0">
                <a:ln>
                  <a:noFill/>
                </a:ln>
                <a:solidFill>
                  <a:srgbClr val="44546A"/>
                </a:solidFill>
                <a:effectLst/>
                <a:uLnTx/>
                <a:uFillTx/>
                <a:latin typeface="Open Sans" panose="020B0606030504020204" pitchFamily="34" charset="0"/>
                <a:ea typeface="Open Sans" panose="020B0606030504020204" pitchFamily="34" charset="0"/>
                <a:cs typeface="Open Sans" panose="020B0606030504020204" pitchFamily="34" charset="0"/>
              </a:rPr>
              <a:t>All TBR TCATs and Community Colleges </a:t>
            </a:r>
          </a:p>
          <a:p>
            <a:pPr marL="0" indent="0">
              <a:lnSpc>
                <a:spcPct val="134000"/>
              </a:lnSpc>
              <a:spcBef>
                <a:spcPts val="0"/>
              </a:spcBef>
              <a:spcAft>
                <a:spcPts val="600"/>
              </a:spcAft>
              <a:buNone/>
            </a:pPr>
            <a:r>
              <a:rPr lang="en-US" sz="1700" dirty="0"/>
              <a:t>Austin Peay State University</a:t>
            </a:r>
          </a:p>
          <a:p>
            <a:pPr marL="0" indent="0">
              <a:lnSpc>
                <a:spcPct val="134000"/>
              </a:lnSpc>
              <a:spcBef>
                <a:spcPts val="0"/>
              </a:spcBef>
              <a:spcAft>
                <a:spcPts val="600"/>
              </a:spcAft>
              <a:buNone/>
            </a:pPr>
            <a:r>
              <a:rPr lang="en-US" sz="1700" dirty="0"/>
              <a:t>Bethel University</a:t>
            </a:r>
          </a:p>
          <a:p>
            <a:pPr marL="0" indent="0">
              <a:lnSpc>
                <a:spcPct val="134000"/>
              </a:lnSpc>
              <a:spcBef>
                <a:spcPts val="0"/>
              </a:spcBef>
              <a:spcAft>
                <a:spcPts val="600"/>
              </a:spcAft>
              <a:buNone/>
            </a:pPr>
            <a:r>
              <a:rPr lang="en-US" sz="1700" dirty="0"/>
              <a:t>Bryan College</a:t>
            </a:r>
          </a:p>
          <a:p>
            <a:pPr marL="0" indent="0">
              <a:lnSpc>
                <a:spcPct val="134000"/>
              </a:lnSpc>
              <a:spcBef>
                <a:spcPts val="0"/>
              </a:spcBef>
              <a:spcAft>
                <a:spcPts val="600"/>
              </a:spcAft>
              <a:buNone/>
            </a:pPr>
            <a:r>
              <a:rPr lang="en-US" sz="1700" dirty="0"/>
              <a:t>Christian Brothers University</a:t>
            </a:r>
          </a:p>
          <a:p>
            <a:pPr marL="0" indent="0">
              <a:lnSpc>
                <a:spcPct val="134000"/>
              </a:lnSpc>
              <a:spcBef>
                <a:spcPts val="0"/>
              </a:spcBef>
              <a:spcAft>
                <a:spcPts val="600"/>
              </a:spcAft>
              <a:buNone/>
            </a:pPr>
            <a:r>
              <a:rPr lang="en-US" sz="1700" dirty="0"/>
              <a:t>Cumberland University</a:t>
            </a:r>
          </a:p>
          <a:p>
            <a:pPr marL="0" indent="0">
              <a:lnSpc>
                <a:spcPct val="134000"/>
              </a:lnSpc>
              <a:spcBef>
                <a:spcPts val="0"/>
              </a:spcBef>
              <a:spcAft>
                <a:spcPts val="600"/>
              </a:spcAft>
              <a:buNone/>
            </a:pPr>
            <a:r>
              <a:rPr lang="en-US" sz="1700" dirty="0"/>
              <a:t>East Tennessee State University</a:t>
            </a:r>
          </a:p>
          <a:p>
            <a:pPr marL="0" indent="0">
              <a:lnSpc>
                <a:spcPct val="134000"/>
              </a:lnSpc>
              <a:spcBef>
                <a:spcPts val="0"/>
              </a:spcBef>
              <a:spcAft>
                <a:spcPts val="600"/>
              </a:spcAft>
              <a:buNone/>
            </a:pPr>
            <a:r>
              <a:rPr lang="en-US" sz="1700" dirty="0"/>
              <a:t>Fisk University </a:t>
            </a:r>
          </a:p>
          <a:p>
            <a:pPr marL="0" indent="0">
              <a:lnSpc>
                <a:spcPct val="134000"/>
              </a:lnSpc>
              <a:spcBef>
                <a:spcPts val="0"/>
              </a:spcBef>
              <a:spcAft>
                <a:spcPts val="600"/>
              </a:spcAft>
              <a:buNone/>
            </a:pPr>
            <a:r>
              <a:rPr lang="en-US" sz="1700" dirty="0"/>
              <a:t>Freed-Hardeman University </a:t>
            </a:r>
          </a:p>
          <a:p>
            <a:pPr marL="0" indent="0">
              <a:lnSpc>
                <a:spcPct val="134000"/>
              </a:lnSpc>
              <a:spcBef>
                <a:spcPts val="0"/>
              </a:spcBef>
              <a:spcAft>
                <a:spcPts val="600"/>
              </a:spcAft>
              <a:buNone/>
            </a:pPr>
            <a:r>
              <a:rPr lang="en-US" sz="1700" dirty="0"/>
              <a:t>Johnson University</a:t>
            </a:r>
          </a:p>
          <a:p>
            <a:pPr marL="0" indent="0">
              <a:lnSpc>
                <a:spcPct val="134000"/>
              </a:lnSpc>
              <a:spcBef>
                <a:spcPts val="0"/>
              </a:spcBef>
              <a:spcAft>
                <a:spcPts val="600"/>
              </a:spcAft>
              <a:buNone/>
            </a:pPr>
            <a:r>
              <a:rPr lang="en-US" sz="1700" dirty="0"/>
              <a:t>King University</a:t>
            </a:r>
          </a:p>
          <a:p>
            <a:pPr marL="0" indent="0">
              <a:lnSpc>
                <a:spcPct val="134000"/>
              </a:lnSpc>
              <a:spcBef>
                <a:spcPts val="0"/>
              </a:spcBef>
              <a:spcAft>
                <a:spcPts val="600"/>
              </a:spcAft>
              <a:buNone/>
            </a:pPr>
            <a:r>
              <a:rPr lang="en-US" sz="1700" dirty="0"/>
              <a:t>Lane College</a:t>
            </a:r>
          </a:p>
          <a:p>
            <a:pPr marL="0" indent="0">
              <a:lnSpc>
                <a:spcPct val="134000"/>
              </a:lnSpc>
              <a:spcBef>
                <a:spcPts val="0"/>
              </a:spcBef>
              <a:spcAft>
                <a:spcPts val="600"/>
              </a:spcAft>
              <a:buNone/>
            </a:pPr>
            <a:r>
              <a:rPr lang="en-US" sz="1700" dirty="0"/>
              <a:t>Lee University</a:t>
            </a:r>
          </a:p>
          <a:p>
            <a:pPr marL="0" indent="0">
              <a:lnSpc>
                <a:spcPct val="134000"/>
              </a:lnSpc>
              <a:spcBef>
                <a:spcPts val="0"/>
              </a:spcBef>
              <a:spcAft>
                <a:spcPts val="600"/>
              </a:spcAft>
              <a:buNone/>
            </a:pPr>
            <a:r>
              <a:rPr lang="en-US" sz="1700" dirty="0"/>
              <a:t>LeMoyne-Owen College</a:t>
            </a:r>
          </a:p>
          <a:p>
            <a:pPr marL="0" indent="0">
              <a:lnSpc>
                <a:spcPct val="134000"/>
              </a:lnSpc>
              <a:spcBef>
                <a:spcPts val="0"/>
              </a:spcBef>
              <a:spcAft>
                <a:spcPts val="600"/>
              </a:spcAft>
              <a:buNone/>
            </a:pPr>
            <a:r>
              <a:rPr lang="en-US" sz="1700" dirty="0"/>
              <a:t>Maryville College</a:t>
            </a:r>
          </a:p>
          <a:p>
            <a:pPr marL="0" indent="0">
              <a:lnSpc>
                <a:spcPct val="134000"/>
              </a:lnSpc>
              <a:spcBef>
                <a:spcPts val="0"/>
              </a:spcBef>
              <a:spcAft>
                <a:spcPts val="600"/>
              </a:spcAft>
              <a:buNone/>
            </a:pPr>
            <a:r>
              <a:rPr lang="en-US" sz="1700" dirty="0"/>
              <a:t>Middle Tennessee State University</a:t>
            </a:r>
          </a:p>
          <a:p>
            <a:pPr marL="0" indent="0">
              <a:lnSpc>
                <a:spcPct val="134000"/>
              </a:lnSpc>
              <a:spcBef>
                <a:spcPts val="0"/>
              </a:spcBef>
              <a:spcAft>
                <a:spcPts val="600"/>
              </a:spcAft>
              <a:buNone/>
            </a:pPr>
            <a:r>
              <a:rPr lang="en-US" sz="1700" dirty="0"/>
              <a:t>Milligan University</a:t>
            </a:r>
          </a:p>
          <a:p>
            <a:pPr marL="0" indent="0">
              <a:lnSpc>
                <a:spcPct val="134000"/>
              </a:lnSpc>
              <a:spcBef>
                <a:spcPts val="0"/>
              </a:spcBef>
              <a:spcAft>
                <a:spcPts val="600"/>
              </a:spcAft>
              <a:buNone/>
            </a:pPr>
            <a:r>
              <a:rPr lang="en-US" sz="1700" dirty="0"/>
              <a:t>Southern Adventist University</a:t>
            </a:r>
          </a:p>
          <a:p>
            <a:pPr marL="0" indent="0">
              <a:lnSpc>
                <a:spcPct val="134000"/>
              </a:lnSpc>
              <a:spcBef>
                <a:spcPts val="0"/>
              </a:spcBef>
              <a:spcAft>
                <a:spcPts val="600"/>
              </a:spcAft>
              <a:buNone/>
            </a:pPr>
            <a:r>
              <a:rPr lang="en-US" sz="1700" dirty="0"/>
              <a:t>Tennessee State University</a:t>
            </a:r>
          </a:p>
          <a:p>
            <a:pPr marL="0" indent="0">
              <a:lnSpc>
                <a:spcPct val="134000"/>
              </a:lnSpc>
              <a:spcBef>
                <a:spcPts val="0"/>
              </a:spcBef>
              <a:spcAft>
                <a:spcPts val="600"/>
              </a:spcAft>
              <a:buNone/>
            </a:pPr>
            <a:r>
              <a:rPr lang="en-US" sz="1700" dirty="0"/>
              <a:t>Tennessee Wesleyan University</a:t>
            </a:r>
          </a:p>
          <a:p>
            <a:pPr marL="0" indent="0">
              <a:lnSpc>
                <a:spcPct val="134000"/>
              </a:lnSpc>
              <a:spcBef>
                <a:spcPts val="0"/>
              </a:spcBef>
              <a:spcAft>
                <a:spcPts val="600"/>
              </a:spcAft>
              <a:buNone/>
            </a:pPr>
            <a:r>
              <a:rPr lang="en-US" sz="1700" dirty="0"/>
              <a:t>Trevecca Nazarene University</a:t>
            </a:r>
          </a:p>
          <a:p>
            <a:pPr marL="0" indent="0">
              <a:lnSpc>
                <a:spcPct val="134000"/>
              </a:lnSpc>
              <a:spcBef>
                <a:spcPts val="0"/>
              </a:spcBef>
              <a:spcAft>
                <a:spcPts val="600"/>
              </a:spcAft>
              <a:buNone/>
            </a:pPr>
            <a:r>
              <a:rPr lang="en-US" sz="1700" dirty="0"/>
              <a:t>Tusculum University</a:t>
            </a:r>
          </a:p>
          <a:p>
            <a:pPr marL="0" indent="0">
              <a:lnSpc>
                <a:spcPct val="134000"/>
              </a:lnSpc>
              <a:spcBef>
                <a:spcPts val="0"/>
              </a:spcBef>
              <a:spcAft>
                <a:spcPts val="600"/>
              </a:spcAft>
              <a:buNone/>
            </a:pPr>
            <a:r>
              <a:rPr lang="en-US" sz="1700" dirty="0"/>
              <a:t>Union University</a:t>
            </a:r>
          </a:p>
          <a:p>
            <a:pPr marL="0" indent="0">
              <a:lnSpc>
                <a:spcPct val="134000"/>
              </a:lnSpc>
              <a:spcBef>
                <a:spcPts val="0"/>
              </a:spcBef>
              <a:spcAft>
                <a:spcPts val="600"/>
              </a:spcAft>
              <a:buNone/>
            </a:pPr>
            <a:r>
              <a:rPr lang="en-US" sz="1700" dirty="0"/>
              <a:t>University of Memphis</a:t>
            </a:r>
          </a:p>
          <a:p>
            <a:pPr marL="0" indent="0">
              <a:lnSpc>
                <a:spcPct val="134000"/>
              </a:lnSpc>
              <a:spcBef>
                <a:spcPts val="0"/>
              </a:spcBef>
              <a:spcAft>
                <a:spcPts val="600"/>
              </a:spcAft>
              <a:buNone/>
            </a:pPr>
            <a:r>
              <a:rPr lang="en-US" sz="1700" dirty="0"/>
              <a:t>University of Tennessee at Chattanooga</a:t>
            </a:r>
          </a:p>
          <a:p>
            <a:pPr marL="0" indent="0">
              <a:lnSpc>
                <a:spcPct val="134000"/>
              </a:lnSpc>
              <a:spcBef>
                <a:spcPts val="0"/>
              </a:spcBef>
              <a:spcAft>
                <a:spcPts val="600"/>
              </a:spcAft>
              <a:buNone/>
            </a:pPr>
            <a:r>
              <a:rPr lang="en-US" sz="1700" dirty="0"/>
              <a:t>University of Tennessee at Martin</a:t>
            </a:r>
          </a:p>
          <a:p>
            <a:pPr marL="0" indent="0">
              <a:lnSpc>
                <a:spcPct val="134000"/>
              </a:lnSpc>
              <a:spcBef>
                <a:spcPts val="0"/>
              </a:spcBef>
              <a:spcAft>
                <a:spcPts val="600"/>
              </a:spcAft>
              <a:buNone/>
            </a:pPr>
            <a:r>
              <a:rPr lang="en-US" sz="1700" dirty="0"/>
              <a:t>University of Tennessee Southern</a:t>
            </a:r>
          </a:p>
          <a:p>
            <a:pPr marL="0" indent="0">
              <a:lnSpc>
                <a:spcPct val="134000"/>
              </a:lnSpc>
              <a:spcBef>
                <a:spcPts val="0"/>
              </a:spcBef>
              <a:spcAft>
                <a:spcPts val="600"/>
              </a:spcAft>
              <a:buNone/>
            </a:pPr>
            <a:r>
              <a:rPr lang="en-US" sz="1700" dirty="0"/>
              <a:t>Welch College</a:t>
            </a:r>
          </a:p>
          <a:p>
            <a:pPr marL="0" indent="0">
              <a:lnSpc>
                <a:spcPct val="134000"/>
              </a:lnSpc>
              <a:spcBef>
                <a:spcPts val="0"/>
              </a:spcBef>
              <a:spcAft>
                <a:spcPts val="600"/>
              </a:spcAft>
              <a:buNone/>
            </a:pPr>
            <a:r>
              <a:rPr lang="en-US" sz="1700" dirty="0"/>
              <a:t>William R Moore Technical College</a:t>
            </a:r>
          </a:p>
        </p:txBody>
      </p:sp>
    </p:spTree>
    <p:extLst>
      <p:ext uri="{BB962C8B-B14F-4D97-AF65-F5344CB8AC3E}">
        <p14:creationId xmlns:p14="http://schemas.microsoft.com/office/powerpoint/2010/main" val="35954730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EAE4B-849C-2867-5ECE-4E977E78F09E}"/>
              </a:ext>
            </a:extLst>
          </p:cNvPr>
          <p:cNvSpPr>
            <a:spLocks noGrp="1"/>
          </p:cNvSpPr>
          <p:nvPr>
            <p:ph type="title"/>
          </p:nvPr>
        </p:nvSpPr>
        <p:spPr/>
        <p:txBody>
          <a:bodyPr/>
          <a:lstStyle/>
          <a:p>
            <a:r>
              <a:rPr lang="en-US" dirty="0"/>
              <a:t>Tennessee Direct Admissions</a:t>
            </a:r>
          </a:p>
        </p:txBody>
      </p:sp>
      <p:sp>
        <p:nvSpPr>
          <p:cNvPr id="4" name="Slide Number Placeholder 3">
            <a:extLst>
              <a:ext uri="{FF2B5EF4-FFF2-40B4-BE49-F238E27FC236}">
                <a16:creationId xmlns:a16="http://schemas.microsoft.com/office/drawing/2014/main" id="{7BA779D1-7B86-4572-C299-AE6AC910D94F}"/>
              </a:ext>
            </a:extLst>
          </p:cNvPr>
          <p:cNvSpPr>
            <a:spLocks noGrp="1"/>
          </p:cNvSpPr>
          <p:nvPr>
            <p:ph type="sldNum" sz="quarter" idx="12"/>
          </p:nvPr>
        </p:nvSpPr>
        <p:spPr>
          <a:xfrm>
            <a:off x="11353801" y="6191658"/>
            <a:ext cx="637952" cy="365125"/>
          </a:xfrm>
          <a:prstGeom prst="rect">
            <a:avLst/>
          </a:prstGeom>
        </p:spPr>
        <p:txBody>
          <a:bodyPr/>
          <a:lstStyle>
            <a:defPPr>
              <a:defRPr lang="en-US"/>
            </a:defPPr>
            <a:lvl1pPr marL="0" algn="r" defTabSz="914400" rtl="0" eaLnBrk="1" latinLnBrk="0" hangingPunct="1">
              <a:defRPr sz="1401" kern="1200">
                <a:solidFill>
                  <a:srgbClr val="7F7F82"/>
                </a:solidFill>
                <a:latin typeface="Open Sans" panose="020B0606030504020204" pitchFamily="34" charset="0"/>
                <a:ea typeface="Open Sans" panose="020B0606030504020204" pitchFamily="34" charset="0"/>
                <a:cs typeface="Open Sans"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81D6E6F-8E8D-4282-A26F-7FEEA05A4F75}" type="slidenum">
              <a:rPr kumimoji="0" lang="en-US" sz="1401" b="0" i="0" u="none" strike="noStrike" kern="1200" cap="none" spc="0" normalizeH="0" baseline="0" noProof="0" smtClean="0">
                <a:ln>
                  <a:noFill/>
                </a:ln>
                <a:solidFill>
                  <a:srgbClr val="7F7F82"/>
                </a:solidFill>
                <a:effectLst/>
                <a:uLnTx/>
                <a:uFillTx/>
                <a:latin typeface="Open Sans" panose="020B0606030504020204" pitchFamily="34" charset="0"/>
                <a:ea typeface="Open Sans" panose="020B0606030504020204" pitchFamily="34" charset="0"/>
                <a:cs typeface="Open Sans" panose="020B06060305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401" b="0" i="0" u="none" strike="noStrike" kern="1200" cap="none" spc="0" normalizeH="0" baseline="0" noProof="0" dirty="0">
              <a:ln>
                <a:noFill/>
              </a:ln>
              <a:solidFill>
                <a:srgbClr val="7F7F82"/>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5" name="Diagram 4">
            <a:extLst>
              <a:ext uri="{FF2B5EF4-FFF2-40B4-BE49-F238E27FC236}">
                <a16:creationId xmlns:a16="http://schemas.microsoft.com/office/drawing/2014/main" id="{21303F03-DBA4-D00E-47F0-18851FEC01D7}"/>
              </a:ext>
            </a:extLst>
          </p:cNvPr>
          <p:cNvGraphicFramePr/>
          <p:nvPr/>
        </p:nvGraphicFramePr>
        <p:xfrm>
          <a:off x="1484849" y="1409351"/>
          <a:ext cx="8128934" cy="47151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20486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ED474-7B74-7EF4-DD2D-294B677EA2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6D3D9D-0479-A88B-F68E-EAF08461159D}"/>
              </a:ext>
            </a:extLst>
          </p:cNvPr>
          <p:cNvSpPr>
            <a:spLocks noGrp="1"/>
          </p:cNvSpPr>
          <p:nvPr>
            <p:ph type="title"/>
          </p:nvPr>
        </p:nvSpPr>
        <p:spPr/>
        <p:txBody>
          <a:bodyPr/>
          <a:lstStyle/>
          <a:p>
            <a:r>
              <a:rPr lang="en-US" dirty="0"/>
              <a:t>Tennessee Direct Admissions</a:t>
            </a:r>
          </a:p>
        </p:txBody>
      </p:sp>
      <p:sp>
        <p:nvSpPr>
          <p:cNvPr id="3" name="Content Placeholder 2">
            <a:extLst>
              <a:ext uri="{FF2B5EF4-FFF2-40B4-BE49-F238E27FC236}">
                <a16:creationId xmlns:a16="http://schemas.microsoft.com/office/drawing/2014/main" id="{24AE170C-58D7-0F5B-2B0C-E5E821F28A8F}"/>
              </a:ext>
            </a:extLst>
          </p:cNvPr>
          <p:cNvSpPr>
            <a:spLocks noGrp="1"/>
          </p:cNvSpPr>
          <p:nvPr>
            <p:ph idx="1"/>
          </p:nvPr>
        </p:nvSpPr>
        <p:spPr/>
        <p:txBody>
          <a:bodyPr>
            <a:normAutofit lnSpcReduction="10000"/>
          </a:bodyPr>
          <a:lstStyle/>
          <a:p>
            <a:r>
              <a:rPr lang="en-US" dirty="0"/>
              <a:t>Tennessee Promise Application</a:t>
            </a:r>
          </a:p>
          <a:p>
            <a:r>
              <a:rPr lang="en-US" dirty="0"/>
              <a:t>High School Counselor Report 6th semester TELS/HOPE Scholarship GPA (Home Schoolers – DEG GPA)</a:t>
            </a:r>
          </a:p>
          <a:p>
            <a:r>
              <a:rPr lang="en-US" dirty="0"/>
              <a:t>ACT provides student scores to FAST (Highest Composite)</a:t>
            </a:r>
          </a:p>
          <a:p>
            <a:r>
              <a:rPr lang="en-US" dirty="0"/>
              <a:t>Letters will go out mid September through close of TN Promise Application (multiple mailings until the close of TN Promise)</a:t>
            </a:r>
          </a:p>
          <a:p>
            <a:r>
              <a:rPr lang="en-US" dirty="0"/>
              <a:t>Students claim their spot through Enrollment Form</a:t>
            </a:r>
          </a:p>
          <a:p>
            <a:r>
              <a:rPr lang="en-US" dirty="0"/>
              <a:t>File is provided to institutions through FAST</a:t>
            </a:r>
          </a:p>
          <a:p>
            <a:r>
              <a:rPr lang="en-US" dirty="0"/>
              <a:t>Institutions follow up through enrollment at institution</a:t>
            </a:r>
          </a:p>
          <a:p>
            <a:endParaRPr lang="en-US" dirty="0"/>
          </a:p>
        </p:txBody>
      </p:sp>
      <p:sp>
        <p:nvSpPr>
          <p:cNvPr id="4" name="Slide Number Placeholder 3">
            <a:extLst>
              <a:ext uri="{FF2B5EF4-FFF2-40B4-BE49-F238E27FC236}">
                <a16:creationId xmlns:a16="http://schemas.microsoft.com/office/drawing/2014/main" id="{6AD436EF-2B8E-36A5-4859-E3DE2106983A}"/>
              </a:ext>
            </a:extLst>
          </p:cNvPr>
          <p:cNvSpPr>
            <a:spLocks noGrp="1"/>
          </p:cNvSpPr>
          <p:nvPr>
            <p:ph type="sldNum" sz="quarter" idx="4294967295"/>
          </p:nvPr>
        </p:nvSpPr>
        <p:spPr>
          <a:xfrm>
            <a:off x="11553825" y="6191250"/>
            <a:ext cx="638175" cy="365125"/>
          </a:xfrm>
          <a:prstGeom prst="rect">
            <a:avLst/>
          </a:prstGeom>
        </p:spPr>
        <p:txBody>
          <a:bodyPr/>
          <a:lstStyle>
            <a:defPPr>
              <a:defRPr lang="en-US"/>
            </a:defPPr>
            <a:lvl1pPr marL="0" algn="r" defTabSz="914400" rtl="0" eaLnBrk="1" latinLnBrk="0" hangingPunct="1">
              <a:defRPr sz="1401" kern="1200">
                <a:solidFill>
                  <a:srgbClr val="7F7F82"/>
                </a:solidFill>
                <a:latin typeface="Open Sans" panose="020B0606030504020204" pitchFamily="34" charset="0"/>
                <a:ea typeface="Open Sans" panose="020B0606030504020204" pitchFamily="34" charset="0"/>
                <a:cs typeface="Open Sans"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81D6E6F-8E8D-4282-A26F-7FEEA05A4F75}" type="slidenum">
              <a:rPr kumimoji="0" lang="en-US" sz="1401" b="0" i="0" u="none" strike="noStrike" kern="1200" cap="none" spc="0" normalizeH="0" baseline="0" noProof="0" smtClean="0">
                <a:ln>
                  <a:noFill/>
                </a:ln>
                <a:solidFill>
                  <a:srgbClr val="7F7F82"/>
                </a:solidFill>
                <a:effectLst/>
                <a:uLnTx/>
                <a:uFillTx/>
                <a:latin typeface="Open Sans" panose="020B0606030504020204" pitchFamily="34" charset="0"/>
                <a:ea typeface="Open Sans" panose="020B0606030504020204" pitchFamily="34" charset="0"/>
                <a:cs typeface="Open Sans" panose="020B06060305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401" b="0" i="0" u="none" strike="noStrike" kern="1200" cap="none" spc="0" normalizeH="0" baseline="0" noProof="0" dirty="0">
              <a:ln>
                <a:noFill/>
              </a:ln>
              <a:solidFill>
                <a:srgbClr val="7F7F82"/>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9818724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FDCABDFC-F552-E98B-74F4-3A3AE76E3C33}"/>
              </a:ext>
            </a:extLst>
          </p:cNvPr>
          <p:cNvSpPr>
            <a:spLocks noGrp="1"/>
          </p:cNvSpPr>
          <p:nvPr>
            <p:ph type="title"/>
          </p:nvPr>
        </p:nvSpPr>
        <p:spPr/>
        <p:txBody>
          <a:bodyPr/>
          <a:lstStyle/>
          <a:p>
            <a:r>
              <a:rPr lang="en-US" dirty="0"/>
              <a:t>Statewide Launch Timeline</a:t>
            </a:r>
          </a:p>
        </p:txBody>
      </p:sp>
      <p:sp>
        <p:nvSpPr>
          <p:cNvPr id="17" name="Content Placeholder 16">
            <a:extLst>
              <a:ext uri="{FF2B5EF4-FFF2-40B4-BE49-F238E27FC236}">
                <a16:creationId xmlns:a16="http://schemas.microsoft.com/office/drawing/2014/main" id="{6FCF02F0-E962-98A4-3C6D-F77461493C8B}"/>
              </a:ext>
            </a:extLst>
          </p:cNvPr>
          <p:cNvSpPr>
            <a:spLocks noGrp="1"/>
          </p:cNvSpPr>
          <p:nvPr>
            <p:ph idx="1"/>
          </p:nvPr>
        </p:nvSpPr>
        <p:spPr/>
        <p:txBody>
          <a:bodyPr>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2050" b="1" i="0" u="none" strike="noStrike" kern="1200" cap="none" spc="0" normalizeH="0" baseline="0" noProof="0" dirty="0">
                <a:ln>
                  <a:noFill/>
                </a:ln>
                <a:solidFill>
                  <a:srgbClr val="44546A"/>
                </a:solidFill>
                <a:effectLst/>
                <a:uLnTx/>
                <a:uFillTx/>
                <a:latin typeface="Open Sans" panose="020B0606030504020204" pitchFamily="34" charset="0"/>
                <a:ea typeface="Open Sans" panose="020B0606030504020204" pitchFamily="34" charset="0"/>
                <a:cs typeface="Open Sans" panose="020B0606030504020204" pitchFamily="34" charset="0"/>
              </a:rPr>
              <a:t>April 1, 2026 </a:t>
            </a:r>
            <a:r>
              <a:rPr kumimoji="0" lang="en-US" sz="2050" b="0" i="0" u="none" strike="noStrike" kern="1200" cap="none" spc="0" normalizeH="0" baseline="0" noProof="0" dirty="0">
                <a:ln>
                  <a:noFill/>
                </a:ln>
                <a:solidFill>
                  <a:srgbClr val="44546A"/>
                </a:solidFill>
                <a:effectLst/>
                <a:uLnTx/>
                <a:uFillTx/>
                <a:latin typeface="Open Sans" panose="020B0606030504020204" pitchFamily="34" charset="0"/>
                <a:ea typeface="Open Sans" panose="020B0606030504020204" pitchFamily="34" charset="0"/>
                <a:cs typeface="Open Sans" panose="020B0606030504020204" pitchFamily="34" charset="0"/>
              </a:rPr>
              <a:t>– Tennessee Promise application opens. It must be completed to be eligible for Direct Admissions</a:t>
            </a:r>
          </a:p>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2050" b="1" i="0" u="none" strike="noStrike" kern="1200" cap="none" spc="0" normalizeH="0" baseline="0" noProof="0" dirty="0">
                <a:ln>
                  <a:noFill/>
                </a:ln>
                <a:solidFill>
                  <a:srgbClr val="44546A"/>
                </a:solidFill>
                <a:effectLst/>
                <a:uLnTx/>
                <a:uFillTx/>
                <a:latin typeface="Open Sans" panose="020B0606030504020204" pitchFamily="34" charset="0"/>
                <a:ea typeface="Open Sans" panose="020B0606030504020204" pitchFamily="34" charset="0"/>
                <a:cs typeface="Open Sans" panose="020B0606030504020204" pitchFamily="34" charset="0"/>
              </a:rPr>
              <a:t>May 27, 2026 </a:t>
            </a:r>
            <a:r>
              <a:rPr kumimoji="0" lang="en-US" sz="2050" b="0" i="0" u="none" strike="noStrike" kern="1200" cap="none" spc="0" normalizeH="0" baseline="0" noProof="0" dirty="0">
                <a:ln>
                  <a:noFill/>
                </a:ln>
                <a:solidFill>
                  <a:srgbClr val="44546A"/>
                </a:solidFill>
                <a:effectLst/>
                <a:uLnTx/>
                <a:uFillTx/>
                <a:latin typeface="Open Sans" panose="020B0606030504020204" pitchFamily="34" charset="0"/>
                <a:ea typeface="Open Sans" panose="020B0606030504020204" pitchFamily="34" charset="0"/>
                <a:cs typeface="Open Sans" panose="020B0606030504020204" pitchFamily="34" charset="0"/>
              </a:rPr>
              <a:t>– Secure HOPE GPA verification opens. Collection of 6</a:t>
            </a:r>
            <a:r>
              <a:rPr kumimoji="0" lang="en-US" sz="2050" b="0" i="0" u="none" strike="noStrike" kern="1200" cap="none" spc="0" normalizeH="0" baseline="30000" noProof="0" dirty="0">
                <a:ln>
                  <a:noFill/>
                </a:ln>
                <a:solidFill>
                  <a:srgbClr val="44546A"/>
                </a:solidFill>
                <a:effectLst/>
                <a:uLnTx/>
                <a:uFillTx/>
                <a:latin typeface="Open Sans" panose="020B0606030504020204" pitchFamily="34" charset="0"/>
                <a:ea typeface="Open Sans" panose="020B0606030504020204" pitchFamily="34" charset="0"/>
                <a:cs typeface="Open Sans" panose="020B0606030504020204" pitchFamily="34" charset="0"/>
              </a:rPr>
              <a:t>th</a:t>
            </a:r>
            <a:r>
              <a:rPr kumimoji="0" lang="en-US" sz="2050" b="0" i="0" u="none" strike="noStrike" kern="1200" cap="none" spc="0" normalizeH="0" baseline="0" noProof="0" dirty="0">
                <a:ln>
                  <a:noFill/>
                </a:ln>
                <a:solidFill>
                  <a:srgbClr val="44546A"/>
                </a:solidFill>
                <a:effectLst/>
                <a:uLnTx/>
                <a:uFillTx/>
                <a:latin typeface="Open Sans" panose="020B0606030504020204" pitchFamily="34" charset="0"/>
                <a:ea typeface="Open Sans" panose="020B0606030504020204" pitchFamily="34" charset="0"/>
                <a:cs typeface="Open Sans" panose="020B0606030504020204" pitchFamily="34" charset="0"/>
              </a:rPr>
              <a:t> semester HOPE Scholarship (TELs) GPA from high school counselors</a:t>
            </a:r>
          </a:p>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2050" b="1" i="0" u="none" strike="noStrike" kern="1200" cap="none" spc="0" normalizeH="0" baseline="0" noProof="0" dirty="0">
                <a:ln>
                  <a:noFill/>
                </a:ln>
                <a:solidFill>
                  <a:srgbClr val="44546A"/>
                </a:solidFill>
                <a:effectLst/>
                <a:uLnTx/>
                <a:uFillTx/>
                <a:latin typeface="Open Sans" panose="020B0606030504020204" pitchFamily="34" charset="0"/>
                <a:ea typeface="Open Sans" panose="020B0606030504020204" pitchFamily="34" charset="0"/>
                <a:cs typeface="Open Sans" panose="020B0606030504020204" pitchFamily="34" charset="0"/>
              </a:rPr>
              <a:t>August 17, 2026 </a:t>
            </a:r>
            <a:r>
              <a:rPr kumimoji="0" lang="en-US" sz="2050" b="0" i="0" u="none" strike="noStrike" kern="1200" cap="none" spc="0" normalizeH="0" baseline="0" noProof="0" dirty="0">
                <a:ln>
                  <a:noFill/>
                </a:ln>
                <a:solidFill>
                  <a:srgbClr val="44546A"/>
                </a:solidFill>
                <a:effectLst/>
                <a:uLnTx/>
                <a:uFillTx/>
                <a:latin typeface="Open Sans" panose="020B0606030504020204" pitchFamily="34" charset="0"/>
                <a:ea typeface="Open Sans" panose="020B0606030504020204" pitchFamily="34" charset="0"/>
                <a:cs typeface="Open Sans" panose="020B0606030504020204" pitchFamily="34" charset="0"/>
              </a:rPr>
              <a:t>– 1st round of data pulled for TN Direct Admissions letter generation. Mailing will begin to arrive in mid September</a:t>
            </a:r>
          </a:p>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2050" b="1" i="0" u="none" strike="noStrike" kern="1200" cap="none" spc="0" normalizeH="0" baseline="0" noProof="0" dirty="0">
                <a:ln>
                  <a:noFill/>
                </a:ln>
                <a:solidFill>
                  <a:srgbClr val="44546A"/>
                </a:solidFill>
                <a:effectLst/>
                <a:uLnTx/>
                <a:uFillTx/>
                <a:latin typeface="Open Sans" panose="020B0606030504020204" pitchFamily="34" charset="0"/>
                <a:ea typeface="Open Sans" panose="020B0606030504020204" pitchFamily="34" charset="0"/>
                <a:cs typeface="Open Sans" panose="020B0606030504020204" pitchFamily="34" charset="0"/>
              </a:rPr>
              <a:t>September 8, 2026 </a:t>
            </a:r>
            <a:r>
              <a:rPr kumimoji="0" lang="en-US" sz="2050" b="0" i="0" u="none" strike="noStrike" kern="1200" cap="none" spc="0" normalizeH="0" baseline="0" noProof="0" dirty="0">
                <a:ln>
                  <a:noFill/>
                </a:ln>
                <a:solidFill>
                  <a:srgbClr val="44546A"/>
                </a:solidFill>
                <a:effectLst/>
                <a:uLnTx/>
                <a:uFillTx/>
                <a:latin typeface="Open Sans" panose="020B0606030504020204" pitchFamily="34" charset="0"/>
                <a:ea typeface="Open Sans" panose="020B0606030504020204" pitchFamily="34" charset="0"/>
                <a:cs typeface="Open Sans" panose="020B0606030504020204" pitchFamily="34" charset="0"/>
              </a:rPr>
              <a:t>– 2nd</a:t>
            </a:r>
            <a:r>
              <a:rPr kumimoji="0" lang="en-US" sz="2050" b="0" i="0" u="none" strike="noStrike" kern="1200" cap="none" spc="0" normalizeH="0" baseline="30000" noProof="0" dirty="0">
                <a:ln>
                  <a:noFill/>
                </a:ln>
                <a:solidFill>
                  <a:srgbClr val="44546A"/>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sz="2050" b="0" i="0" u="none" strike="noStrike" kern="1200" cap="none" spc="0" normalizeH="0" baseline="0" noProof="0" dirty="0">
                <a:ln>
                  <a:noFill/>
                </a:ln>
                <a:solidFill>
                  <a:srgbClr val="44546A"/>
                </a:solidFill>
                <a:effectLst/>
                <a:uLnTx/>
                <a:uFillTx/>
                <a:latin typeface="Open Sans" panose="020B0606030504020204" pitchFamily="34" charset="0"/>
                <a:ea typeface="Open Sans" panose="020B0606030504020204" pitchFamily="34" charset="0"/>
                <a:cs typeface="Open Sans" panose="020B0606030504020204" pitchFamily="34" charset="0"/>
              </a:rPr>
              <a:t>round of data pulled for TN Direct Admissions letter generation. Mailing will begin to arrive in early October</a:t>
            </a:r>
          </a:p>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2050" b="1" i="0" u="none" strike="noStrike" kern="1200" cap="none" spc="0" normalizeH="0" baseline="0" noProof="0" dirty="0">
                <a:ln>
                  <a:noFill/>
                </a:ln>
                <a:solidFill>
                  <a:srgbClr val="44546A"/>
                </a:solidFill>
                <a:effectLst/>
                <a:uLnTx/>
                <a:uFillTx/>
                <a:latin typeface="Open Sans" panose="020B0606030504020204" pitchFamily="34" charset="0"/>
                <a:ea typeface="Open Sans" panose="020B0606030504020204" pitchFamily="34" charset="0"/>
                <a:cs typeface="Open Sans" panose="020B0606030504020204" pitchFamily="34" charset="0"/>
              </a:rPr>
              <a:t>October 5, 2026 </a:t>
            </a:r>
            <a:r>
              <a:rPr kumimoji="0" lang="en-US" sz="2050" b="0" i="0" u="none" strike="noStrike" kern="1200" cap="none" spc="0" normalizeH="0" baseline="0" noProof="0" dirty="0">
                <a:ln>
                  <a:noFill/>
                </a:ln>
                <a:solidFill>
                  <a:srgbClr val="44546A"/>
                </a:solidFill>
                <a:effectLst/>
                <a:uLnTx/>
                <a:uFillTx/>
                <a:latin typeface="Open Sans" panose="020B0606030504020204" pitchFamily="34" charset="0"/>
                <a:ea typeface="Open Sans" panose="020B0606030504020204" pitchFamily="34" charset="0"/>
                <a:cs typeface="Open Sans" panose="020B0606030504020204" pitchFamily="34" charset="0"/>
              </a:rPr>
              <a:t>– 3rd</a:t>
            </a:r>
            <a:r>
              <a:rPr kumimoji="0" lang="en-US" sz="2050" b="0" i="0" u="none" strike="noStrike" kern="1200" cap="none" spc="0" normalizeH="0" baseline="30000" noProof="0" dirty="0">
                <a:ln>
                  <a:noFill/>
                </a:ln>
                <a:solidFill>
                  <a:srgbClr val="44546A"/>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sz="2050" b="0" i="0" u="none" strike="noStrike" kern="1200" cap="none" spc="0" normalizeH="0" baseline="0" noProof="0" dirty="0">
                <a:ln>
                  <a:noFill/>
                </a:ln>
                <a:solidFill>
                  <a:srgbClr val="44546A"/>
                </a:solidFill>
                <a:effectLst/>
                <a:uLnTx/>
                <a:uFillTx/>
                <a:latin typeface="Open Sans" panose="020B0606030504020204" pitchFamily="34" charset="0"/>
                <a:ea typeface="Open Sans" panose="020B0606030504020204" pitchFamily="34" charset="0"/>
                <a:cs typeface="Open Sans" panose="020B0606030504020204" pitchFamily="34" charset="0"/>
              </a:rPr>
              <a:t>round of data pulled for TN Direct Admissions letter generation. Mailing will begin to arrive in early November</a:t>
            </a:r>
          </a:p>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2050" b="1" i="0" u="none" strike="noStrike" kern="1200" cap="none" spc="0" normalizeH="0" baseline="0" noProof="0" dirty="0">
                <a:ln>
                  <a:noFill/>
                </a:ln>
                <a:solidFill>
                  <a:srgbClr val="44546A"/>
                </a:solidFill>
                <a:effectLst/>
                <a:uLnTx/>
                <a:uFillTx/>
                <a:latin typeface="Open Sans" panose="020B0606030504020204" pitchFamily="34" charset="0"/>
                <a:ea typeface="Open Sans" panose="020B0606030504020204" pitchFamily="34" charset="0"/>
                <a:cs typeface="Open Sans" panose="020B0606030504020204" pitchFamily="34" charset="0"/>
              </a:rPr>
              <a:t>November 2, 2026 </a:t>
            </a:r>
            <a:r>
              <a:rPr kumimoji="0" lang="en-US" sz="2050" b="0" i="0" u="none" strike="noStrike" kern="1200" cap="none" spc="0" normalizeH="0" baseline="0" noProof="0" dirty="0">
                <a:ln>
                  <a:noFill/>
                </a:ln>
                <a:solidFill>
                  <a:srgbClr val="44546A"/>
                </a:solidFill>
                <a:effectLst/>
                <a:uLnTx/>
                <a:uFillTx/>
                <a:latin typeface="Open Sans" panose="020B0606030504020204" pitchFamily="34" charset="0"/>
                <a:ea typeface="Open Sans" panose="020B0606030504020204" pitchFamily="34" charset="0"/>
                <a:cs typeface="Open Sans" panose="020B0606030504020204" pitchFamily="34" charset="0"/>
              </a:rPr>
              <a:t>– TN Promise application closes. Final round of data pulled for TN Direct Admissions letter generation. Mailing will begin to arrive in late November</a:t>
            </a:r>
          </a:p>
        </p:txBody>
      </p:sp>
    </p:spTree>
    <p:extLst>
      <p:ext uri="{BB962C8B-B14F-4D97-AF65-F5344CB8AC3E}">
        <p14:creationId xmlns:p14="http://schemas.microsoft.com/office/powerpoint/2010/main" val="2956467006"/>
      </p:ext>
    </p:extLst>
  </p:cSld>
  <p:clrMapOvr>
    <a:masterClrMapping/>
  </p:clrMapOvr>
</p:sld>
</file>

<file path=ppt/theme/theme1.xml><?xml version="1.0" encoding="utf-8"?>
<a:theme xmlns:a="http://schemas.openxmlformats.org/drawingml/2006/main" name="1_Office Theme">
  <a:themeElements>
    <a:clrScheme name="THEC/TSAC Color Palette">
      <a:dk1>
        <a:sysClr val="windowText" lastClr="000000"/>
      </a:dk1>
      <a:lt1>
        <a:sysClr val="window" lastClr="FFFFFF"/>
      </a:lt1>
      <a:dk2>
        <a:srgbClr val="44546A"/>
      </a:dk2>
      <a:lt2>
        <a:srgbClr val="E7E6E6"/>
      </a:lt2>
      <a:accent1>
        <a:srgbClr val="508DD7"/>
      </a:accent1>
      <a:accent2>
        <a:srgbClr val="86CDE8"/>
      </a:accent2>
      <a:accent3>
        <a:srgbClr val="003B6D"/>
      </a:accent3>
      <a:accent4>
        <a:srgbClr val="D34B3B"/>
      </a:accent4>
      <a:accent5>
        <a:srgbClr val="3B73A9"/>
      </a:accent5>
      <a:accent6>
        <a:srgbClr val="D34432"/>
      </a:accent6>
      <a:hlink>
        <a:srgbClr val="0563C1"/>
      </a:hlink>
      <a:folHlink>
        <a:srgbClr val="D34B3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15949</TotalTime>
  <Words>1810</Words>
  <Application>Microsoft Office PowerPoint</Application>
  <PresentationFormat>Widescreen</PresentationFormat>
  <Paragraphs>194</Paragraphs>
  <Slides>24</Slides>
  <Notes>19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Aptos</vt:lpstr>
      <vt:lpstr>Arial</vt:lpstr>
      <vt:lpstr>Calibri</vt:lpstr>
      <vt:lpstr>Courier New</vt:lpstr>
      <vt:lpstr>Open Sans</vt:lpstr>
      <vt:lpstr>Poppins</vt:lpstr>
      <vt:lpstr>Quasimoda-SemiBoldItalic</vt:lpstr>
      <vt:lpstr>1_Office Theme</vt:lpstr>
      <vt:lpstr>PowerPoint Presentation</vt:lpstr>
      <vt:lpstr>Why Direct Admissions?</vt:lpstr>
      <vt:lpstr>What if students could be proactively admitted to college and provided with an upfront signal of financial aid?</vt:lpstr>
      <vt:lpstr>Tennessee Direct Admissions</vt:lpstr>
      <vt:lpstr>Statewide Launch – Year 2</vt:lpstr>
      <vt:lpstr>Participating Higher Ed Institutions</vt:lpstr>
      <vt:lpstr>Tennessee Direct Admissions</vt:lpstr>
      <vt:lpstr>Tennessee Direct Admissions</vt:lpstr>
      <vt:lpstr>Statewide Launch Timeline</vt:lpstr>
      <vt:lpstr>PowerPoint Presentation</vt:lpstr>
      <vt:lpstr>Letter Sample</vt:lpstr>
      <vt:lpstr>PowerPoint Presentation</vt:lpstr>
      <vt:lpstr>Sample Enrollment Form</vt:lpstr>
      <vt:lpstr>GPA Upload Instructions</vt:lpstr>
      <vt:lpstr>GPA Upload Instructions</vt:lpstr>
      <vt:lpstr>GPA Upload Instructions</vt:lpstr>
      <vt:lpstr>Next Steps</vt:lpstr>
      <vt:lpstr>TN College Application &amp; Exploration Month</vt:lpstr>
      <vt:lpstr>PowerPoint Presentation</vt:lpstr>
      <vt:lpstr>PowerPoint Presentation</vt:lpstr>
      <vt:lpstr>PowerPoint Presentation</vt:lpstr>
      <vt:lpstr>PowerPoint Presentation</vt:lpstr>
      <vt:lpstr>Transcript Exchange Webinar</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Mark Photivihok</dc:creator>
  <cp:lastModifiedBy>Dustin Rawls</cp:lastModifiedBy>
  <cp:revision>30</cp:revision>
  <dcterms:created xsi:type="dcterms:W3CDTF">2025-11-18T17:14:02Z</dcterms:created>
  <dcterms:modified xsi:type="dcterms:W3CDTF">2026-08-05T16:19:45Z</dcterms:modified>
</cp:coreProperties>
</file>