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6" r:id="rId2"/>
    <p:sldId id="259" r:id="rId3"/>
    <p:sldId id="257" r:id="rId4"/>
    <p:sldId id="271" r:id="rId5"/>
    <p:sldId id="258" r:id="rId6"/>
    <p:sldId id="270" r:id="rId7"/>
    <p:sldId id="262" r:id="rId8"/>
    <p:sldId id="263" r:id="rId9"/>
    <p:sldId id="264" r:id="rId10"/>
    <p:sldId id="265" r:id="rId11"/>
    <p:sldId id="266" r:id="rId12"/>
    <p:sldId id="267" r:id="rId13"/>
    <p:sldId id="268" r:id="rId14"/>
    <p:sldId id="269" r:id="rId15"/>
    <p:sldId id="273" r:id="rId16"/>
    <p:sldId id="274"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9CF75-968C-48E5-8B9E-30FAB14006A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7BB666B-800A-45B9-B78F-7FA33D574687}">
      <dgm:prSet/>
      <dgm:spPr/>
      <dgm:t>
        <a:bodyPr/>
        <a:lstStyle/>
        <a:p>
          <a:pPr>
            <a:lnSpc>
              <a:spcPct val="100000"/>
            </a:lnSpc>
          </a:pPr>
          <a:r>
            <a:rPr lang="en-US" b="1"/>
            <a:t>High Demand Skills: </a:t>
          </a:r>
          <a:r>
            <a:rPr lang="en-US"/>
            <a:t>Learn mechanical, electrical, and computerized systems used in modern manufacturing.</a:t>
          </a:r>
        </a:p>
      </dgm:t>
    </dgm:pt>
    <dgm:pt modelId="{B98E8053-A08A-4108-BAFB-29EEA0F4CDA9}" type="parTrans" cxnId="{7975A1DA-B4DB-4F69-A95D-AA8A30BF3294}">
      <dgm:prSet/>
      <dgm:spPr/>
      <dgm:t>
        <a:bodyPr/>
        <a:lstStyle/>
        <a:p>
          <a:endParaRPr lang="en-US"/>
        </a:p>
      </dgm:t>
    </dgm:pt>
    <dgm:pt modelId="{A72FD772-2F96-4C09-BD85-A028462C337F}" type="sibTrans" cxnId="{7975A1DA-B4DB-4F69-A95D-AA8A30BF3294}">
      <dgm:prSet/>
      <dgm:spPr/>
      <dgm:t>
        <a:bodyPr/>
        <a:lstStyle/>
        <a:p>
          <a:endParaRPr lang="en-US"/>
        </a:p>
      </dgm:t>
    </dgm:pt>
    <dgm:pt modelId="{61B10D45-1CFE-49B8-B826-0466CA8B174A}">
      <dgm:prSet/>
      <dgm:spPr/>
      <dgm:t>
        <a:bodyPr/>
        <a:lstStyle/>
        <a:p>
          <a:pPr>
            <a:lnSpc>
              <a:spcPct val="100000"/>
            </a:lnSpc>
          </a:pPr>
          <a:r>
            <a:rPr lang="en-US" b="1"/>
            <a:t>Versatility: </a:t>
          </a:r>
          <a:r>
            <a:rPr lang="en-US"/>
            <a:t>Ability to troubleshoot and maintain robotics, automation equipment, and production machinery.</a:t>
          </a:r>
        </a:p>
      </dgm:t>
    </dgm:pt>
    <dgm:pt modelId="{59EBCE9C-A8EF-4155-869B-8B1047D5DBBF}" type="parTrans" cxnId="{F010F3B5-E321-47CD-9AAA-8BA5E8303368}">
      <dgm:prSet/>
      <dgm:spPr/>
      <dgm:t>
        <a:bodyPr/>
        <a:lstStyle/>
        <a:p>
          <a:endParaRPr lang="en-US"/>
        </a:p>
      </dgm:t>
    </dgm:pt>
    <dgm:pt modelId="{9F6D4E31-E6C8-4871-8AD4-42ED322AB7E8}" type="sibTrans" cxnId="{F010F3B5-E321-47CD-9AAA-8BA5E8303368}">
      <dgm:prSet/>
      <dgm:spPr/>
      <dgm:t>
        <a:bodyPr/>
        <a:lstStyle/>
        <a:p>
          <a:endParaRPr lang="en-US"/>
        </a:p>
      </dgm:t>
    </dgm:pt>
    <dgm:pt modelId="{02830157-F72D-47EC-B193-A9E01A92EB11}">
      <dgm:prSet/>
      <dgm:spPr/>
      <dgm:t>
        <a:bodyPr/>
        <a:lstStyle/>
        <a:p>
          <a:pPr>
            <a:lnSpc>
              <a:spcPct val="100000"/>
            </a:lnSpc>
          </a:pPr>
          <a:r>
            <a:rPr lang="en-US" b="1"/>
            <a:t>Career Growth: </a:t>
          </a:r>
          <a:r>
            <a:rPr lang="en-US"/>
            <a:t>Prepares you for roles like Maintenance Technician, Mechatronics Specialist, or Automation Technician.</a:t>
          </a:r>
        </a:p>
      </dgm:t>
    </dgm:pt>
    <dgm:pt modelId="{5618EF29-AAAE-4713-A85F-EFC889F92B77}" type="parTrans" cxnId="{E54CD924-8BC8-4A6D-AF8E-CB1962B19395}">
      <dgm:prSet/>
      <dgm:spPr/>
      <dgm:t>
        <a:bodyPr/>
        <a:lstStyle/>
        <a:p>
          <a:endParaRPr lang="en-US"/>
        </a:p>
      </dgm:t>
    </dgm:pt>
    <dgm:pt modelId="{1A9C59EE-9947-434B-BA21-54C29CBE181B}" type="sibTrans" cxnId="{E54CD924-8BC8-4A6D-AF8E-CB1962B19395}">
      <dgm:prSet/>
      <dgm:spPr/>
      <dgm:t>
        <a:bodyPr/>
        <a:lstStyle/>
        <a:p>
          <a:endParaRPr lang="en-US"/>
        </a:p>
      </dgm:t>
    </dgm:pt>
    <dgm:pt modelId="{5CFF4F58-F067-4DD6-9268-E50B7DEC94A0}" type="pres">
      <dgm:prSet presAssocID="{BE29CF75-968C-48E5-8B9E-30FAB14006A0}" presName="root" presStyleCnt="0">
        <dgm:presLayoutVars>
          <dgm:dir/>
          <dgm:resizeHandles val="exact"/>
        </dgm:presLayoutVars>
      </dgm:prSet>
      <dgm:spPr/>
    </dgm:pt>
    <dgm:pt modelId="{54C10655-5B35-4765-B316-CBFC63890FCA}" type="pres">
      <dgm:prSet presAssocID="{27BB666B-800A-45B9-B78F-7FA33D574687}" presName="compNode" presStyleCnt="0"/>
      <dgm:spPr/>
    </dgm:pt>
    <dgm:pt modelId="{433D6309-E766-4CC3-95C8-14E98B26BF77}" type="pres">
      <dgm:prSet presAssocID="{27BB666B-800A-45B9-B78F-7FA33D574687}" presName="bgRect" presStyleLbl="bgShp" presStyleIdx="0" presStyleCnt="3"/>
      <dgm:spPr/>
    </dgm:pt>
    <dgm:pt modelId="{30AE233B-76F4-4AF5-A540-52A1C568A66F}" type="pres">
      <dgm:prSet presAssocID="{27BB666B-800A-45B9-B78F-7FA33D5746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lectrician"/>
        </a:ext>
      </dgm:extLst>
    </dgm:pt>
    <dgm:pt modelId="{728508D9-5FE6-40F8-AB5A-50CDA1D508A9}" type="pres">
      <dgm:prSet presAssocID="{27BB666B-800A-45B9-B78F-7FA33D574687}" presName="spaceRect" presStyleCnt="0"/>
      <dgm:spPr/>
    </dgm:pt>
    <dgm:pt modelId="{FE36603B-44F0-48C2-AC22-166CD2929A25}" type="pres">
      <dgm:prSet presAssocID="{27BB666B-800A-45B9-B78F-7FA33D574687}" presName="parTx" presStyleLbl="revTx" presStyleIdx="0" presStyleCnt="3">
        <dgm:presLayoutVars>
          <dgm:chMax val="0"/>
          <dgm:chPref val="0"/>
        </dgm:presLayoutVars>
      </dgm:prSet>
      <dgm:spPr/>
    </dgm:pt>
    <dgm:pt modelId="{093367FE-29E7-43E0-8A6D-9DA64CA64B8D}" type="pres">
      <dgm:prSet presAssocID="{A72FD772-2F96-4C09-BD85-A028462C337F}" presName="sibTrans" presStyleCnt="0"/>
      <dgm:spPr/>
    </dgm:pt>
    <dgm:pt modelId="{7B359EC5-E371-4552-AD10-088920F7851F}" type="pres">
      <dgm:prSet presAssocID="{61B10D45-1CFE-49B8-B826-0466CA8B174A}" presName="compNode" presStyleCnt="0"/>
      <dgm:spPr/>
    </dgm:pt>
    <dgm:pt modelId="{FBEE621E-A847-4BF4-A50F-241144F253D5}" type="pres">
      <dgm:prSet presAssocID="{61B10D45-1CFE-49B8-B826-0466CA8B174A}" presName="bgRect" presStyleLbl="bgShp" presStyleIdx="1" presStyleCnt="3"/>
      <dgm:spPr/>
    </dgm:pt>
    <dgm:pt modelId="{B04BD130-8BEC-4864-8221-D15D7B1DCE6C}" type="pres">
      <dgm:prSet presAssocID="{61B10D45-1CFE-49B8-B826-0466CA8B17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D39AF1D1-3C9B-4AD7-8382-EFFA3CBDEE55}" type="pres">
      <dgm:prSet presAssocID="{61B10D45-1CFE-49B8-B826-0466CA8B174A}" presName="spaceRect" presStyleCnt="0"/>
      <dgm:spPr/>
    </dgm:pt>
    <dgm:pt modelId="{610CFB63-182E-410D-AF38-B4AAEE434FA6}" type="pres">
      <dgm:prSet presAssocID="{61B10D45-1CFE-49B8-B826-0466CA8B174A}" presName="parTx" presStyleLbl="revTx" presStyleIdx="1" presStyleCnt="3">
        <dgm:presLayoutVars>
          <dgm:chMax val="0"/>
          <dgm:chPref val="0"/>
        </dgm:presLayoutVars>
      </dgm:prSet>
      <dgm:spPr/>
    </dgm:pt>
    <dgm:pt modelId="{67B2B8E0-D194-4725-B2AC-792525FB8D87}" type="pres">
      <dgm:prSet presAssocID="{9F6D4E31-E6C8-4871-8AD4-42ED322AB7E8}" presName="sibTrans" presStyleCnt="0"/>
      <dgm:spPr/>
    </dgm:pt>
    <dgm:pt modelId="{FB39FA26-6BDC-403A-8DC3-9A63357EF8FA}" type="pres">
      <dgm:prSet presAssocID="{02830157-F72D-47EC-B193-A9E01A92EB11}" presName="compNode" presStyleCnt="0"/>
      <dgm:spPr/>
    </dgm:pt>
    <dgm:pt modelId="{53854647-9D86-4E59-B4D8-70ED262F79D0}" type="pres">
      <dgm:prSet presAssocID="{02830157-F72D-47EC-B193-A9E01A92EB11}" presName="bgRect" presStyleLbl="bgShp" presStyleIdx="2" presStyleCnt="3"/>
      <dgm:spPr/>
    </dgm:pt>
    <dgm:pt modelId="{A740A76B-053A-4CDB-B74D-C6987EF3EAE9}" type="pres">
      <dgm:prSet presAssocID="{02830157-F72D-47EC-B193-A9E01A92EB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elder"/>
        </a:ext>
      </dgm:extLst>
    </dgm:pt>
    <dgm:pt modelId="{A05CD2E1-E772-4136-9176-CF69FCA34D10}" type="pres">
      <dgm:prSet presAssocID="{02830157-F72D-47EC-B193-A9E01A92EB11}" presName="spaceRect" presStyleCnt="0"/>
      <dgm:spPr/>
    </dgm:pt>
    <dgm:pt modelId="{6B5FEBB0-FD52-4E55-9F48-B05F777798E8}" type="pres">
      <dgm:prSet presAssocID="{02830157-F72D-47EC-B193-A9E01A92EB11}" presName="parTx" presStyleLbl="revTx" presStyleIdx="2" presStyleCnt="3">
        <dgm:presLayoutVars>
          <dgm:chMax val="0"/>
          <dgm:chPref val="0"/>
        </dgm:presLayoutVars>
      </dgm:prSet>
      <dgm:spPr/>
    </dgm:pt>
  </dgm:ptLst>
  <dgm:cxnLst>
    <dgm:cxn modelId="{E54CD924-8BC8-4A6D-AF8E-CB1962B19395}" srcId="{BE29CF75-968C-48E5-8B9E-30FAB14006A0}" destId="{02830157-F72D-47EC-B193-A9E01A92EB11}" srcOrd="2" destOrd="0" parTransId="{5618EF29-AAAE-4713-A85F-EFC889F92B77}" sibTransId="{1A9C59EE-9947-434B-BA21-54C29CBE181B}"/>
    <dgm:cxn modelId="{4A55BC6F-C693-4C07-8BE5-5B7DE21D1E35}" type="presOf" srcId="{BE29CF75-968C-48E5-8B9E-30FAB14006A0}" destId="{5CFF4F58-F067-4DD6-9268-E50B7DEC94A0}" srcOrd="0" destOrd="0" presId="urn:microsoft.com/office/officeart/2018/2/layout/IconVerticalSolidList"/>
    <dgm:cxn modelId="{F010F3B5-E321-47CD-9AAA-8BA5E8303368}" srcId="{BE29CF75-968C-48E5-8B9E-30FAB14006A0}" destId="{61B10D45-1CFE-49B8-B826-0466CA8B174A}" srcOrd="1" destOrd="0" parTransId="{59EBCE9C-A8EF-4155-869B-8B1047D5DBBF}" sibTransId="{9F6D4E31-E6C8-4871-8AD4-42ED322AB7E8}"/>
    <dgm:cxn modelId="{534BE8D4-43B9-49C7-8101-95F4F3EC9BBA}" type="presOf" srcId="{61B10D45-1CFE-49B8-B826-0466CA8B174A}" destId="{610CFB63-182E-410D-AF38-B4AAEE434FA6}" srcOrd="0" destOrd="0" presId="urn:microsoft.com/office/officeart/2018/2/layout/IconVerticalSolidList"/>
    <dgm:cxn modelId="{7975A1DA-B4DB-4F69-A95D-AA8A30BF3294}" srcId="{BE29CF75-968C-48E5-8B9E-30FAB14006A0}" destId="{27BB666B-800A-45B9-B78F-7FA33D574687}" srcOrd="0" destOrd="0" parTransId="{B98E8053-A08A-4108-BAFB-29EEA0F4CDA9}" sibTransId="{A72FD772-2F96-4C09-BD85-A028462C337F}"/>
    <dgm:cxn modelId="{7A2F41DC-6A17-4A1E-BDB3-66AB49F1ACCD}" type="presOf" srcId="{27BB666B-800A-45B9-B78F-7FA33D574687}" destId="{FE36603B-44F0-48C2-AC22-166CD2929A25}" srcOrd="0" destOrd="0" presId="urn:microsoft.com/office/officeart/2018/2/layout/IconVerticalSolidList"/>
    <dgm:cxn modelId="{1CA1F8F1-C23D-4ED1-8914-3765F4B10FE0}" type="presOf" srcId="{02830157-F72D-47EC-B193-A9E01A92EB11}" destId="{6B5FEBB0-FD52-4E55-9F48-B05F777798E8}" srcOrd="0" destOrd="0" presId="urn:microsoft.com/office/officeart/2018/2/layout/IconVerticalSolidList"/>
    <dgm:cxn modelId="{2671B60B-D240-4A0A-A875-309BEA104074}" type="presParOf" srcId="{5CFF4F58-F067-4DD6-9268-E50B7DEC94A0}" destId="{54C10655-5B35-4765-B316-CBFC63890FCA}" srcOrd="0" destOrd="0" presId="urn:microsoft.com/office/officeart/2018/2/layout/IconVerticalSolidList"/>
    <dgm:cxn modelId="{F2069599-06CE-41E2-9F27-FAED2DC532DF}" type="presParOf" srcId="{54C10655-5B35-4765-B316-CBFC63890FCA}" destId="{433D6309-E766-4CC3-95C8-14E98B26BF77}" srcOrd="0" destOrd="0" presId="urn:microsoft.com/office/officeart/2018/2/layout/IconVerticalSolidList"/>
    <dgm:cxn modelId="{785E39CF-39F1-486F-B4FF-6B92CCEA2F57}" type="presParOf" srcId="{54C10655-5B35-4765-B316-CBFC63890FCA}" destId="{30AE233B-76F4-4AF5-A540-52A1C568A66F}" srcOrd="1" destOrd="0" presId="urn:microsoft.com/office/officeart/2018/2/layout/IconVerticalSolidList"/>
    <dgm:cxn modelId="{3A1E0BE4-D4F0-42A7-9BF7-846ADD2B7039}" type="presParOf" srcId="{54C10655-5B35-4765-B316-CBFC63890FCA}" destId="{728508D9-5FE6-40F8-AB5A-50CDA1D508A9}" srcOrd="2" destOrd="0" presId="urn:microsoft.com/office/officeart/2018/2/layout/IconVerticalSolidList"/>
    <dgm:cxn modelId="{CC087435-CABC-433F-8817-D092D9EDC536}" type="presParOf" srcId="{54C10655-5B35-4765-B316-CBFC63890FCA}" destId="{FE36603B-44F0-48C2-AC22-166CD2929A25}" srcOrd="3" destOrd="0" presId="urn:microsoft.com/office/officeart/2018/2/layout/IconVerticalSolidList"/>
    <dgm:cxn modelId="{CF67C791-BE20-400F-8D85-EF8266ABFC15}" type="presParOf" srcId="{5CFF4F58-F067-4DD6-9268-E50B7DEC94A0}" destId="{093367FE-29E7-43E0-8A6D-9DA64CA64B8D}" srcOrd="1" destOrd="0" presId="urn:microsoft.com/office/officeart/2018/2/layout/IconVerticalSolidList"/>
    <dgm:cxn modelId="{C5526FDC-0E10-42D3-B884-0CB2153D3D67}" type="presParOf" srcId="{5CFF4F58-F067-4DD6-9268-E50B7DEC94A0}" destId="{7B359EC5-E371-4552-AD10-088920F7851F}" srcOrd="2" destOrd="0" presId="urn:microsoft.com/office/officeart/2018/2/layout/IconVerticalSolidList"/>
    <dgm:cxn modelId="{61F44D94-E8C6-45B3-888C-863F87C41319}" type="presParOf" srcId="{7B359EC5-E371-4552-AD10-088920F7851F}" destId="{FBEE621E-A847-4BF4-A50F-241144F253D5}" srcOrd="0" destOrd="0" presId="urn:microsoft.com/office/officeart/2018/2/layout/IconVerticalSolidList"/>
    <dgm:cxn modelId="{1572023C-D28B-4F85-8001-3FE885FE4185}" type="presParOf" srcId="{7B359EC5-E371-4552-AD10-088920F7851F}" destId="{B04BD130-8BEC-4864-8221-D15D7B1DCE6C}" srcOrd="1" destOrd="0" presId="urn:microsoft.com/office/officeart/2018/2/layout/IconVerticalSolidList"/>
    <dgm:cxn modelId="{62D869E8-5E60-4443-9CFF-50ED1395AE7F}" type="presParOf" srcId="{7B359EC5-E371-4552-AD10-088920F7851F}" destId="{D39AF1D1-3C9B-4AD7-8382-EFFA3CBDEE55}" srcOrd="2" destOrd="0" presId="urn:microsoft.com/office/officeart/2018/2/layout/IconVerticalSolidList"/>
    <dgm:cxn modelId="{DF1930E3-A43D-46D7-8268-962D26C60A38}" type="presParOf" srcId="{7B359EC5-E371-4552-AD10-088920F7851F}" destId="{610CFB63-182E-410D-AF38-B4AAEE434FA6}" srcOrd="3" destOrd="0" presId="urn:microsoft.com/office/officeart/2018/2/layout/IconVerticalSolidList"/>
    <dgm:cxn modelId="{51EE38DB-319A-463D-81E9-BCD1DF443BDC}" type="presParOf" srcId="{5CFF4F58-F067-4DD6-9268-E50B7DEC94A0}" destId="{67B2B8E0-D194-4725-B2AC-792525FB8D87}" srcOrd="3" destOrd="0" presId="urn:microsoft.com/office/officeart/2018/2/layout/IconVerticalSolidList"/>
    <dgm:cxn modelId="{8524FEA1-26ED-42F7-83A2-3E1DA207D648}" type="presParOf" srcId="{5CFF4F58-F067-4DD6-9268-E50B7DEC94A0}" destId="{FB39FA26-6BDC-403A-8DC3-9A63357EF8FA}" srcOrd="4" destOrd="0" presId="urn:microsoft.com/office/officeart/2018/2/layout/IconVerticalSolidList"/>
    <dgm:cxn modelId="{292AF566-0CBF-4DF5-8A16-4CF0E7656271}" type="presParOf" srcId="{FB39FA26-6BDC-403A-8DC3-9A63357EF8FA}" destId="{53854647-9D86-4E59-B4D8-70ED262F79D0}" srcOrd="0" destOrd="0" presId="urn:microsoft.com/office/officeart/2018/2/layout/IconVerticalSolidList"/>
    <dgm:cxn modelId="{97560AE6-0758-4156-A91A-226599DB3362}" type="presParOf" srcId="{FB39FA26-6BDC-403A-8DC3-9A63357EF8FA}" destId="{A740A76B-053A-4CDB-B74D-C6987EF3EAE9}" srcOrd="1" destOrd="0" presId="urn:microsoft.com/office/officeart/2018/2/layout/IconVerticalSolidList"/>
    <dgm:cxn modelId="{A60F3D65-C749-4B36-9E05-76305809C9D9}" type="presParOf" srcId="{FB39FA26-6BDC-403A-8DC3-9A63357EF8FA}" destId="{A05CD2E1-E772-4136-9176-CF69FCA34D10}" srcOrd="2" destOrd="0" presId="urn:microsoft.com/office/officeart/2018/2/layout/IconVerticalSolidList"/>
    <dgm:cxn modelId="{2E2C9460-7A23-4191-A957-E235485A520E}" type="presParOf" srcId="{FB39FA26-6BDC-403A-8DC3-9A63357EF8FA}" destId="{6B5FEBB0-FD52-4E55-9F48-B05F777798E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852A0-58CE-4800-B918-615E1ED4C1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2A612E7-5DB5-44CA-A29C-42B1161CF586}">
      <dgm:prSet/>
      <dgm:spPr/>
      <dgm:t>
        <a:bodyPr/>
        <a:lstStyle/>
        <a:p>
          <a:pPr>
            <a:lnSpc>
              <a:spcPct val="100000"/>
            </a:lnSpc>
          </a:pPr>
          <a:r>
            <a:rPr lang="en-US" b="1" dirty="0"/>
            <a:t>Competitive Pay: </a:t>
          </a:r>
          <a:r>
            <a:rPr lang="en-US" dirty="0"/>
            <a:t>Skilled maintenance and mechatronics professionals are among the highest-paid in technical fields. </a:t>
          </a:r>
        </a:p>
      </dgm:t>
    </dgm:pt>
    <dgm:pt modelId="{DCF8B456-6CC5-4BA5-B2C4-E372517D0DF8}" type="parTrans" cxnId="{A7E220DA-1DAA-4F23-89CC-E49A256164F9}">
      <dgm:prSet/>
      <dgm:spPr/>
      <dgm:t>
        <a:bodyPr/>
        <a:lstStyle/>
        <a:p>
          <a:endParaRPr lang="en-US"/>
        </a:p>
      </dgm:t>
    </dgm:pt>
    <dgm:pt modelId="{27F02C82-45AA-41E0-854B-A3DDB2AE47B5}" type="sibTrans" cxnId="{A7E220DA-1DAA-4F23-89CC-E49A256164F9}">
      <dgm:prSet/>
      <dgm:spPr/>
      <dgm:t>
        <a:bodyPr/>
        <a:lstStyle/>
        <a:p>
          <a:endParaRPr lang="en-US"/>
        </a:p>
      </dgm:t>
    </dgm:pt>
    <dgm:pt modelId="{C1E0A3B2-645C-458B-8328-EB65EB4AC2AB}">
      <dgm:prSet/>
      <dgm:spPr/>
      <dgm:t>
        <a:bodyPr/>
        <a:lstStyle/>
        <a:p>
          <a:pPr>
            <a:lnSpc>
              <a:spcPct val="100000"/>
            </a:lnSpc>
          </a:pPr>
          <a:r>
            <a:rPr lang="en-US" b="1"/>
            <a:t>Industry-Relevant Training: </a:t>
          </a:r>
          <a:r>
            <a:rPr lang="en-US"/>
            <a:t>Hands-on experience with PLCs, hydraulics, pneumatics, and robotics.</a:t>
          </a:r>
        </a:p>
      </dgm:t>
    </dgm:pt>
    <dgm:pt modelId="{D568BA8D-33EA-4920-BFEB-F59AC9ED9290}" type="parTrans" cxnId="{8A171739-E5F4-4BDA-B92C-C599AD29DFBD}">
      <dgm:prSet/>
      <dgm:spPr/>
      <dgm:t>
        <a:bodyPr/>
        <a:lstStyle/>
        <a:p>
          <a:endParaRPr lang="en-US"/>
        </a:p>
      </dgm:t>
    </dgm:pt>
    <dgm:pt modelId="{F313C704-9322-4112-9A5C-60A2139694F5}" type="sibTrans" cxnId="{8A171739-E5F4-4BDA-B92C-C599AD29DFBD}">
      <dgm:prSet/>
      <dgm:spPr/>
      <dgm:t>
        <a:bodyPr/>
        <a:lstStyle/>
        <a:p>
          <a:endParaRPr lang="en-US"/>
        </a:p>
      </dgm:t>
    </dgm:pt>
    <dgm:pt modelId="{B8E0A2C0-21E5-4657-8ACF-60EAF2B410FC}">
      <dgm:prSet/>
      <dgm:spPr/>
      <dgm:t>
        <a:bodyPr/>
        <a:lstStyle/>
        <a:p>
          <a:pPr>
            <a:lnSpc>
              <a:spcPct val="100000"/>
            </a:lnSpc>
          </a:pPr>
          <a:r>
            <a:rPr lang="en-US" b="1"/>
            <a:t>Job Security: </a:t>
          </a:r>
          <a:r>
            <a:rPr lang="en-US"/>
            <a:t>Manufacturing and automation industries consistently need skilled technicians.</a:t>
          </a:r>
        </a:p>
      </dgm:t>
    </dgm:pt>
    <dgm:pt modelId="{2CDEDCC2-C4E3-4FF6-93A5-33B977422114}" type="parTrans" cxnId="{A69A27B1-C31C-430B-968A-C85B9AC1DB09}">
      <dgm:prSet/>
      <dgm:spPr/>
      <dgm:t>
        <a:bodyPr/>
        <a:lstStyle/>
        <a:p>
          <a:endParaRPr lang="en-US"/>
        </a:p>
      </dgm:t>
    </dgm:pt>
    <dgm:pt modelId="{15DBE7C8-4CFA-45A3-A0CF-6F826CFBC429}" type="sibTrans" cxnId="{A69A27B1-C31C-430B-968A-C85B9AC1DB09}">
      <dgm:prSet/>
      <dgm:spPr/>
      <dgm:t>
        <a:bodyPr/>
        <a:lstStyle/>
        <a:p>
          <a:endParaRPr lang="en-US"/>
        </a:p>
      </dgm:t>
    </dgm:pt>
    <dgm:pt modelId="{57AB3E72-BCDC-48CB-968F-622C7529F0AC}" type="pres">
      <dgm:prSet presAssocID="{22E852A0-58CE-4800-B918-615E1ED4C142}" presName="root" presStyleCnt="0">
        <dgm:presLayoutVars>
          <dgm:dir/>
          <dgm:resizeHandles val="exact"/>
        </dgm:presLayoutVars>
      </dgm:prSet>
      <dgm:spPr/>
    </dgm:pt>
    <dgm:pt modelId="{E05705DA-E9DA-4EF1-B1A0-0CF0DCDE55B8}" type="pres">
      <dgm:prSet presAssocID="{32A612E7-5DB5-44CA-A29C-42B1161CF586}" presName="compNode" presStyleCnt="0"/>
      <dgm:spPr/>
    </dgm:pt>
    <dgm:pt modelId="{FB027AFD-024B-43AE-BEE3-04CB5DD7CBB6}" type="pres">
      <dgm:prSet presAssocID="{32A612E7-5DB5-44CA-A29C-42B1161CF586}" presName="bgRect" presStyleLbl="bgShp" presStyleIdx="0" presStyleCnt="3"/>
      <dgm:spPr/>
    </dgm:pt>
    <dgm:pt modelId="{0351CDD8-00EF-4EA7-8840-8E3A6AAA0D2E}" type="pres">
      <dgm:prSet presAssocID="{32A612E7-5DB5-44CA-A29C-42B1161CF5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27324DF0-1976-4A76-BFA4-371AE85D8E4F}" type="pres">
      <dgm:prSet presAssocID="{32A612E7-5DB5-44CA-A29C-42B1161CF586}" presName="spaceRect" presStyleCnt="0"/>
      <dgm:spPr/>
    </dgm:pt>
    <dgm:pt modelId="{B3352572-A1F7-4ADE-860E-0F3F39313EF1}" type="pres">
      <dgm:prSet presAssocID="{32A612E7-5DB5-44CA-A29C-42B1161CF586}" presName="parTx" presStyleLbl="revTx" presStyleIdx="0" presStyleCnt="3">
        <dgm:presLayoutVars>
          <dgm:chMax val="0"/>
          <dgm:chPref val="0"/>
        </dgm:presLayoutVars>
      </dgm:prSet>
      <dgm:spPr/>
    </dgm:pt>
    <dgm:pt modelId="{4253F94A-8639-44D9-817B-3243E014E2C3}" type="pres">
      <dgm:prSet presAssocID="{27F02C82-45AA-41E0-854B-A3DDB2AE47B5}" presName="sibTrans" presStyleCnt="0"/>
      <dgm:spPr/>
    </dgm:pt>
    <dgm:pt modelId="{8E324364-B327-4C9B-BECA-09F0FA5D9CA3}" type="pres">
      <dgm:prSet presAssocID="{C1E0A3B2-645C-458B-8328-EB65EB4AC2AB}" presName="compNode" presStyleCnt="0"/>
      <dgm:spPr/>
    </dgm:pt>
    <dgm:pt modelId="{A0D18081-7E0D-40FE-A97B-8A22FA096591}" type="pres">
      <dgm:prSet presAssocID="{C1E0A3B2-645C-458B-8328-EB65EB4AC2AB}" presName="bgRect" presStyleLbl="bgShp" presStyleIdx="1" presStyleCnt="3"/>
      <dgm:spPr/>
    </dgm:pt>
    <dgm:pt modelId="{3FEC30CA-C047-4318-A23F-8F44EB01D72A}" type="pres">
      <dgm:prSet presAssocID="{C1E0A3B2-645C-458B-8328-EB65EB4AC2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EBF48097-7DC1-48F7-AFBC-AC805C458038}" type="pres">
      <dgm:prSet presAssocID="{C1E0A3B2-645C-458B-8328-EB65EB4AC2AB}" presName="spaceRect" presStyleCnt="0"/>
      <dgm:spPr/>
    </dgm:pt>
    <dgm:pt modelId="{2B6DA858-002A-4F27-A744-D67AAA3B92E2}" type="pres">
      <dgm:prSet presAssocID="{C1E0A3B2-645C-458B-8328-EB65EB4AC2AB}" presName="parTx" presStyleLbl="revTx" presStyleIdx="1" presStyleCnt="3">
        <dgm:presLayoutVars>
          <dgm:chMax val="0"/>
          <dgm:chPref val="0"/>
        </dgm:presLayoutVars>
      </dgm:prSet>
      <dgm:spPr/>
    </dgm:pt>
    <dgm:pt modelId="{926040C2-D4AA-42B3-9AC8-0D6B8D3E52CB}" type="pres">
      <dgm:prSet presAssocID="{F313C704-9322-4112-9A5C-60A2139694F5}" presName="sibTrans" presStyleCnt="0"/>
      <dgm:spPr/>
    </dgm:pt>
    <dgm:pt modelId="{48ECA2D7-46DD-428A-B86D-9CFB0BC8AA41}" type="pres">
      <dgm:prSet presAssocID="{B8E0A2C0-21E5-4657-8ACF-60EAF2B410FC}" presName="compNode" presStyleCnt="0"/>
      <dgm:spPr/>
    </dgm:pt>
    <dgm:pt modelId="{E679690A-42B3-4B4F-AECA-045503926999}" type="pres">
      <dgm:prSet presAssocID="{B8E0A2C0-21E5-4657-8ACF-60EAF2B410FC}" presName="bgRect" presStyleLbl="bgShp" presStyleIdx="2" presStyleCnt="3"/>
      <dgm:spPr/>
    </dgm:pt>
    <dgm:pt modelId="{EA0856BC-E34D-4289-8A30-ED90B650FFF5}" type="pres">
      <dgm:prSet presAssocID="{B8E0A2C0-21E5-4657-8ACF-60EAF2B410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71B07C1E-86E9-4608-A3AD-146A5BEF1119}" type="pres">
      <dgm:prSet presAssocID="{B8E0A2C0-21E5-4657-8ACF-60EAF2B410FC}" presName="spaceRect" presStyleCnt="0"/>
      <dgm:spPr/>
    </dgm:pt>
    <dgm:pt modelId="{92086F7E-DE05-4650-B7B5-A780CC621A3B}" type="pres">
      <dgm:prSet presAssocID="{B8E0A2C0-21E5-4657-8ACF-60EAF2B410FC}" presName="parTx" presStyleLbl="revTx" presStyleIdx="2" presStyleCnt="3">
        <dgm:presLayoutVars>
          <dgm:chMax val="0"/>
          <dgm:chPref val="0"/>
        </dgm:presLayoutVars>
      </dgm:prSet>
      <dgm:spPr/>
    </dgm:pt>
  </dgm:ptLst>
  <dgm:cxnLst>
    <dgm:cxn modelId="{8A171739-E5F4-4BDA-B92C-C599AD29DFBD}" srcId="{22E852A0-58CE-4800-B918-615E1ED4C142}" destId="{C1E0A3B2-645C-458B-8328-EB65EB4AC2AB}" srcOrd="1" destOrd="0" parTransId="{D568BA8D-33EA-4920-BFEB-F59AC9ED9290}" sibTransId="{F313C704-9322-4112-9A5C-60A2139694F5}"/>
    <dgm:cxn modelId="{E4B2F244-A645-47A9-860F-B71C69ECEB29}" type="presOf" srcId="{C1E0A3B2-645C-458B-8328-EB65EB4AC2AB}" destId="{2B6DA858-002A-4F27-A744-D67AAA3B92E2}" srcOrd="0" destOrd="0" presId="urn:microsoft.com/office/officeart/2018/2/layout/IconVerticalSolidList"/>
    <dgm:cxn modelId="{C8C4327B-389C-4D16-8864-DA5CBB5E60CB}" type="presOf" srcId="{B8E0A2C0-21E5-4657-8ACF-60EAF2B410FC}" destId="{92086F7E-DE05-4650-B7B5-A780CC621A3B}" srcOrd="0" destOrd="0" presId="urn:microsoft.com/office/officeart/2018/2/layout/IconVerticalSolidList"/>
    <dgm:cxn modelId="{032290AD-1113-4C60-9F56-70755EFDBE7B}" type="presOf" srcId="{22E852A0-58CE-4800-B918-615E1ED4C142}" destId="{57AB3E72-BCDC-48CB-968F-622C7529F0AC}" srcOrd="0" destOrd="0" presId="urn:microsoft.com/office/officeart/2018/2/layout/IconVerticalSolidList"/>
    <dgm:cxn modelId="{A69A27B1-C31C-430B-968A-C85B9AC1DB09}" srcId="{22E852A0-58CE-4800-B918-615E1ED4C142}" destId="{B8E0A2C0-21E5-4657-8ACF-60EAF2B410FC}" srcOrd="2" destOrd="0" parTransId="{2CDEDCC2-C4E3-4FF6-93A5-33B977422114}" sibTransId="{15DBE7C8-4CFA-45A3-A0CF-6F826CFBC429}"/>
    <dgm:cxn modelId="{A3EA3DB1-E964-4384-B402-0CFC9BD65F9B}" type="presOf" srcId="{32A612E7-5DB5-44CA-A29C-42B1161CF586}" destId="{B3352572-A1F7-4ADE-860E-0F3F39313EF1}" srcOrd="0" destOrd="0" presId="urn:microsoft.com/office/officeart/2018/2/layout/IconVerticalSolidList"/>
    <dgm:cxn modelId="{A7E220DA-1DAA-4F23-89CC-E49A256164F9}" srcId="{22E852A0-58CE-4800-B918-615E1ED4C142}" destId="{32A612E7-5DB5-44CA-A29C-42B1161CF586}" srcOrd="0" destOrd="0" parTransId="{DCF8B456-6CC5-4BA5-B2C4-E372517D0DF8}" sibTransId="{27F02C82-45AA-41E0-854B-A3DDB2AE47B5}"/>
    <dgm:cxn modelId="{BEA09548-EB08-44FB-A42D-5453E54DA376}" type="presParOf" srcId="{57AB3E72-BCDC-48CB-968F-622C7529F0AC}" destId="{E05705DA-E9DA-4EF1-B1A0-0CF0DCDE55B8}" srcOrd="0" destOrd="0" presId="urn:microsoft.com/office/officeart/2018/2/layout/IconVerticalSolidList"/>
    <dgm:cxn modelId="{51175B9B-C971-482D-8B6D-10AF0F982F6B}" type="presParOf" srcId="{E05705DA-E9DA-4EF1-B1A0-0CF0DCDE55B8}" destId="{FB027AFD-024B-43AE-BEE3-04CB5DD7CBB6}" srcOrd="0" destOrd="0" presId="urn:microsoft.com/office/officeart/2018/2/layout/IconVerticalSolidList"/>
    <dgm:cxn modelId="{EEFBA7BB-144E-4B02-8809-7F7CB9231F25}" type="presParOf" srcId="{E05705DA-E9DA-4EF1-B1A0-0CF0DCDE55B8}" destId="{0351CDD8-00EF-4EA7-8840-8E3A6AAA0D2E}" srcOrd="1" destOrd="0" presId="urn:microsoft.com/office/officeart/2018/2/layout/IconVerticalSolidList"/>
    <dgm:cxn modelId="{505CCE34-0963-41FE-85AC-375F009C8F87}" type="presParOf" srcId="{E05705DA-E9DA-4EF1-B1A0-0CF0DCDE55B8}" destId="{27324DF0-1976-4A76-BFA4-371AE85D8E4F}" srcOrd="2" destOrd="0" presId="urn:microsoft.com/office/officeart/2018/2/layout/IconVerticalSolidList"/>
    <dgm:cxn modelId="{8036CC85-62AA-4B98-807D-C909DF316315}" type="presParOf" srcId="{E05705DA-E9DA-4EF1-B1A0-0CF0DCDE55B8}" destId="{B3352572-A1F7-4ADE-860E-0F3F39313EF1}" srcOrd="3" destOrd="0" presId="urn:microsoft.com/office/officeart/2018/2/layout/IconVerticalSolidList"/>
    <dgm:cxn modelId="{5931745D-3A18-4AD5-A197-852E02E9E9E0}" type="presParOf" srcId="{57AB3E72-BCDC-48CB-968F-622C7529F0AC}" destId="{4253F94A-8639-44D9-817B-3243E014E2C3}" srcOrd="1" destOrd="0" presId="urn:microsoft.com/office/officeart/2018/2/layout/IconVerticalSolidList"/>
    <dgm:cxn modelId="{15225845-7C01-4147-867E-EA93B4389669}" type="presParOf" srcId="{57AB3E72-BCDC-48CB-968F-622C7529F0AC}" destId="{8E324364-B327-4C9B-BECA-09F0FA5D9CA3}" srcOrd="2" destOrd="0" presId="urn:microsoft.com/office/officeart/2018/2/layout/IconVerticalSolidList"/>
    <dgm:cxn modelId="{5CBD97BC-B6FD-4766-B7E0-82C044E66354}" type="presParOf" srcId="{8E324364-B327-4C9B-BECA-09F0FA5D9CA3}" destId="{A0D18081-7E0D-40FE-A97B-8A22FA096591}" srcOrd="0" destOrd="0" presId="urn:microsoft.com/office/officeart/2018/2/layout/IconVerticalSolidList"/>
    <dgm:cxn modelId="{823CD536-C1AF-4C3B-8EAF-A0FA5DF9BC58}" type="presParOf" srcId="{8E324364-B327-4C9B-BECA-09F0FA5D9CA3}" destId="{3FEC30CA-C047-4318-A23F-8F44EB01D72A}" srcOrd="1" destOrd="0" presId="urn:microsoft.com/office/officeart/2018/2/layout/IconVerticalSolidList"/>
    <dgm:cxn modelId="{8596A8C7-56E9-4922-9F48-4968B19AFEBA}" type="presParOf" srcId="{8E324364-B327-4C9B-BECA-09F0FA5D9CA3}" destId="{EBF48097-7DC1-48F7-AFBC-AC805C458038}" srcOrd="2" destOrd="0" presId="urn:microsoft.com/office/officeart/2018/2/layout/IconVerticalSolidList"/>
    <dgm:cxn modelId="{CC8783DE-1A5F-4DF1-BF44-3E21511A19A7}" type="presParOf" srcId="{8E324364-B327-4C9B-BECA-09F0FA5D9CA3}" destId="{2B6DA858-002A-4F27-A744-D67AAA3B92E2}" srcOrd="3" destOrd="0" presId="urn:microsoft.com/office/officeart/2018/2/layout/IconVerticalSolidList"/>
    <dgm:cxn modelId="{48EF6B95-8A8B-44C4-979A-92D5AD032649}" type="presParOf" srcId="{57AB3E72-BCDC-48CB-968F-622C7529F0AC}" destId="{926040C2-D4AA-42B3-9AC8-0D6B8D3E52CB}" srcOrd="3" destOrd="0" presId="urn:microsoft.com/office/officeart/2018/2/layout/IconVerticalSolidList"/>
    <dgm:cxn modelId="{91DB5FD0-94AE-4AC4-BC7D-68DDE345FB73}" type="presParOf" srcId="{57AB3E72-BCDC-48CB-968F-622C7529F0AC}" destId="{48ECA2D7-46DD-428A-B86D-9CFB0BC8AA41}" srcOrd="4" destOrd="0" presId="urn:microsoft.com/office/officeart/2018/2/layout/IconVerticalSolidList"/>
    <dgm:cxn modelId="{8DEAB9E0-675A-469E-A3C4-D1AC0172A8D2}" type="presParOf" srcId="{48ECA2D7-46DD-428A-B86D-9CFB0BC8AA41}" destId="{E679690A-42B3-4B4F-AECA-045503926999}" srcOrd="0" destOrd="0" presId="urn:microsoft.com/office/officeart/2018/2/layout/IconVerticalSolidList"/>
    <dgm:cxn modelId="{C9C618C6-DBB5-4B2E-839B-A8923B293A43}" type="presParOf" srcId="{48ECA2D7-46DD-428A-B86D-9CFB0BC8AA41}" destId="{EA0856BC-E34D-4289-8A30-ED90B650FFF5}" srcOrd="1" destOrd="0" presId="urn:microsoft.com/office/officeart/2018/2/layout/IconVerticalSolidList"/>
    <dgm:cxn modelId="{8A5B149F-1AC1-4B68-9644-1168954F25C0}" type="presParOf" srcId="{48ECA2D7-46DD-428A-B86D-9CFB0BC8AA41}" destId="{71B07C1E-86E9-4608-A3AD-146A5BEF1119}" srcOrd="2" destOrd="0" presId="urn:microsoft.com/office/officeart/2018/2/layout/IconVerticalSolidList"/>
    <dgm:cxn modelId="{EDD7F305-125C-419D-833F-88E27812CF41}" type="presParOf" srcId="{48ECA2D7-46DD-428A-B86D-9CFB0BC8AA41}" destId="{92086F7E-DE05-4650-B7B5-A780CC621A3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3BC44-04CC-4CD2-89C2-3DDB5FBED06E}" type="doc">
      <dgm:prSet loTypeId="urn:microsoft.com/office/officeart/2008/layout/LinedList" loCatId="list" qsTypeId="urn:microsoft.com/office/officeart/2005/8/quickstyle/simple2" qsCatId="simple" csTypeId="urn:microsoft.com/office/officeart/2005/8/colors/accent6_2" csCatId="accent6"/>
      <dgm:spPr/>
      <dgm:t>
        <a:bodyPr/>
        <a:lstStyle/>
        <a:p>
          <a:endParaRPr lang="en-US"/>
        </a:p>
      </dgm:t>
    </dgm:pt>
    <dgm:pt modelId="{6E34C7B3-844E-439E-9E58-0B9C77516E40}">
      <dgm:prSet/>
      <dgm:spPr/>
      <dgm:t>
        <a:bodyPr/>
        <a:lstStyle/>
        <a:p>
          <a:r>
            <a:rPr lang="en-US"/>
            <a:t>The Industrial Maintenance Automation program is designed to prepare students to enter the Industrial Maintenance field in an entry-level position and to enhance the skills of students already employed in the field. The program provides instruction to develop the skills needed to succeed in the repair and maintenance of machinery and equipment in industrial environment.</a:t>
          </a:r>
        </a:p>
      </dgm:t>
    </dgm:pt>
    <dgm:pt modelId="{B2926D4C-F063-415A-BB41-2DC07AC25220}" type="parTrans" cxnId="{8549879F-DA85-44F9-88F5-02C60266F656}">
      <dgm:prSet/>
      <dgm:spPr/>
      <dgm:t>
        <a:bodyPr/>
        <a:lstStyle/>
        <a:p>
          <a:endParaRPr lang="en-US"/>
        </a:p>
      </dgm:t>
    </dgm:pt>
    <dgm:pt modelId="{37B601C8-69FA-4846-9D33-556F667E247B}" type="sibTrans" cxnId="{8549879F-DA85-44F9-88F5-02C60266F656}">
      <dgm:prSet/>
      <dgm:spPr/>
      <dgm:t>
        <a:bodyPr/>
        <a:lstStyle/>
        <a:p>
          <a:endParaRPr lang="en-US"/>
        </a:p>
      </dgm:t>
    </dgm:pt>
    <dgm:pt modelId="{2A347A12-5686-4D8F-93C4-E4497A45E49B}">
      <dgm:prSet/>
      <dgm:spPr/>
      <dgm:t>
        <a:bodyPr/>
        <a:lstStyle/>
        <a:p>
          <a:r>
            <a:rPr lang="en-US" dirty="0"/>
            <a:t>At the completion of the diploma level, graduates will have satisfied the educational requirements for the Industrial Maintenance Automation program. Students are prepared for initial employment as maintenance technicians with experience in programmable logic controllers, hydraulics, pneumatics, mechanical and electrical power, troubleshooting, robotics, and welding.</a:t>
          </a:r>
        </a:p>
      </dgm:t>
    </dgm:pt>
    <dgm:pt modelId="{E3BFFAEA-CA13-415A-8B4E-9EF30D1755AF}" type="parTrans" cxnId="{E9B89BB7-D29B-4020-B17A-2ACFD75F40E0}">
      <dgm:prSet/>
      <dgm:spPr/>
      <dgm:t>
        <a:bodyPr/>
        <a:lstStyle/>
        <a:p>
          <a:endParaRPr lang="en-US"/>
        </a:p>
      </dgm:t>
    </dgm:pt>
    <dgm:pt modelId="{30FAD6CD-1372-4D2B-A262-13C00395C6C6}" type="sibTrans" cxnId="{E9B89BB7-D29B-4020-B17A-2ACFD75F40E0}">
      <dgm:prSet/>
      <dgm:spPr/>
      <dgm:t>
        <a:bodyPr/>
        <a:lstStyle/>
        <a:p>
          <a:endParaRPr lang="en-US"/>
        </a:p>
      </dgm:t>
    </dgm:pt>
    <dgm:pt modelId="{6CCA54A3-A9E9-4F36-A5D6-F1F67D67DF00}" type="pres">
      <dgm:prSet presAssocID="{8CA3BC44-04CC-4CD2-89C2-3DDB5FBED06E}" presName="vert0" presStyleCnt="0">
        <dgm:presLayoutVars>
          <dgm:dir/>
          <dgm:animOne val="branch"/>
          <dgm:animLvl val="lvl"/>
        </dgm:presLayoutVars>
      </dgm:prSet>
      <dgm:spPr/>
    </dgm:pt>
    <dgm:pt modelId="{0BEA0EB9-1B31-49FA-A3F0-981E85E8219B}" type="pres">
      <dgm:prSet presAssocID="{6E34C7B3-844E-439E-9E58-0B9C77516E40}" presName="thickLine" presStyleLbl="alignNode1" presStyleIdx="0" presStyleCnt="2"/>
      <dgm:spPr/>
    </dgm:pt>
    <dgm:pt modelId="{7B39099A-FCDD-4CE7-99D1-9450056A7510}" type="pres">
      <dgm:prSet presAssocID="{6E34C7B3-844E-439E-9E58-0B9C77516E40}" presName="horz1" presStyleCnt="0"/>
      <dgm:spPr/>
    </dgm:pt>
    <dgm:pt modelId="{2A3E1B95-DDE5-49B3-9B3E-A07D115EF847}" type="pres">
      <dgm:prSet presAssocID="{6E34C7B3-844E-439E-9E58-0B9C77516E40}" presName="tx1" presStyleLbl="revTx" presStyleIdx="0" presStyleCnt="2"/>
      <dgm:spPr/>
    </dgm:pt>
    <dgm:pt modelId="{D2FA7439-4F63-4131-8F67-1A503B165BCC}" type="pres">
      <dgm:prSet presAssocID="{6E34C7B3-844E-439E-9E58-0B9C77516E40}" presName="vert1" presStyleCnt="0"/>
      <dgm:spPr/>
    </dgm:pt>
    <dgm:pt modelId="{C34CAF61-0C1A-45F5-B6BB-C9A8BCAFA5D9}" type="pres">
      <dgm:prSet presAssocID="{2A347A12-5686-4D8F-93C4-E4497A45E49B}" presName="thickLine" presStyleLbl="alignNode1" presStyleIdx="1" presStyleCnt="2"/>
      <dgm:spPr/>
    </dgm:pt>
    <dgm:pt modelId="{92DDF356-D058-4B0A-8408-1FBD1A28EE91}" type="pres">
      <dgm:prSet presAssocID="{2A347A12-5686-4D8F-93C4-E4497A45E49B}" presName="horz1" presStyleCnt="0"/>
      <dgm:spPr/>
    </dgm:pt>
    <dgm:pt modelId="{6F5DBD39-766F-426F-9550-EFEF161105C9}" type="pres">
      <dgm:prSet presAssocID="{2A347A12-5686-4D8F-93C4-E4497A45E49B}" presName="tx1" presStyleLbl="revTx" presStyleIdx="1" presStyleCnt="2"/>
      <dgm:spPr/>
    </dgm:pt>
    <dgm:pt modelId="{78D548DB-2BAE-4B09-94A0-801C721DF597}" type="pres">
      <dgm:prSet presAssocID="{2A347A12-5686-4D8F-93C4-E4497A45E49B}" presName="vert1" presStyleCnt="0"/>
      <dgm:spPr/>
    </dgm:pt>
  </dgm:ptLst>
  <dgm:cxnLst>
    <dgm:cxn modelId="{81B9B207-4F70-485E-ADC8-25B862C24FD7}" type="presOf" srcId="{8CA3BC44-04CC-4CD2-89C2-3DDB5FBED06E}" destId="{6CCA54A3-A9E9-4F36-A5D6-F1F67D67DF00}" srcOrd="0" destOrd="0" presId="urn:microsoft.com/office/officeart/2008/layout/LinedList"/>
    <dgm:cxn modelId="{8549879F-DA85-44F9-88F5-02C60266F656}" srcId="{8CA3BC44-04CC-4CD2-89C2-3DDB5FBED06E}" destId="{6E34C7B3-844E-439E-9E58-0B9C77516E40}" srcOrd="0" destOrd="0" parTransId="{B2926D4C-F063-415A-BB41-2DC07AC25220}" sibTransId="{37B601C8-69FA-4846-9D33-556F667E247B}"/>
    <dgm:cxn modelId="{E9B89BB7-D29B-4020-B17A-2ACFD75F40E0}" srcId="{8CA3BC44-04CC-4CD2-89C2-3DDB5FBED06E}" destId="{2A347A12-5686-4D8F-93C4-E4497A45E49B}" srcOrd="1" destOrd="0" parTransId="{E3BFFAEA-CA13-415A-8B4E-9EF30D1755AF}" sibTransId="{30FAD6CD-1372-4D2B-A262-13C00395C6C6}"/>
    <dgm:cxn modelId="{24715EC9-0943-4DB7-9BDB-54FCF9818426}" type="presOf" srcId="{6E34C7B3-844E-439E-9E58-0B9C77516E40}" destId="{2A3E1B95-DDE5-49B3-9B3E-A07D115EF847}" srcOrd="0" destOrd="0" presId="urn:microsoft.com/office/officeart/2008/layout/LinedList"/>
    <dgm:cxn modelId="{20F7C1F0-BD86-40E9-BFFF-6ABB04694AE8}" type="presOf" srcId="{2A347A12-5686-4D8F-93C4-E4497A45E49B}" destId="{6F5DBD39-766F-426F-9550-EFEF161105C9}" srcOrd="0" destOrd="0" presId="urn:microsoft.com/office/officeart/2008/layout/LinedList"/>
    <dgm:cxn modelId="{345948D3-689D-485A-A443-6BA1B16849CD}" type="presParOf" srcId="{6CCA54A3-A9E9-4F36-A5D6-F1F67D67DF00}" destId="{0BEA0EB9-1B31-49FA-A3F0-981E85E8219B}" srcOrd="0" destOrd="0" presId="urn:microsoft.com/office/officeart/2008/layout/LinedList"/>
    <dgm:cxn modelId="{EAA9CD28-4DA7-468A-B186-916A4D4AEC1F}" type="presParOf" srcId="{6CCA54A3-A9E9-4F36-A5D6-F1F67D67DF00}" destId="{7B39099A-FCDD-4CE7-99D1-9450056A7510}" srcOrd="1" destOrd="0" presId="urn:microsoft.com/office/officeart/2008/layout/LinedList"/>
    <dgm:cxn modelId="{22760E45-8210-4B0E-B1C2-35B05DF98CDF}" type="presParOf" srcId="{7B39099A-FCDD-4CE7-99D1-9450056A7510}" destId="{2A3E1B95-DDE5-49B3-9B3E-A07D115EF847}" srcOrd="0" destOrd="0" presId="urn:microsoft.com/office/officeart/2008/layout/LinedList"/>
    <dgm:cxn modelId="{B1D820E9-4FF8-4B0B-8155-AFBDDE80F369}" type="presParOf" srcId="{7B39099A-FCDD-4CE7-99D1-9450056A7510}" destId="{D2FA7439-4F63-4131-8F67-1A503B165BCC}" srcOrd="1" destOrd="0" presId="urn:microsoft.com/office/officeart/2008/layout/LinedList"/>
    <dgm:cxn modelId="{9976D549-B524-4E23-BF36-D47CD4678F2C}" type="presParOf" srcId="{6CCA54A3-A9E9-4F36-A5D6-F1F67D67DF00}" destId="{C34CAF61-0C1A-45F5-B6BB-C9A8BCAFA5D9}" srcOrd="2" destOrd="0" presId="urn:microsoft.com/office/officeart/2008/layout/LinedList"/>
    <dgm:cxn modelId="{716593B2-2534-47D8-B2A8-29AE85D422B7}" type="presParOf" srcId="{6CCA54A3-A9E9-4F36-A5D6-F1F67D67DF00}" destId="{92DDF356-D058-4B0A-8408-1FBD1A28EE91}" srcOrd="3" destOrd="0" presId="urn:microsoft.com/office/officeart/2008/layout/LinedList"/>
    <dgm:cxn modelId="{8CAFFE7D-7FB0-4215-AA64-65450424BF14}" type="presParOf" srcId="{92DDF356-D058-4B0A-8408-1FBD1A28EE91}" destId="{6F5DBD39-766F-426F-9550-EFEF161105C9}" srcOrd="0" destOrd="0" presId="urn:microsoft.com/office/officeart/2008/layout/LinedList"/>
    <dgm:cxn modelId="{8EED497C-7D98-4CC1-A7DE-75D9E9DC890D}" type="presParOf" srcId="{92DDF356-D058-4B0A-8408-1FBD1A28EE91}" destId="{78D548DB-2BAE-4B09-94A0-801C721DF5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D6309-E766-4CC3-95C8-14E98B26BF77}">
      <dsp:nvSpPr>
        <dsp:cNvPr id="0" name=""/>
        <dsp:cNvSpPr/>
      </dsp:nvSpPr>
      <dsp:spPr>
        <a:xfrm>
          <a:off x="0" y="541"/>
          <a:ext cx="6677406" cy="1265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E233B-76F4-4AF5-A540-52A1C568A66F}">
      <dsp:nvSpPr>
        <dsp:cNvPr id="0" name=""/>
        <dsp:cNvSpPr/>
      </dsp:nvSpPr>
      <dsp:spPr>
        <a:xfrm>
          <a:off x="382956" y="285384"/>
          <a:ext cx="696284" cy="696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6603B-44F0-48C2-AC22-166CD2929A25}">
      <dsp:nvSpPr>
        <dsp:cNvPr id="0" name=""/>
        <dsp:cNvSpPr/>
      </dsp:nvSpPr>
      <dsp:spPr>
        <a:xfrm>
          <a:off x="1462197" y="541"/>
          <a:ext cx="5215208" cy="1265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82" tIns="133982" rIns="133982" bIns="133982" numCol="1" spcCol="1270" anchor="ctr" anchorCtr="0">
          <a:noAutofit/>
        </a:bodyPr>
        <a:lstStyle/>
        <a:p>
          <a:pPr marL="0" lvl="0" indent="0" algn="l" defTabSz="889000">
            <a:lnSpc>
              <a:spcPct val="100000"/>
            </a:lnSpc>
            <a:spcBef>
              <a:spcPct val="0"/>
            </a:spcBef>
            <a:spcAft>
              <a:spcPct val="35000"/>
            </a:spcAft>
            <a:buNone/>
          </a:pPr>
          <a:r>
            <a:rPr lang="en-US" sz="2000" b="1" kern="1200"/>
            <a:t>High Demand Skills: </a:t>
          </a:r>
          <a:r>
            <a:rPr lang="en-US" sz="2000" kern="1200"/>
            <a:t>Learn mechanical, electrical, and computerized systems used in modern manufacturing.</a:t>
          </a:r>
        </a:p>
      </dsp:txBody>
      <dsp:txXfrm>
        <a:off x="1462197" y="541"/>
        <a:ext cx="5215208" cy="1265971"/>
      </dsp:txXfrm>
    </dsp:sp>
    <dsp:sp modelId="{FBEE621E-A847-4BF4-A50F-241144F253D5}">
      <dsp:nvSpPr>
        <dsp:cNvPr id="0" name=""/>
        <dsp:cNvSpPr/>
      </dsp:nvSpPr>
      <dsp:spPr>
        <a:xfrm>
          <a:off x="0" y="1583005"/>
          <a:ext cx="6677406" cy="1265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BD130-8BEC-4864-8221-D15D7B1DCE6C}">
      <dsp:nvSpPr>
        <dsp:cNvPr id="0" name=""/>
        <dsp:cNvSpPr/>
      </dsp:nvSpPr>
      <dsp:spPr>
        <a:xfrm>
          <a:off x="382956" y="1867849"/>
          <a:ext cx="696284" cy="696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CFB63-182E-410D-AF38-B4AAEE434FA6}">
      <dsp:nvSpPr>
        <dsp:cNvPr id="0" name=""/>
        <dsp:cNvSpPr/>
      </dsp:nvSpPr>
      <dsp:spPr>
        <a:xfrm>
          <a:off x="1462197" y="1583005"/>
          <a:ext cx="5215208" cy="1265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82" tIns="133982" rIns="133982" bIns="133982" numCol="1" spcCol="1270" anchor="ctr" anchorCtr="0">
          <a:noAutofit/>
        </a:bodyPr>
        <a:lstStyle/>
        <a:p>
          <a:pPr marL="0" lvl="0" indent="0" algn="l" defTabSz="889000">
            <a:lnSpc>
              <a:spcPct val="100000"/>
            </a:lnSpc>
            <a:spcBef>
              <a:spcPct val="0"/>
            </a:spcBef>
            <a:spcAft>
              <a:spcPct val="35000"/>
            </a:spcAft>
            <a:buNone/>
          </a:pPr>
          <a:r>
            <a:rPr lang="en-US" sz="2000" b="1" kern="1200"/>
            <a:t>Versatility: </a:t>
          </a:r>
          <a:r>
            <a:rPr lang="en-US" sz="2000" kern="1200"/>
            <a:t>Ability to troubleshoot and maintain robotics, automation equipment, and production machinery.</a:t>
          </a:r>
        </a:p>
      </dsp:txBody>
      <dsp:txXfrm>
        <a:off x="1462197" y="1583005"/>
        <a:ext cx="5215208" cy="1265971"/>
      </dsp:txXfrm>
    </dsp:sp>
    <dsp:sp modelId="{53854647-9D86-4E59-B4D8-70ED262F79D0}">
      <dsp:nvSpPr>
        <dsp:cNvPr id="0" name=""/>
        <dsp:cNvSpPr/>
      </dsp:nvSpPr>
      <dsp:spPr>
        <a:xfrm>
          <a:off x="0" y="3165470"/>
          <a:ext cx="6677406" cy="1265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0A76B-053A-4CDB-B74D-C6987EF3EAE9}">
      <dsp:nvSpPr>
        <dsp:cNvPr id="0" name=""/>
        <dsp:cNvSpPr/>
      </dsp:nvSpPr>
      <dsp:spPr>
        <a:xfrm>
          <a:off x="382956" y="3450313"/>
          <a:ext cx="696284" cy="696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FEBB0-FD52-4E55-9F48-B05F777798E8}">
      <dsp:nvSpPr>
        <dsp:cNvPr id="0" name=""/>
        <dsp:cNvSpPr/>
      </dsp:nvSpPr>
      <dsp:spPr>
        <a:xfrm>
          <a:off x="1462197" y="3165470"/>
          <a:ext cx="5215208" cy="1265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82" tIns="133982" rIns="133982" bIns="133982" numCol="1" spcCol="1270" anchor="ctr" anchorCtr="0">
          <a:noAutofit/>
        </a:bodyPr>
        <a:lstStyle/>
        <a:p>
          <a:pPr marL="0" lvl="0" indent="0" algn="l" defTabSz="889000">
            <a:lnSpc>
              <a:spcPct val="100000"/>
            </a:lnSpc>
            <a:spcBef>
              <a:spcPct val="0"/>
            </a:spcBef>
            <a:spcAft>
              <a:spcPct val="35000"/>
            </a:spcAft>
            <a:buNone/>
          </a:pPr>
          <a:r>
            <a:rPr lang="en-US" sz="2000" b="1" kern="1200"/>
            <a:t>Career Growth: </a:t>
          </a:r>
          <a:r>
            <a:rPr lang="en-US" sz="2000" kern="1200"/>
            <a:t>Prepares you for roles like Maintenance Technician, Mechatronics Specialist, or Automation Technician.</a:t>
          </a:r>
        </a:p>
      </dsp:txBody>
      <dsp:txXfrm>
        <a:off x="1462197" y="3165470"/>
        <a:ext cx="5215208" cy="1265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27AFD-024B-43AE-BEE3-04CB5DD7CBB6}">
      <dsp:nvSpPr>
        <dsp:cNvPr id="0" name=""/>
        <dsp:cNvSpPr/>
      </dsp:nvSpPr>
      <dsp:spPr>
        <a:xfrm>
          <a:off x="0" y="495"/>
          <a:ext cx="6677406" cy="1160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1CDD8-00EF-4EA7-8840-8E3A6AAA0D2E}">
      <dsp:nvSpPr>
        <dsp:cNvPr id="0" name=""/>
        <dsp:cNvSpPr/>
      </dsp:nvSpPr>
      <dsp:spPr>
        <a:xfrm>
          <a:off x="351043" y="261602"/>
          <a:ext cx="638260" cy="638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52572-A1F7-4ADE-860E-0F3F39313EF1}">
      <dsp:nvSpPr>
        <dsp:cNvPr id="0" name=""/>
        <dsp:cNvSpPr/>
      </dsp:nvSpPr>
      <dsp:spPr>
        <a:xfrm>
          <a:off x="1340347" y="495"/>
          <a:ext cx="5337058" cy="1160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17" tIns="122817" rIns="122817" bIns="122817" numCol="1" spcCol="1270" anchor="ctr" anchorCtr="0">
          <a:noAutofit/>
        </a:bodyPr>
        <a:lstStyle/>
        <a:p>
          <a:pPr marL="0" lvl="0" indent="0" algn="l" defTabSz="844550">
            <a:lnSpc>
              <a:spcPct val="100000"/>
            </a:lnSpc>
            <a:spcBef>
              <a:spcPct val="0"/>
            </a:spcBef>
            <a:spcAft>
              <a:spcPct val="35000"/>
            </a:spcAft>
            <a:buNone/>
          </a:pPr>
          <a:r>
            <a:rPr lang="en-US" sz="1900" b="1" kern="1200" dirty="0"/>
            <a:t>Competitive Pay: </a:t>
          </a:r>
          <a:r>
            <a:rPr lang="en-US" sz="1900" kern="1200" dirty="0"/>
            <a:t>Skilled maintenance and mechatronics professionals are among the highest-paid in technical fields. </a:t>
          </a:r>
        </a:p>
      </dsp:txBody>
      <dsp:txXfrm>
        <a:off x="1340347" y="495"/>
        <a:ext cx="5337058" cy="1160474"/>
      </dsp:txXfrm>
    </dsp:sp>
    <dsp:sp modelId="{A0D18081-7E0D-40FE-A97B-8A22FA096591}">
      <dsp:nvSpPr>
        <dsp:cNvPr id="0" name=""/>
        <dsp:cNvSpPr/>
      </dsp:nvSpPr>
      <dsp:spPr>
        <a:xfrm>
          <a:off x="0" y="1451088"/>
          <a:ext cx="6677406" cy="1160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C30CA-C047-4318-A23F-8F44EB01D72A}">
      <dsp:nvSpPr>
        <dsp:cNvPr id="0" name=""/>
        <dsp:cNvSpPr/>
      </dsp:nvSpPr>
      <dsp:spPr>
        <a:xfrm>
          <a:off x="351043" y="1712195"/>
          <a:ext cx="638260" cy="638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DA858-002A-4F27-A744-D67AAA3B92E2}">
      <dsp:nvSpPr>
        <dsp:cNvPr id="0" name=""/>
        <dsp:cNvSpPr/>
      </dsp:nvSpPr>
      <dsp:spPr>
        <a:xfrm>
          <a:off x="1340347" y="1451088"/>
          <a:ext cx="5337058" cy="1160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17" tIns="122817" rIns="122817" bIns="122817" numCol="1" spcCol="1270" anchor="ctr" anchorCtr="0">
          <a:noAutofit/>
        </a:bodyPr>
        <a:lstStyle/>
        <a:p>
          <a:pPr marL="0" lvl="0" indent="0" algn="l" defTabSz="844550">
            <a:lnSpc>
              <a:spcPct val="100000"/>
            </a:lnSpc>
            <a:spcBef>
              <a:spcPct val="0"/>
            </a:spcBef>
            <a:spcAft>
              <a:spcPct val="35000"/>
            </a:spcAft>
            <a:buNone/>
          </a:pPr>
          <a:r>
            <a:rPr lang="en-US" sz="1900" b="1" kern="1200"/>
            <a:t>Industry-Relevant Training: </a:t>
          </a:r>
          <a:r>
            <a:rPr lang="en-US" sz="1900" kern="1200"/>
            <a:t>Hands-on experience with PLCs, hydraulics, pneumatics, and robotics.</a:t>
          </a:r>
        </a:p>
      </dsp:txBody>
      <dsp:txXfrm>
        <a:off x="1340347" y="1451088"/>
        <a:ext cx="5337058" cy="1160474"/>
      </dsp:txXfrm>
    </dsp:sp>
    <dsp:sp modelId="{E679690A-42B3-4B4F-AECA-045503926999}">
      <dsp:nvSpPr>
        <dsp:cNvPr id="0" name=""/>
        <dsp:cNvSpPr/>
      </dsp:nvSpPr>
      <dsp:spPr>
        <a:xfrm>
          <a:off x="0" y="2901681"/>
          <a:ext cx="6677406" cy="1160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856BC-E34D-4289-8A30-ED90B650FFF5}">
      <dsp:nvSpPr>
        <dsp:cNvPr id="0" name=""/>
        <dsp:cNvSpPr/>
      </dsp:nvSpPr>
      <dsp:spPr>
        <a:xfrm>
          <a:off x="351043" y="3162787"/>
          <a:ext cx="638260" cy="638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86F7E-DE05-4650-B7B5-A780CC621A3B}">
      <dsp:nvSpPr>
        <dsp:cNvPr id="0" name=""/>
        <dsp:cNvSpPr/>
      </dsp:nvSpPr>
      <dsp:spPr>
        <a:xfrm>
          <a:off x="1340347" y="2901681"/>
          <a:ext cx="5337058" cy="1160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17" tIns="122817" rIns="122817" bIns="122817" numCol="1" spcCol="1270" anchor="ctr" anchorCtr="0">
          <a:noAutofit/>
        </a:bodyPr>
        <a:lstStyle/>
        <a:p>
          <a:pPr marL="0" lvl="0" indent="0" algn="l" defTabSz="844550">
            <a:lnSpc>
              <a:spcPct val="100000"/>
            </a:lnSpc>
            <a:spcBef>
              <a:spcPct val="0"/>
            </a:spcBef>
            <a:spcAft>
              <a:spcPct val="35000"/>
            </a:spcAft>
            <a:buNone/>
          </a:pPr>
          <a:r>
            <a:rPr lang="en-US" sz="1900" b="1" kern="1200"/>
            <a:t>Job Security: </a:t>
          </a:r>
          <a:r>
            <a:rPr lang="en-US" sz="1900" kern="1200"/>
            <a:t>Manufacturing and automation industries consistently need skilled technicians.</a:t>
          </a:r>
        </a:p>
      </dsp:txBody>
      <dsp:txXfrm>
        <a:off x="1340347" y="2901681"/>
        <a:ext cx="5337058" cy="1160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A0EB9-1B31-49FA-A3F0-981E85E8219B}">
      <dsp:nvSpPr>
        <dsp:cNvPr id="0" name=""/>
        <dsp:cNvSpPr/>
      </dsp:nvSpPr>
      <dsp:spPr>
        <a:xfrm>
          <a:off x="0" y="0"/>
          <a:ext cx="713232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3E1B95-DDE5-49B3-9B3E-A07D115EF847}">
      <dsp:nvSpPr>
        <dsp:cNvPr id="0" name=""/>
        <dsp:cNvSpPr/>
      </dsp:nvSpPr>
      <dsp:spPr>
        <a:xfrm>
          <a:off x="0" y="0"/>
          <a:ext cx="7132320" cy="1883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Industrial Maintenance Automation program is designed to prepare students to enter the Industrial Maintenance field in an entry-level position and to enhance the skills of students already employed in the field. The program provides instruction to develop the skills needed to succeed in the repair and maintenance of machinery and equipment in industrial environment.</a:t>
          </a:r>
        </a:p>
      </dsp:txBody>
      <dsp:txXfrm>
        <a:off x="0" y="0"/>
        <a:ext cx="7132320" cy="1883664"/>
      </dsp:txXfrm>
    </dsp:sp>
    <dsp:sp modelId="{C34CAF61-0C1A-45F5-B6BB-C9A8BCAFA5D9}">
      <dsp:nvSpPr>
        <dsp:cNvPr id="0" name=""/>
        <dsp:cNvSpPr/>
      </dsp:nvSpPr>
      <dsp:spPr>
        <a:xfrm>
          <a:off x="0" y="1883664"/>
          <a:ext cx="713232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5DBD39-766F-426F-9550-EFEF161105C9}">
      <dsp:nvSpPr>
        <dsp:cNvPr id="0" name=""/>
        <dsp:cNvSpPr/>
      </dsp:nvSpPr>
      <dsp:spPr>
        <a:xfrm>
          <a:off x="0" y="1883664"/>
          <a:ext cx="7132320" cy="1883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At the completion of the diploma level, graduates will have satisfied the educational requirements for the Industrial Maintenance Automation program. Students are prepared for initial employment as maintenance technicians with experience in programmable logic controllers, hydraulics, pneumatics, mechanical and electrical power, troubleshooting, robotics, and welding.</a:t>
          </a:r>
        </a:p>
      </dsp:txBody>
      <dsp:txXfrm>
        <a:off x="0" y="1883664"/>
        <a:ext cx="7132320" cy="18836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D5C2DF4-E3F1-4F61-8052-049F33AEE509}" type="datetimeFigureOut">
              <a:rPr lang="en-US" smtClean="0"/>
              <a:t>1/15/2026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210E4B4-9965-4025-894E-EF42E3DEDFD6}" type="slidenum">
              <a:rPr lang="en-US" smtClean="0"/>
              <a:t>‹#›</a:t>
            </a:fld>
            <a:endParaRPr lang="en-US"/>
          </a:p>
        </p:txBody>
      </p:sp>
    </p:spTree>
    <p:extLst>
      <p:ext uri="{BB962C8B-B14F-4D97-AF65-F5344CB8AC3E}">
        <p14:creationId xmlns:p14="http://schemas.microsoft.com/office/powerpoint/2010/main" val="366793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0E4B4-9965-4025-894E-EF42E3DEDFD6}" type="slidenum">
              <a:rPr lang="en-US" smtClean="0"/>
              <a:t>1</a:t>
            </a:fld>
            <a:endParaRPr lang="en-US"/>
          </a:p>
        </p:txBody>
      </p:sp>
    </p:spTree>
    <p:extLst>
      <p:ext uri="{BB962C8B-B14F-4D97-AF65-F5344CB8AC3E}">
        <p14:creationId xmlns:p14="http://schemas.microsoft.com/office/powerpoint/2010/main" val="299247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0E4B4-9965-4025-894E-EF42E3DEDFD6}" type="slidenum">
              <a:rPr lang="en-US" smtClean="0"/>
              <a:t>2</a:t>
            </a:fld>
            <a:endParaRPr lang="en-US"/>
          </a:p>
        </p:txBody>
      </p:sp>
    </p:spTree>
    <p:extLst>
      <p:ext uri="{BB962C8B-B14F-4D97-AF65-F5344CB8AC3E}">
        <p14:creationId xmlns:p14="http://schemas.microsoft.com/office/powerpoint/2010/main" val="288045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0E4B4-9965-4025-894E-EF42E3DEDFD6}" type="slidenum">
              <a:rPr lang="en-US" smtClean="0"/>
              <a:t>4</a:t>
            </a:fld>
            <a:endParaRPr lang="en-US"/>
          </a:p>
        </p:txBody>
      </p:sp>
    </p:spTree>
    <p:extLst>
      <p:ext uri="{BB962C8B-B14F-4D97-AF65-F5344CB8AC3E}">
        <p14:creationId xmlns:p14="http://schemas.microsoft.com/office/powerpoint/2010/main" val="349255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0E4B4-9965-4025-894E-EF42E3DEDFD6}" type="slidenum">
              <a:rPr lang="en-US" smtClean="0"/>
              <a:t>8</a:t>
            </a:fld>
            <a:endParaRPr lang="en-US"/>
          </a:p>
        </p:txBody>
      </p:sp>
    </p:spTree>
    <p:extLst>
      <p:ext uri="{BB962C8B-B14F-4D97-AF65-F5344CB8AC3E}">
        <p14:creationId xmlns:p14="http://schemas.microsoft.com/office/powerpoint/2010/main" val="159917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0E4B4-9965-4025-894E-EF42E3DEDFD6}" type="slidenum">
              <a:rPr lang="en-US" smtClean="0"/>
              <a:t>13</a:t>
            </a:fld>
            <a:endParaRPr lang="en-US"/>
          </a:p>
        </p:txBody>
      </p:sp>
    </p:spTree>
    <p:extLst>
      <p:ext uri="{BB962C8B-B14F-4D97-AF65-F5344CB8AC3E}">
        <p14:creationId xmlns:p14="http://schemas.microsoft.com/office/powerpoint/2010/main" val="23748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0E4B4-9965-4025-894E-EF42E3DEDFD6}" type="slidenum">
              <a:rPr lang="en-US" smtClean="0"/>
              <a:t>14</a:t>
            </a:fld>
            <a:endParaRPr lang="en-US"/>
          </a:p>
        </p:txBody>
      </p:sp>
    </p:spTree>
    <p:extLst>
      <p:ext uri="{BB962C8B-B14F-4D97-AF65-F5344CB8AC3E}">
        <p14:creationId xmlns:p14="http://schemas.microsoft.com/office/powerpoint/2010/main" val="32982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076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4838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08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4504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75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02715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67922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621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44376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9529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1/15/2026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6540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1/15/2026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92551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tcatnorthwest.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olored pencils inside a pencil holder which is on top of a wood table">
            <a:extLst>
              <a:ext uri="{FF2B5EF4-FFF2-40B4-BE49-F238E27FC236}">
                <a16:creationId xmlns:a16="http://schemas.microsoft.com/office/drawing/2014/main" id="{8994EC9A-2A35-6833-ABBB-97219A719A89}"/>
              </a:ext>
            </a:extLst>
          </p:cNvPr>
          <p:cNvPicPr>
            <a:picLocks noChangeAspect="1"/>
          </p:cNvPicPr>
          <p:nvPr/>
        </p:nvPicPr>
        <p:blipFill>
          <a:blip r:embed="rId3">
            <a:alphaModFix amt="40000"/>
          </a:blip>
          <a:srcRect t="15730"/>
          <a:stretch>
            <a:fillRect/>
          </a:stretch>
        </p:blipFill>
        <p:spPr>
          <a:xfrm>
            <a:off x="-3" y="0"/>
            <a:ext cx="12192001" cy="6858001"/>
          </a:xfrm>
          <a:prstGeom prst="rect">
            <a:avLst/>
          </a:prstGeom>
        </p:spPr>
      </p:pic>
      <p:sp>
        <p:nvSpPr>
          <p:cNvPr id="3" name="Subtitle 2">
            <a:extLst>
              <a:ext uri="{FF2B5EF4-FFF2-40B4-BE49-F238E27FC236}">
                <a16:creationId xmlns:a16="http://schemas.microsoft.com/office/drawing/2014/main" id="{BE12C613-9D15-3E94-7D73-D40C105BCB7D}"/>
              </a:ext>
            </a:extLst>
          </p:cNvPr>
          <p:cNvSpPr>
            <a:spLocks noGrp="1"/>
          </p:cNvSpPr>
          <p:nvPr>
            <p:ph type="subTitle" idx="1"/>
          </p:nvPr>
        </p:nvSpPr>
        <p:spPr>
          <a:xfrm>
            <a:off x="7028971" y="5286922"/>
            <a:ext cx="4407134" cy="846600"/>
          </a:xfrm>
        </p:spPr>
        <p:txBody>
          <a:bodyPr anchor="b">
            <a:normAutofit/>
          </a:bodyPr>
          <a:lstStyle/>
          <a:p>
            <a:r>
              <a:rPr lang="en-US" sz="2400" dirty="0">
                <a:solidFill>
                  <a:srgbClr val="FFFFFF"/>
                </a:solidFill>
              </a:rPr>
              <a:t>Dr. Youlanda Jones, President</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D0DF37-2C9A-C938-9406-801BB636C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8" y="326132"/>
            <a:ext cx="5340107" cy="1877572"/>
          </a:xfrm>
          <a:prstGeom prst="rect">
            <a:avLst/>
          </a:prstGeom>
        </p:spPr>
      </p:pic>
      <p:sp>
        <p:nvSpPr>
          <p:cNvPr id="7" name="Rectangle 1">
            <a:extLst>
              <a:ext uri="{FF2B5EF4-FFF2-40B4-BE49-F238E27FC236}">
                <a16:creationId xmlns:a16="http://schemas.microsoft.com/office/drawing/2014/main" id="{15640EBD-2DA5-78FB-2DC8-C9AD179AE948}"/>
              </a:ext>
            </a:extLst>
          </p:cNvPr>
          <p:cNvSpPr>
            <a:spLocks noGrp="1" noChangeArrowheads="1"/>
          </p:cNvSpPr>
          <p:nvPr>
            <p:ph type="ctrTitle"/>
          </p:nvPr>
        </p:nvSpPr>
        <p:spPr bwMode="auto">
          <a:xfrm>
            <a:off x="617171" y="1828561"/>
            <a:ext cx="481086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SME Education Foundation and Ford Philanthropy Scholarship</a:t>
            </a:r>
            <a:b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Presentation</a:t>
            </a:r>
            <a:b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b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January 16, 2026</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34993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Rectangle 36">
            <a:extLst>
              <a:ext uri="{FF2B5EF4-FFF2-40B4-BE49-F238E27FC236}">
                <a16:creationId xmlns:a16="http://schemas.microsoft.com/office/drawing/2014/main" id="{2CD0D193-B981-FE7D-7D46-D739C7E5B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546DA9F-4726-8350-68C7-AE25A4163410}"/>
              </a:ext>
            </a:extLst>
          </p:cNvPr>
          <p:cNvSpPr txBox="1"/>
          <p:nvPr/>
        </p:nvSpPr>
        <p:spPr>
          <a:xfrm>
            <a:off x="4535424" y="978408"/>
            <a:ext cx="7132320" cy="1463040"/>
          </a:xfrm>
          <a:prstGeom prst="rect">
            <a:avLst/>
          </a:prstGeom>
        </p:spPr>
        <p:txBody>
          <a:bodyPr vert="horz" lIns="91440" tIns="45720" rIns="91440" bIns="45720" rtlCol="0" anchor="t">
            <a:normAutofit/>
          </a:bodyPr>
          <a:lstStyle/>
          <a:p>
            <a:pPr defTabSz="914400">
              <a:spcBef>
                <a:spcPct val="0"/>
              </a:spcBef>
              <a:spcAft>
                <a:spcPts val="600"/>
              </a:spcAft>
            </a:pPr>
            <a:r>
              <a:rPr lang="en-US" sz="4400" b="1" kern="1200" dirty="0">
                <a:solidFill>
                  <a:schemeClr val="tx1"/>
                </a:solidFill>
                <a:latin typeface="+mj-lt"/>
                <a:ea typeface="+mj-ea"/>
                <a:cs typeface="+mj-cs"/>
              </a:rPr>
              <a:t>Industrial Maintenance </a:t>
            </a:r>
            <a:br>
              <a:rPr lang="en-US" sz="4400" b="1" kern="1200" dirty="0">
                <a:solidFill>
                  <a:schemeClr val="tx1"/>
                </a:solidFill>
                <a:latin typeface="+mj-lt"/>
                <a:ea typeface="+mj-ea"/>
                <a:cs typeface="+mj-cs"/>
              </a:rPr>
            </a:br>
            <a:r>
              <a:rPr lang="en-US" sz="2400" b="1" dirty="0"/>
              <a:t>(16 months)</a:t>
            </a:r>
            <a:endParaRPr lang="en-US" sz="4400" b="1" kern="1200" dirty="0">
              <a:solidFill>
                <a:schemeClr val="tx1"/>
              </a:solidFill>
              <a:latin typeface="+mj-lt"/>
              <a:ea typeface="+mj-ea"/>
              <a:cs typeface="+mj-cs"/>
            </a:endParaRPr>
          </a:p>
        </p:txBody>
      </p:sp>
      <p:sp>
        <p:nvSpPr>
          <p:cNvPr id="38" name="Rectangle 37">
            <a:extLst>
              <a:ext uri="{FF2B5EF4-FFF2-40B4-BE49-F238E27FC236}">
                <a16:creationId xmlns:a16="http://schemas.microsoft.com/office/drawing/2014/main" id="{14435763-D116-E6B0-3992-6801EF0F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1230" y="508090"/>
            <a:ext cx="71323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AEBCE91-EBF9-5D56-DCCA-10A591949654}"/>
              </a:ext>
            </a:extLst>
          </p:cNvPr>
          <p:cNvPicPr>
            <a:picLocks noChangeAspect="1"/>
          </p:cNvPicPr>
          <p:nvPr/>
        </p:nvPicPr>
        <p:blipFill>
          <a:blip r:embed="rId2">
            <a:extLst>
              <a:ext uri="{28A0092B-C50C-407E-A947-70E740481C1C}">
                <a14:useLocalDpi xmlns:a14="http://schemas.microsoft.com/office/drawing/2010/main" val="0"/>
              </a:ext>
            </a:extLst>
          </a:blip>
          <a:srcRect l="5548" r="35423" b="1"/>
          <a:stretch>
            <a:fillRect/>
          </a:stretch>
        </p:blipFill>
        <p:spPr>
          <a:xfrm>
            <a:off x="517870" y="3429001"/>
            <a:ext cx="3825533" cy="3240360"/>
          </a:xfrm>
          <a:prstGeom prst="rect">
            <a:avLst/>
          </a:prstGeom>
          <a:ln>
            <a:noFill/>
          </a:ln>
          <a:effectLst>
            <a:softEdge rad="112500"/>
          </a:effectLst>
        </p:spPr>
      </p:pic>
      <p:sp>
        <p:nvSpPr>
          <p:cNvPr id="5" name="TextBox 4">
            <a:extLst>
              <a:ext uri="{FF2B5EF4-FFF2-40B4-BE49-F238E27FC236}">
                <a16:creationId xmlns:a16="http://schemas.microsoft.com/office/drawing/2014/main" id="{59768675-A367-B891-EE53-339706FD47C2}"/>
              </a:ext>
            </a:extLst>
          </p:cNvPr>
          <p:cNvSpPr txBox="1"/>
          <p:nvPr/>
        </p:nvSpPr>
        <p:spPr>
          <a:xfrm>
            <a:off x="4535424" y="2578608"/>
            <a:ext cx="7132320" cy="3767328"/>
          </a:xfrm>
          <a:prstGeom prst="rect">
            <a:avLst/>
          </a:prstGeom>
        </p:spPr>
        <p:txBody>
          <a:bodyPr vert="horz" lIns="91440" tIns="45720" rIns="91440" bIns="45720" rtlCol="0">
            <a:normAutofit/>
          </a:bodyPr>
          <a:lstStyle/>
          <a:p>
            <a:pPr defTabSz="914400">
              <a:lnSpc>
                <a:spcPct val="110000"/>
              </a:lnSpc>
              <a:spcAft>
                <a:spcPts val="600"/>
              </a:spcAft>
            </a:pPr>
            <a:r>
              <a:rPr lang="en-US" dirty="0"/>
              <a:t>This program was designed to give the student the knowledge and skills needed to safely and efficiently perform the maintenance tasks that are necessary to maintain the machinery and associated equipment that are common to local industry. This 16-month program offers training on the latest equipment used in the industry. With the implementation of mechatronics training in the classroom, students are well-equipped to enter the workforce as accomplished technicians. Full-Time and Part-Time schedules available.</a:t>
            </a:r>
          </a:p>
        </p:txBody>
      </p:sp>
      <p:pic>
        <p:nvPicPr>
          <p:cNvPr id="11" name="Picture 10">
            <a:extLst>
              <a:ext uri="{FF2B5EF4-FFF2-40B4-BE49-F238E27FC236}">
                <a16:creationId xmlns:a16="http://schemas.microsoft.com/office/drawing/2014/main" id="{39039BE6-9448-A2E6-1C35-B23AE6932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4" y="508090"/>
            <a:ext cx="2341497" cy="2847220"/>
          </a:xfrm>
          <a:prstGeom prst="rect">
            <a:avLst/>
          </a:prstGeom>
        </p:spPr>
      </p:pic>
    </p:spTree>
    <p:extLst>
      <p:ext uri="{BB962C8B-B14F-4D97-AF65-F5344CB8AC3E}">
        <p14:creationId xmlns:p14="http://schemas.microsoft.com/office/powerpoint/2010/main" val="349939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Rectangle 32">
            <a:extLst>
              <a:ext uri="{FF2B5EF4-FFF2-40B4-BE49-F238E27FC236}">
                <a16:creationId xmlns:a16="http://schemas.microsoft.com/office/drawing/2014/main" id="{2CD0D193-B981-FE7D-7D46-D739C7E5B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8FAB524-1172-6257-0EAD-15FFF7E868D5}"/>
              </a:ext>
            </a:extLst>
          </p:cNvPr>
          <p:cNvSpPr txBox="1"/>
          <p:nvPr/>
        </p:nvSpPr>
        <p:spPr>
          <a:xfrm>
            <a:off x="4535424" y="978408"/>
            <a:ext cx="7132320" cy="1463040"/>
          </a:xfrm>
          <a:prstGeom prst="rect">
            <a:avLst/>
          </a:prstGeom>
        </p:spPr>
        <p:txBody>
          <a:bodyPr vert="horz" lIns="91440" tIns="45720" rIns="91440" bIns="45720" rtlCol="0" anchor="t">
            <a:normAutofit/>
          </a:bodyPr>
          <a:lstStyle/>
          <a:p>
            <a:pPr defTabSz="914400">
              <a:spcBef>
                <a:spcPct val="0"/>
              </a:spcBef>
              <a:spcAft>
                <a:spcPts val="600"/>
              </a:spcAft>
            </a:pPr>
            <a:r>
              <a:rPr lang="en-US" sz="4400" b="1" kern="1200" dirty="0">
                <a:solidFill>
                  <a:schemeClr val="tx1"/>
                </a:solidFill>
                <a:latin typeface="+mj-lt"/>
                <a:ea typeface="+mj-ea"/>
                <a:cs typeface="+mj-cs"/>
              </a:rPr>
              <a:t>Industrial Maintenance Automation </a:t>
            </a:r>
            <a:r>
              <a:rPr lang="en-US" sz="2400" b="1" kern="1200" dirty="0">
                <a:solidFill>
                  <a:schemeClr val="tx1"/>
                </a:solidFill>
                <a:latin typeface="+mj-lt"/>
                <a:ea typeface="+mj-ea"/>
                <a:cs typeface="+mj-cs"/>
              </a:rPr>
              <a:t>(20 months)</a:t>
            </a:r>
            <a:endParaRPr lang="en-US" sz="4400" b="1" kern="120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2D5C99F8-B737-1F9A-C981-0E4D218EA63C}"/>
              </a:ext>
            </a:extLst>
          </p:cNvPr>
          <p:cNvPicPr>
            <a:picLocks noChangeAspect="1"/>
          </p:cNvPicPr>
          <p:nvPr/>
        </p:nvPicPr>
        <p:blipFill>
          <a:blip r:embed="rId2">
            <a:extLst>
              <a:ext uri="{28A0092B-C50C-407E-A947-70E740481C1C}">
                <a14:useLocalDpi xmlns:a14="http://schemas.microsoft.com/office/drawing/2010/main" val="0"/>
              </a:ext>
            </a:extLst>
          </a:blip>
          <a:srcRect l="19736" r="14744" b="4"/>
          <a:stretch>
            <a:fillRect/>
          </a:stretch>
        </p:blipFill>
        <p:spPr>
          <a:xfrm>
            <a:off x="517870" y="508089"/>
            <a:ext cx="3684542" cy="3120935"/>
          </a:xfrm>
          <a:prstGeom prst="rect">
            <a:avLst/>
          </a:prstGeom>
          <a:ln>
            <a:noFill/>
          </a:ln>
          <a:effectLst>
            <a:softEdge rad="112500"/>
          </a:effectLst>
        </p:spPr>
      </p:pic>
      <p:sp>
        <p:nvSpPr>
          <p:cNvPr id="35" name="Rectangle 34">
            <a:extLst>
              <a:ext uri="{FF2B5EF4-FFF2-40B4-BE49-F238E27FC236}">
                <a16:creationId xmlns:a16="http://schemas.microsoft.com/office/drawing/2014/main" id="{14435763-D116-E6B0-3992-6801EF0F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1230" y="508090"/>
            <a:ext cx="71323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C7800733-3BFE-AFA3-F8FF-4A01955B89F6}"/>
              </a:ext>
            </a:extLst>
          </p:cNvPr>
          <p:cNvGraphicFramePr/>
          <p:nvPr>
            <p:extLst>
              <p:ext uri="{D42A27DB-BD31-4B8C-83A1-F6EECF244321}">
                <p14:modId xmlns:p14="http://schemas.microsoft.com/office/powerpoint/2010/main" val="1614829565"/>
              </p:ext>
            </p:extLst>
          </p:nvPr>
        </p:nvGraphicFramePr>
        <p:xfrm>
          <a:off x="4535424" y="2578608"/>
          <a:ext cx="7132320" cy="376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83609A0F-580E-AAC9-CF12-DBFF803C00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1100" y="3850924"/>
            <a:ext cx="2124011" cy="2582761"/>
          </a:xfrm>
          <a:prstGeom prst="rect">
            <a:avLst/>
          </a:prstGeom>
        </p:spPr>
      </p:pic>
    </p:spTree>
    <p:extLst>
      <p:ext uri="{BB962C8B-B14F-4D97-AF65-F5344CB8AC3E}">
        <p14:creationId xmlns:p14="http://schemas.microsoft.com/office/powerpoint/2010/main" val="271864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AA083F47-750E-A41F-1E5A-EFB054507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8" name="Rectangle 17">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a:extLst>
              <a:ext uri="{FF2B5EF4-FFF2-40B4-BE49-F238E27FC236}">
                <a16:creationId xmlns:a16="http://schemas.microsoft.com/office/drawing/2014/main" id="{EFC34986-F17E-742F-70E4-4F8634535CA1}"/>
              </a:ext>
            </a:extLst>
          </p:cNvPr>
          <p:cNvSpPr txBox="1"/>
          <p:nvPr/>
        </p:nvSpPr>
        <p:spPr>
          <a:xfrm>
            <a:off x="521208" y="978408"/>
            <a:ext cx="3410712" cy="5376672"/>
          </a:xfrm>
          <a:prstGeom prst="rect">
            <a:avLst/>
          </a:prstGeom>
        </p:spPr>
        <p:txBody>
          <a:bodyPr vert="horz" lIns="91440" tIns="45720" rIns="91440" bIns="45720" rtlCol="0" anchor="t">
            <a:normAutofit/>
          </a:bodyPr>
          <a:lstStyle/>
          <a:p>
            <a:pPr defTabSz="914400">
              <a:spcBef>
                <a:spcPct val="0"/>
              </a:spcBef>
              <a:spcAft>
                <a:spcPts val="600"/>
              </a:spcAft>
            </a:pPr>
            <a:r>
              <a:rPr lang="en-US" sz="4000" b="1" kern="1200" dirty="0">
                <a:solidFill>
                  <a:schemeClr val="tx1"/>
                </a:solidFill>
                <a:latin typeface="+mj-lt"/>
                <a:ea typeface="+mj-ea"/>
                <a:cs typeface="+mj-cs"/>
              </a:rPr>
              <a:t>Industrial Maintenance Mechatronics</a:t>
            </a:r>
          </a:p>
          <a:p>
            <a:pPr defTabSz="914400">
              <a:spcBef>
                <a:spcPct val="0"/>
              </a:spcBef>
              <a:spcAft>
                <a:spcPts val="600"/>
              </a:spcAft>
            </a:pPr>
            <a:r>
              <a:rPr lang="en-US" sz="2400" b="1" dirty="0">
                <a:latin typeface="+mj-lt"/>
                <a:ea typeface="+mj-ea"/>
                <a:cs typeface="+mj-cs"/>
              </a:rPr>
              <a:t>(20 months)</a:t>
            </a:r>
            <a:endParaRPr lang="en-US" sz="2400" b="1"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8BE336C1-A805-DEA8-C939-7ACD8260AD61}"/>
              </a:ext>
            </a:extLst>
          </p:cNvPr>
          <p:cNvSpPr txBox="1"/>
          <p:nvPr/>
        </p:nvSpPr>
        <p:spPr>
          <a:xfrm>
            <a:off x="4953000" y="986954"/>
            <a:ext cx="6714744" cy="5312664"/>
          </a:xfrm>
          <a:prstGeom prst="rect">
            <a:avLst/>
          </a:prstGeom>
        </p:spPr>
        <p:txBody>
          <a:bodyPr vert="horz" lIns="91440" tIns="45720" rIns="91440" bIns="45720" rtlCol="0">
            <a:normAutofit/>
          </a:bodyPr>
          <a:lstStyle/>
          <a:p>
            <a:pPr defTabSz="914400">
              <a:lnSpc>
                <a:spcPct val="110000"/>
              </a:lnSpc>
              <a:spcAft>
                <a:spcPts val="600"/>
              </a:spcAft>
            </a:pPr>
            <a:r>
              <a:rPr lang="en-US" dirty="0"/>
              <a:t>Trainees learn the fundamentals of electricity and electronics, which provide the foundation for advanced training in electric motor controls, automated machine control circuits, conveyors, pumps, pneumatic and hydraulic systems, test equipment, production equipment (electrical, electronic, and mechanical), programmable controllers, automation, and robotics. In the last phase of the course, students combine all their newly acquired skills in overall systemic troubleshooting and interfacing systems. Hands-on training and safety are stressed throughout the course.</a:t>
            </a:r>
          </a:p>
          <a:p>
            <a:pPr defTabSz="914400">
              <a:lnSpc>
                <a:spcPct val="110000"/>
              </a:lnSpc>
              <a:spcAft>
                <a:spcPts val="600"/>
              </a:spcAft>
            </a:pPr>
            <a:endParaRPr lang="en-US" dirty="0"/>
          </a:p>
          <a:p>
            <a:pPr defTabSz="914400">
              <a:lnSpc>
                <a:spcPct val="110000"/>
              </a:lnSpc>
              <a:spcAft>
                <a:spcPts val="600"/>
              </a:spcAft>
            </a:pPr>
            <a:r>
              <a:rPr lang="en-US" dirty="0"/>
              <a:t>This course also provides an excellent opportunity for those people who are already employed to upgrade their skills to advance into more challenging and profitable careers.</a:t>
            </a:r>
          </a:p>
          <a:p>
            <a:pPr defTabSz="914400">
              <a:lnSpc>
                <a:spcPct val="110000"/>
              </a:lnSpc>
              <a:spcAft>
                <a:spcPts val="600"/>
              </a:spcAft>
            </a:pPr>
            <a:endParaRPr lang="en-US" dirty="0"/>
          </a:p>
          <a:p>
            <a:pPr defTabSz="914400">
              <a:lnSpc>
                <a:spcPct val="110000"/>
              </a:lnSpc>
              <a:spcAft>
                <a:spcPts val="600"/>
              </a:spcAft>
            </a:pPr>
            <a:r>
              <a:rPr lang="en-US" dirty="0"/>
              <a:t> </a:t>
            </a:r>
          </a:p>
        </p:txBody>
      </p:sp>
      <p:pic>
        <p:nvPicPr>
          <p:cNvPr id="6" name="Picture 5">
            <a:extLst>
              <a:ext uri="{FF2B5EF4-FFF2-40B4-BE49-F238E27FC236}">
                <a16:creationId xmlns:a16="http://schemas.microsoft.com/office/drawing/2014/main" id="{83AE82DF-FF37-6CC9-B31A-869329E0B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202" y="5789501"/>
            <a:ext cx="2238236" cy="786960"/>
          </a:xfrm>
          <a:prstGeom prst="rect">
            <a:avLst/>
          </a:prstGeom>
        </p:spPr>
      </p:pic>
      <p:pic>
        <p:nvPicPr>
          <p:cNvPr id="8" name="Picture 7">
            <a:extLst>
              <a:ext uri="{FF2B5EF4-FFF2-40B4-BE49-F238E27FC236}">
                <a16:creationId xmlns:a16="http://schemas.microsoft.com/office/drawing/2014/main" id="{D47AF290-8389-D3C9-433E-D0A94EA0B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61" y="3314506"/>
            <a:ext cx="4201111" cy="2781688"/>
          </a:xfrm>
          <a:prstGeom prst="rect">
            <a:avLst/>
          </a:prstGeom>
          <a:ln>
            <a:noFill/>
          </a:ln>
          <a:effectLst>
            <a:softEdge rad="112500"/>
          </a:effectLst>
        </p:spPr>
      </p:pic>
    </p:spTree>
    <p:extLst>
      <p:ext uri="{BB962C8B-B14F-4D97-AF65-F5344CB8AC3E}">
        <p14:creationId xmlns:p14="http://schemas.microsoft.com/office/powerpoint/2010/main" val="389755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ED6DF6-1830-32C1-5760-73BC48C75F40}"/>
            </a:ext>
          </a:extLst>
        </p:cNvPr>
        <p:cNvGrpSpPr/>
        <p:nvPr/>
      </p:nvGrpSpPr>
      <p:grpSpPr>
        <a:xfrm>
          <a:off x="0" y="0"/>
          <a:ext cx="0" cy="0"/>
          <a:chOff x="0" y="0"/>
          <a:chExt cx="0" cy="0"/>
        </a:xfrm>
      </p:grpSpPr>
      <p:sp>
        <p:nvSpPr>
          <p:cNvPr id="11" name="Freeform: Shape 1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68F30C8-9470-FA58-D75C-8A624F27CBEC}"/>
              </a:ext>
            </a:extLst>
          </p:cNvPr>
          <p:cNvSpPr txBox="1"/>
          <p:nvPr/>
        </p:nvSpPr>
        <p:spPr>
          <a:xfrm>
            <a:off x="521208" y="978408"/>
            <a:ext cx="6263640" cy="1463040"/>
          </a:xfrm>
          <a:prstGeom prst="rect">
            <a:avLst/>
          </a:prstGeom>
        </p:spPr>
        <p:txBody>
          <a:bodyPr vert="horz" lIns="91440" tIns="45720" rIns="91440" bIns="45720" rtlCol="0" anchor="t">
            <a:normAutofit/>
          </a:bodyPr>
          <a:lstStyle/>
          <a:p>
            <a:pPr defTabSz="914400">
              <a:spcBef>
                <a:spcPct val="0"/>
              </a:spcBef>
              <a:spcAft>
                <a:spcPts val="600"/>
              </a:spcAft>
            </a:pPr>
            <a:r>
              <a:rPr lang="en-US" sz="4400" b="1" kern="1200" dirty="0">
                <a:solidFill>
                  <a:schemeClr val="tx1"/>
                </a:solidFill>
                <a:latin typeface="+mj-lt"/>
                <a:ea typeface="+mj-ea"/>
                <a:cs typeface="+mj-cs"/>
              </a:rPr>
              <a:t>Industrial Maintenance Molding </a:t>
            </a:r>
            <a:r>
              <a:rPr lang="en-US" sz="2400" b="1" kern="1200" dirty="0">
                <a:solidFill>
                  <a:schemeClr val="tx1"/>
                </a:solidFill>
                <a:latin typeface="+mj-lt"/>
                <a:ea typeface="+mj-ea"/>
                <a:cs typeface="+mj-cs"/>
              </a:rPr>
              <a:t>(16 months)</a:t>
            </a:r>
            <a:endParaRPr lang="en-US" sz="4400" b="1"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CF7F4DC3-2E5A-434F-EB61-F06B2B2D280C}"/>
              </a:ext>
            </a:extLst>
          </p:cNvPr>
          <p:cNvSpPr txBox="1"/>
          <p:nvPr/>
        </p:nvSpPr>
        <p:spPr>
          <a:xfrm>
            <a:off x="517869" y="2500620"/>
            <a:ext cx="6553305" cy="4173166"/>
          </a:xfrm>
          <a:prstGeom prst="rect">
            <a:avLst/>
          </a:prstGeom>
        </p:spPr>
        <p:txBody>
          <a:bodyPr vert="horz" lIns="91440" tIns="45720" rIns="91440" bIns="45720" rtlCol="0">
            <a:normAutofit/>
          </a:bodyPr>
          <a:lstStyle/>
          <a:p>
            <a:pPr defTabSz="914400">
              <a:spcAft>
                <a:spcPts val="600"/>
              </a:spcAft>
            </a:pPr>
            <a:r>
              <a:rPr lang="en-US" sz="1600" dirty="0"/>
              <a:t>The mission of the Industrial Maintenance/Molding program is to guide individuals through an educational experience to become personally, professionally, and socially effective industrial maintenance workers.</a:t>
            </a:r>
          </a:p>
          <a:p>
            <a:pPr defTabSz="914400">
              <a:spcAft>
                <a:spcPts val="600"/>
              </a:spcAft>
            </a:pPr>
            <a:endParaRPr lang="en-US" sz="1600" dirty="0"/>
          </a:p>
          <a:p>
            <a:pPr defTabSz="914400">
              <a:spcAft>
                <a:spcPts val="600"/>
              </a:spcAft>
            </a:pPr>
            <a:r>
              <a:rPr lang="en-US" sz="1600" dirty="0"/>
              <a:t>The Industrial Maintenance/Molding Program is designed to produce highly skilled individuals in the areas of Mechanical, Electrical, and Injection Molding-Robotics. The program consists of Mechanical Training, to include numerous types of power transmission techniques, belt drive systems, chain drives, alignment methods, and coupling methods. Pneumatic and Hydraulic operation and application. Basic electrical with motor control, sensors, motor drives, AC and DC motor theory and operation, and troubleshooting. Programmable Logic Controller (PLC), Robotics, and Human Machine Interfaces training that includes both programming and troubleshooting. Advanced Injection Molding will be the final part of the program. </a:t>
            </a:r>
          </a:p>
        </p:txBody>
      </p:sp>
      <p:pic>
        <p:nvPicPr>
          <p:cNvPr id="6" name="Picture 5">
            <a:extLst>
              <a:ext uri="{FF2B5EF4-FFF2-40B4-BE49-F238E27FC236}">
                <a16:creationId xmlns:a16="http://schemas.microsoft.com/office/drawing/2014/main" id="{81D62D24-4704-180D-1DA4-A1808191B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492" y="976160"/>
            <a:ext cx="4364590" cy="1538519"/>
          </a:xfrm>
          <a:prstGeom prst="rect">
            <a:avLst/>
          </a:prstGeom>
        </p:spPr>
      </p:pic>
      <p:pic>
        <p:nvPicPr>
          <p:cNvPr id="8" name="Picture 7">
            <a:extLst>
              <a:ext uri="{FF2B5EF4-FFF2-40B4-BE49-F238E27FC236}">
                <a16:creationId xmlns:a16="http://schemas.microsoft.com/office/drawing/2014/main" id="{4452CBC0-0BF4-04C8-1A75-EB8991D77250}"/>
              </a:ext>
            </a:extLst>
          </p:cNvPr>
          <p:cNvPicPr>
            <a:picLocks noChangeAspect="1"/>
          </p:cNvPicPr>
          <p:nvPr/>
        </p:nvPicPr>
        <p:blipFill>
          <a:blip r:embed="rId4">
            <a:extLst>
              <a:ext uri="{28A0092B-C50C-407E-A947-70E740481C1C}">
                <a14:useLocalDpi xmlns:a14="http://schemas.microsoft.com/office/drawing/2010/main" val="0"/>
              </a:ext>
            </a:extLst>
          </a:blip>
          <a:srcRect t="2005" r="1515" b="1451"/>
          <a:stretch>
            <a:fillRect/>
          </a:stretch>
        </p:blipFill>
        <p:spPr>
          <a:xfrm>
            <a:off x="7153380" y="3104542"/>
            <a:ext cx="4517413" cy="2965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868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A763E76-410B-661A-248C-5685F7FF8F5F}"/>
              </a:ext>
            </a:extLst>
          </p:cNvPr>
          <p:cNvSpPr txBox="1"/>
          <p:nvPr/>
        </p:nvSpPr>
        <p:spPr>
          <a:xfrm>
            <a:off x="5440680" y="978408"/>
            <a:ext cx="6474424" cy="1463040"/>
          </a:xfrm>
          <a:prstGeom prst="rect">
            <a:avLst/>
          </a:prstGeom>
        </p:spPr>
        <p:txBody>
          <a:bodyPr vert="horz" lIns="91440" tIns="45720" rIns="91440" bIns="45720" rtlCol="0" anchor="t">
            <a:normAutofit/>
          </a:bodyPr>
          <a:lstStyle/>
          <a:p>
            <a:pPr defTabSz="914400">
              <a:spcBef>
                <a:spcPct val="0"/>
              </a:spcBef>
              <a:spcAft>
                <a:spcPts val="600"/>
              </a:spcAft>
            </a:pPr>
            <a:r>
              <a:rPr lang="en-US" sz="4400" b="1" kern="1200" dirty="0">
                <a:solidFill>
                  <a:schemeClr val="tx1"/>
                </a:solidFill>
                <a:latin typeface="+mj-lt"/>
                <a:ea typeface="+mj-ea"/>
                <a:cs typeface="+mj-cs"/>
              </a:rPr>
              <a:t>Machine Tool Technology </a:t>
            </a:r>
            <a:r>
              <a:rPr lang="en-US" sz="2400" b="1" kern="1200" dirty="0">
                <a:solidFill>
                  <a:schemeClr val="tx1"/>
                </a:solidFill>
                <a:latin typeface="+mj-lt"/>
                <a:ea typeface="+mj-ea"/>
                <a:cs typeface="+mj-cs"/>
              </a:rPr>
              <a:t>(16 months)</a:t>
            </a:r>
            <a:endParaRPr lang="en-US" sz="4400" b="1"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D86244A0-C856-5568-BF01-4802B5F0B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96" y="531972"/>
            <a:ext cx="4950570" cy="3225710"/>
          </a:xfrm>
          <a:prstGeom prst="rect">
            <a:avLst/>
          </a:prstGeom>
          <a:ln>
            <a:noFill/>
          </a:ln>
          <a:effectLst>
            <a:softEdge rad="112500"/>
          </a:effectLst>
        </p:spPr>
      </p:pic>
      <p:sp>
        <p:nvSpPr>
          <p:cNvPr id="26" name="Rectangle 25">
            <a:extLst>
              <a:ext uri="{FF2B5EF4-FFF2-40B4-BE49-F238E27FC236}">
                <a16:creationId xmlns:a16="http://schemas.microsoft.com/office/drawing/2014/main" id="{2CA7A481-09B7-459B-9BA1-EA1BEB4F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00" y="508090"/>
            <a:ext cx="619048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8599A0-206D-1282-BAD8-70BE0F97C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08" y="4462272"/>
            <a:ext cx="4111462" cy="1449291"/>
          </a:xfrm>
          <a:prstGeom prst="rect">
            <a:avLst/>
          </a:prstGeom>
        </p:spPr>
      </p:pic>
      <p:sp>
        <p:nvSpPr>
          <p:cNvPr id="5" name="TextBox 4">
            <a:extLst>
              <a:ext uri="{FF2B5EF4-FFF2-40B4-BE49-F238E27FC236}">
                <a16:creationId xmlns:a16="http://schemas.microsoft.com/office/drawing/2014/main" id="{CE3EE278-F5F0-A3AF-6972-DA060386F393}"/>
              </a:ext>
            </a:extLst>
          </p:cNvPr>
          <p:cNvSpPr txBox="1"/>
          <p:nvPr/>
        </p:nvSpPr>
        <p:spPr>
          <a:xfrm>
            <a:off x="5440680" y="2578608"/>
            <a:ext cx="6181344" cy="3767328"/>
          </a:xfrm>
          <a:prstGeom prst="rect">
            <a:avLst/>
          </a:prstGeom>
        </p:spPr>
        <p:txBody>
          <a:bodyPr vert="horz" lIns="91440" tIns="45720" rIns="91440" bIns="45720" rtlCol="0">
            <a:normAutofit/>
          </a:bodyPr>
          <a:lstStyle/>
          <a:p>
            <a:pPr defTabSz="914400">
              <a:spcAft>
                <a:spcPts val="600"/>
              </a:spcAft>
            </a:pPr>
            <a:r>
              <a:rPr lang="en-US" sz="1500" dirty="0"/>
              <a:t>Almost every product made by American industry contains metal parts or is manufactured by machines made of metal parts. Over one million people are employed as machinists, tool and die makers, instrument makers, machine tool operators, set-up and lay-out people.</a:t>
            </a:r>
          </a:p>
          <a:p>
            <a:pPr defTabSz="914400">
              <a:spcAft>
                <a:spcPts val="600"/>
              </a:spcAft>
            </a:pPr>
            <a:endParaRPr lang="en-US" sz="1500" dirty="0"/>
          </a:p>
          <a:p>
            <a:pPr defTabSz="914400">
              <a:spcAft>
                <a:spcPts val="600"/>
              </a:spcAft>
            </a:pPr>
            <a:r>
              <a:rPr lang="en-US" sz="1500" dirty="0"/>
              <a:t>This program is designed to train students to set-up and safely operate machine tools such as milling machines, lathes, surface grinders, EDM’s and drill presses. Students also learn to determine dimensions and tolerances of a part to be machined, sequence of operations, and the tools, materials, and  machines required to make that part from blueprint, sketch, damaged part or description of the part to be replaced. In addition to the traditional shop machines, the most modern Computer Numerical Control (CNC) equipment is available for students to receive hands-on experience. </a:t>
            </a:r>
          </a:p>
        </p:txBody>
      </p:sp>
    </p:spTree>
    <p:extLst>
      <p:ext uri="{BB962C8B-B14F-4D97-AF65-F5344CB8AC3E}">
        <p14:creationId xmlns:p14="http://schemas.microsoft.com/office/powerpoint/2010/main" val="105942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984CD9-71EB-DD60-20F4-3C8F5A488002}"/>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58BEDE5-899D-E4DA-5F6C-4138BA331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048E250E-6EB7-C21A-3052-A8026F1CDBCC}"/>
              </a:ext>
            </a:extLst>
          </p:cNvPr>
          <p:cNvPicPr>
            <a:picLocks noChangeAspect="1"/>
          </p:cNvPicPr>
          <p:nvPr/>
        </p:nvPicPr>
        <p:blipFill>
          <a:blip r:embed="rId2"/>
          <a:srcRect t="15709" r="-1" b="-1"/>
          <a:stretch>
            <a:fillRect/>
          </a:stretch>
        </p:blipFill>
        <p:spPr>
          <a:xfrm>
            <a:off x="20" y="10"/>
            <a:ext cx="12188932" cy="6857990"/>
          </a:xfrm>
          <a:prstGeom prst="rect">
            <a:avLst/>
          </a:prstGeom>
        </p:spPr>
      </p:pic>
      <p:sp>
        <p:nvSpPr>
          <p:cNvPr id="4" name="TextBox 3">
            <a:extLst>
              <a:ext uri="{FF2B5EF4-FFF2-40B4-BE49-F238E27FC236}">
                <a16:creationId xmlns:a16="http://schemas.microsoft.com/office/drawing/2014/main" id="{35E54319-9BE7-3041-C2AE-78CF96AF61D3}"/>
              </a:ext>
            </a:extLst>
          </p:cNvPr>
          <p:cNvSpPr txBox="1"/>
          <p:nvPr/>
        </p:nvSpPr>
        <p:spPr>
          <a:xfrm>
            <a:off x="1782168" y="2228670"/>
            <a:ext cx="5007738" cy="1200329"/>
          </a:xfrm>
          <a:prstGeom prst="rect">
            <a:avLst/>
          </a:prstGeom>
          <a:noFill/>
        </p:spPr>
        <p:txBody>
          <a:bodyPr wrap="square">
            <a:spAutoFit/>
          </a:bodyPr>
          <a:lstStyle/>
          <a:p>
            <a:r>
              <a:rPr lang="en-US" sz="7200" b="1" dirty="0">
                <a:solidFill>
                  <a:schemeClr val="bg1"/>
                </a:solidFill>
              </a:rPr>
              <a:t>Questions?</a:t>
            </a:r>
          </a:p>
        </p:txBody>
      </p:sp>
      <p:pic>
        <p:nvPicPr>
          <p:cNvPr id="6" name="Picture 5">
            <a:extLst>
              <a:ext uri="{FF2B5EF4-FFF2-40B4-BE49-F238E27FC236}">
                <a16:creationId xmlns:a16="http://schemas.microsoft.com/office/drawing/2014/main" id="{3B95B658-FA05-FB7A-E617-C55E9CC9F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99" y="5720942"/>
            <a:ext cx="2289054" cy="804827"/>
          </a:xfrm>
          <a:prstGeom prst="rect">
            <a:avLst/>
          </a:prstGeom>
        </p:spPr>
      </p:pic>
    </p:spTree>
    <p:extLst>
      <p:ext uri="{BB962C8B-B14F-4D97-AF65-F5344CB8AC3E}">
        <p14:creationId xmlns:p14="http://schemas.microsoft.com/office/powerpoint/2010/main" val="370308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77DF9C-7424-B9BB-5714-486ECC06069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BCADAB-0644-FD0E-7420-1520D882F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73623281-8BDF-5164-695E-6D9D60FC5DCE}"/>
              </a:ext>
            </a:extLst>
          </p:cNvPr>
          <p:cNvPicPr>
            <a:picLocks noChangeAspect="1"/>
          </p:cNvPicPr>
          <p:nvPr/>
        </p:nvPicPr>
        <p:blipFill>
          <a:blip r:embed="rId2"/>
          <a:srcRect t="15709" r="-1" b="-1"/>
          <a:stretch>
            <a:fillRect/>
          </a:stretch>
        </p:blipFill>
        <p:spPr>
          <a:xfrm>
            <a:off x="20" y="10"/>
            <a:ext cx="12188932" cy="6857990"/>
          </a:xfrm>
          <a:prstGeom prst="rect">
            <a:avLst/>
          </a:prstGeom>
        </p:spPr>
      </p:pic>
      <p:sp>
        <p:nvSpPr>
          <p:cNvPr id="4" name="TextBox 3">
            <a:extLst>
              <a:ext uri="{FF2B5EF4-FFF2-40B4-BE49-F238E27FC236}">
                <a16:creationId xmlns:a16="http://schemas.microsoft.com/office/drawing/2014/main" id="{D4900532-BE28-61FB-CCAB-2E87C0C3B732}"/>
              </a:ext>
            </a:extLst>
          </p:cNvPr>
          <p:cNvSpPr txBox="1"/>
          <p:nvPr/>
        </p:nvSpPr>
        <p:spPr>
          <a:xfrm>
            <a:off x="1169325" y="413473"/>
            <a:ext cx="11305037" cy="523220"/>
          </a:xfrm>
          <a:prstGeom prst="rect">
            <a:avLst/>
          </a:prstGeom>
          <a:noFill/>
        </p:spPr>
        <p:txBody>
          <a:bodyPr wrap="square">
            <a:spAutoFit/>
          </a:bodyPr>
          <a:lstStyle/>
          <a:p>
            <a:r>
              <a:rPr lang="en-US" sz="2800" b="1" dirty="0">
                <a:solidFill>
                  <a:schemeClr val="bg1"/>
                </a:solidFill>
              </a:rPr>
              <a:t>Contact Information</a:t>
            </a:r>
          </a:p>
        </p:txBody>
      </p:sp>
      <p:pic>
        <p:nvPicPr>
          <p:cNvPr id="6" name="Picture 5">
            <a:extLst>
              <a:ext uri="{FF2B5EF4-FFF2-40B4-BE49-F238E27FC236}">
                <a16:creationId xmlns:a16="http://schemas.microsoft.com/office/drawing/2014/main" id="{D46E215A-A491-9F71-B701-0E14ACE29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99" y="5720942"/>
            <a:ext cx="2289054" cy="804827"/>
          </a:xfrm>
          <a:prstGeom prst="rect">
            <a:avLst/>
          </a:prstGeom>
        </p:spPr>
      </p:pic>
      <p:sp>
        <p:nvSpPr>
          <p:cNvPr id="3" name="TextBox 2">
            <a:extLst>
              <a:ext uri="{FF2B5EF4-FFF2-40B4-BE49-F238E27FC236}">
                <a16:creationId xmlns:a16="http://schemas.microsoft.com/office/drawing/2014/main" id="{BDA8A7F3-002C-7BE0-1F45-C15E0EAE682B}"/>
              </a:ext>
            </a:extLst>
          </p:cNvPr>
          <p:cNvSpPr txBox="1"/>
          <p:nvPr/>
        </p:nvSpPr>
        <p:spPr>
          <a:xfrm>
            <a:off x="1169325" y="1400782"/>
            <a:ext cx="6282062" cy="3046988"/>
          </a:xfrm>
          <a:prstGeom prst="rect">
            <a:avLst/>
          </a:prstGeom>
          <a:noFill/>
        </p:spPr>
        <p:txBody>
          <a:bodyPr wrap="square" rtlCol="0">
            <a:spAutoFit/>
          </a:bodyPr>
          <a:lstStyle/>
          <a:p>
            <a:r>
              <a:rPr lang="en-US" sz="2400" b="1" dirty="0">
                <a:solidFill>
                  <a:schemeClr val="bg1"/>
                </a:solidFill>
              </a:rPr>
              <a:t>Dr.  Youlanda Jones, President</a:t>
            </a:r>
          </a:p>
          <a:p>
            <a:r>
              <a:rPr lang="en-US" sz="2400" b="1" dirty="0">
                <a:solidFill>
                  <a:schemeClr val="bg1"/>
                </a:solidFill>
              </a:rPr>
              <a:t>TCAT Northwest</a:t>
            </a:r>
          </a:p>
          <a:p>
            <a:r>
              <a:rPr lang="en-US" sz="2400" b="1" dirty="0">
                <a:solidFill>
                  <a:schemeClr val="bg1"/>
                </a:solidFill>
              </a:rPr>
              <a:t>340 Washington Street</a:t>
            </a:r>
          </a:p>
          <a:p>
            <a:r>
              <a:rPr lang="en-US" sz="2400" b="1" dirty="0">
                <a:solidFill>
                  <a:schemeClr val="bg1"/>
                </a:solidFill>
              </a:rPr>
              <a:t>Newbern, TN 38059</a:t>
            </a:r>
          </a:p>
          <a:p>
            <a:r>
              <a:rPr lang="en-US" sz="2400" b="1" dirty="0">
                <a:solidFill>
                  <a:schemeClr val="bg1"/>
                </a:solidFill>
              </a:rPr>
              <a:t>731-627-2511</a:t>
            </a:r>
          </a:p>
          <a:p>
            <a:r>
              <a:rPr lang="en-US" sz="2400" b="1" dirty="0">
                <a:solidFill>
                  <a:schemeClr val="bg1"/>
                </a:solidFill>
                <a:hlinkClick r:id="rId4">
                  <a:extLst>
                    <a:ext uri="{A12FA001-AC4F-418D-AE19-62706E023703}">
                      <ahyp:hlinkClr xmlns:ahyp="http://schemas.microsoft.com/office/drawing/2018/hyperlinkcolor" val="tx"/>
                    </a:ext>
                  </a:extLst>
                </a:hlinkClick>
              </a:rPr>
              <a:t>www.tcatnorthwest.edu</a:t>
            </a:r>
            <a:endParaRPr lang="en-US" sz="2400" b="1" dirty="0">
              <a:solidFill>
                <a:schemeClr val="bg1"/>
              </a:solidFill>
            </a:endParaRPr>
          </a:p>
          <a:p>
            <a:endParaRPr lang="en-US" sz="2400" b="1" dirty="0">
              <a:solidFill>
                <a:schemeClr val="bg1"/>
              </a:solidFill>
            </a:endParaRPr>
          </a:p>
          <a:p>
            <a:r>
              <a:rPr lang="en-US" sz="2400" b="1" dirty="0">
                <a:solidFill>
                  <a:schemeClr val="bg1"/>
                </a:solidFill>
              </a:rPr>
              <a:t>yjones@tcatnorthwest.edu</a:t>
            </a:r>
          </a:p>
        </p:txBody>
      </p:sp>
    </p:spTree>
    <p:extLst>
      <p:ext uri="{BB962C8B-B14F-4D97-AF65-F5344CB8AC3E}">
        <p14:creationId xmlns:p14="http://schemas.microsoft.com/office/powerpoint/2010/main" val="78070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E3736D-1AA1-2EA7-4910-35EA8D71B6C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A9280DAB-F9B9-0A25-ED0D-E83EFBB72426}"/>
              </a:ext>
            </a:extLst>
          </p:cNvPr>
          <p:cNvPicPr>
            <a:picLocks noChangeAspect="1"/>
          </p:cNvPicPr>
          <p:nvPr/>
        </p:nvPicPr>
        <p:blipFill>
          <a:blip r:embed="rId3"/>
          <a:srcRect t="15709" r="-1" b="-1"/>
          <a:stretch>
            <a:fillRect/>
          </a:stretch>
        </p:blipFill>
        <p:spPr>
          <a:xfrm>
            <a:off x="20" y="10"/>
            <a:ext cx="12188932" cy="6857990"/>
          </a:xfrm>
          <a:prstGeom prst="rect">
            <a:avLst/>
          </a:prstGeom>
        </p:spPr>
      </p:pic>
      <p:sp>
        <p:nvSpPr>
          <p:cNvPr id="4" name="TextBox 3">
            <a:extLst>
              <a:ext uri="{FF2B5EF4-FFF2-40B4-BE49-F238E27FC236}">
                <a16:creationId xmlns:a16="http://schemas.microsoft.com/office/drawing/2014/main" id="{8E86900F-AF75-6E6E-31B1-758182928B95}"/>
              </a:ext>
            </a:extLst>
          </p:cNvPr>
          <p:cNvSpPr txBox="1"/>
          <p:nvPr/>
        </p:nvSpPr>
        <p:spPr>
          <a:xfrm>
            <a:off x="524250" y="286355"/>
            <a:ext cx="11305037" cy="523220"/>
          </a:xfrm>
          <a:prstGeom prst="rect">
            <a:avLst/>
          </a:prstGeom>
          <a:noFill/>
        </p:spPr>
        <p:txBody>
          <a:bodyPr wrap="square">
            <a:spAutoFit/>
          </a:bodyPr>
          <a:lstStyle/>
          <a:p>
            <a:r>
              <a:rPr lang="en-US" sz="2800" b="1" dirty="0">
                <a:solidFill>
                  <a:schemeClr val="bg1"/>
                </a:solidFill>
              </a:rPr>
              <a:t>TCAT Northwest Mission Statement</a:t>
            </a:r>
          </a:p>
        </p:txBody>
      </p:sp>
      <p:pic>
        <p:nvPicPr>
          <p:cNvPr id="6" name="Picture 5">
            <a:extLst>
              <a:ext uri="{FF2B5EF4-FFF2-40B4-BE49-F238E27FC236}">
                <a16:creationId xmlns:a16="http://schemas.microsoft.com/office/drawing/2014/main" id="{E7EA7E83-8450-3796-0C15-6BCC5204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465" y="5766818"/>
            <a:ext cx="2289054" cy="804827"/>
          </a:xfrm>
          <a:prstGeom prst="rect">
            <a:avLst/>
          </a:prstGeom>
        </p:spPr>
      </p:pic>
      <p:sp>
        <p:nvSpPr>
          <p:cNvPr id="10" name="TextBox 9">
            <a:extLst>
              <a:ext uri="{FF2B5EF4-FFF2-40B4-BE49-F238E27FC236}">
                <a16:creationId xmlns:a16="http://schemas.microsoft.com/office/drawing/2014/main" id="{E39BF0E7-9AB0-BA82-9769-A1F7B5E16965}"/>
              </a:ext>
            </a:extLst>
          </p:cNvPr>
          <p:cNvSpPr txBox="1"/>
          <p:nvPr/>
        </p:nvSpPr>
        <p:spPr>
          <a:xfrm>
            <a:off x="524250" y="956149"/>
            <a:ext cx="7189784" cy="4524315"/>
          </a:xfrm>
          <a:prstGeom prst="rect">
            <a:avLst/>
          </a:prstGeom>
          <a:noFill/>
        </p:spPr>
        <p:txBody>
          <a:bodyPr wrap="square">
            <a:spAutoFit/>
          </a:bodyPr>
          <a:lstStyle/>
          <a:p>
            <a:r>
              <a:rPr lang="en-US" dirty="0">
                <a:solidFill>
                  <a:schemeClr val="bg2"/>
                </a:solidFill>
              </a:rPr>
              <a:t>The Tennessee Colleges of Applied Technology serve as the premier suppliers of workforce development throughout the State of Tennessee. The Colleges fulfill their mission by:</a:t>
            </a:r>
          </a:p>
          <a:p>
            <a:endParaRPr lang="en-US" dirty="0">
              <a:solidFill>
                <a:schemeClr val="bg2"/>
              </a:solidFill>
            </a:endParaRPr>
          </a:p>
          <a:p>
            <a:pPr marL="285750" indent="-285750">
              <a:buFont typeface="Arial" panose="020B0604020202020204" pitchFamily="34" charset="0"/>
              <a:buChar char="•"/>
            </a:pPr>
            <a:r>
              <a:rPr lang="en-US" dirty="0">
                <a:solidFill>
                  <a:schemeClr val="bg2"/>
                </a:solidFill>
              </a:rPr>
              <a:t>Providing competency-based training through superior quality, traditional and distance learning instruction methods that qualify completers for employment and job advancement;</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a:solidFill>
                  <a:schemeClr val="bg2"/>
                </a:solidFill>
              </a:rPr>
              <a:t>Contributing to the economic and community development of the communities served by training and retraining employed workers;</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a:solidFill>
                  <a:schemeClr val="bg2"/>
                </a:solidFill>
              </a:rPr>
              <a:t>Ensuring that programs and services are economical and accessible to all residents of Tennessee; and</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a:solidFill>
                  <a:schemeClr val="bg2"/>
                </a:solidFill>
              </a:rPr>
              <a:t>Building relationships of trust with community, business, and industry leaders to supply highly skilled workers in areas of need.</a:t>
            </a:r>
          </a:p>
        </p:txBody>
      </p:sp>
    </p:spTree>
    <p:extLst>
      <p:ext uri="{BB962C8B-B14F-4D97-AF65-F5344CB8AC3E}">
        <p14:creationId xmlns:p14="http://schemas.microsoft.com/office/powerpoint/2010/main" val="40000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B178B8E5-9FC1-F503-2960-A39890AAE84B}"/>
              </a:ext>
            </a:extLst>
          </p:cNvPr>
          <p:cNvPicPr>
            <a:picLocks noChangeAspect="1"/>
          </p:cNvPicPr>
          <p:nvPr/>
        </p:nvPicPr>
        <p:blipFill>
          <a:blip r:embed="rId2"/>
          <a:srcRect t="15709" r="-1" b="-1"/>
          <a:stretch>
            <a:fillRect/>
          </a:stretch>
        </p:blipFill>
        <p:spPr>
          <a:xfrm>
            <a:off x="0" y="10"/>
            <a:ext cx="12188932" cy="6857990"/>
          </a:xfrm>
          <a:prstGeom prst="rect">
            <a:avLst/>
          </a:prstGeom>
        </p:spPr>
      </p:pic>
      <p:sp>
        <p:nvSpPr>
          <p:cNvPr id="9" name="Rectangle 8">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0631"/>
            <a:ext cx="868680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84B73397-D11F-C1C4-55B9-53AE4A1302AC}"/>
              </a:ext>
            </a:extLst>
          </p:cNvPr>
          <p:cNvSpPr>
            <a:spLocks noChangeArrowheads="1"/>
          </p:cNvSpPr>
          <p:nvPr/>
        </p:nvSpPr>
        <p:spPr bwMode="auto">
          <a:xfrm>
            <a:off x="825184" y="382430"/>
            <a:ext cx="9726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Benefits for students enrolling in these programs</a:t>
            </a:r>
            <a:endParaRPr kumimoji="0" lang="en-US" altLang="en-US" sz="3200" b="1" i="0" u="none" strike="noStrike" cap="none" normalizeH="0" baseline="0" dirty="0">
              <a:ln>
                <a:noFill/>
              </a:ln>
              <a:solidFill>
                <a:schemeClr val="bg1"/>
              </a:solidFill>
              <a:effectLst/>
              <a:latin typeface="Arial" panose="020B0604020202020204" pitchFamily="34" charset="0"/>
            </a:endParaRPr>
          </a:p>
        </p:txBody>
      </p:sp>
      <p:pic>
        <p:nvPicPr>
          <p:cNvPr id="5" name="Picture 4">
            <a:extLst>
              <a:ext uri="{FF2B5EF4-FFF2-40B4-BE49-F238E27FC236}">
                <a16:creationId xmlns:a16="http://schemas.microsoft.com/office/drawing/2014/main" id="{A6590395-A307-F27E-7BD2-462DEFA62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520" y="5872856"/>
            <a:ext cx="2289054" cy="804827"/>
          </a:xfrm>
          <a:prstGeom prst="rect">
            <a:avLst/>
          </a:prstGeom>
        </p:spPr>
      </p:pic>
      <p:graphicFrame>
        <p:nvGraphicFramePr>
          <p:cNvPr id="12" name="TextBox 9">
            <a:extLst>
              <a:ext uri="{FF2B5EF4-FFF2-40B4-BE49-F238E27FC236}">
                <a16:creationId xmlns:a16="http://schemas.microsoft.com/office/drawing/2014/main" id="{85850DD1-56B6-64D0-30A1-A31972F7EBF7}"/>
              </a:ext>
            </a:extLst>
          </p:cNvPr>
          <p:cNvGraphicFramePr/>
          <p:nvPr/>
        </p:nvGraphicFramePr>
        <p:xfrm>
          <a:off x="825184" y="1188650"/>
          <a:ext cx="6677406" cy="4431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32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822E31-5E74-456B-D762-7A3ED562A55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D012E62-6384-304B-2DAE-F8B95706D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F3690ECE-8EE2-5B00-6BC5-39187D377C3E}"/>
              </a:ext>
            </a:extLst>
          </p:cNvPr>
          <p:cNvPicPr>
            <a:picLocks noChangeAspect="1"/>
          </p:cNvPicPr>
          <p:nvPr/>
        </p:nvPicPr>
        <p:blipFill>
          <a:blip r:embed="rId3"/>
          <a:srcRect t="15709" r="-1" b="-1"/>
          <a:stretch>
            <a:fillRect/>
          </a:stretch>
        </p:blipFill>
        <p:spPr>
          <a:xfrm>
            <a:off x="3068" y="-105667"/>
            <a:ext cx="12188932" cy="6857990"/>
          </a:xfrm>
          <a:prstGeom prst="rect">
            <a:avLst/>
          </a:prstGeom>
        </p:spPr>
      </p:pic>
      <p:sp>
        <p:nvSpPr>
          <p:cNvPr id="9" name="Rectangle 8">
            <a:extLst>
              <a:ext uri="{FF2B5EF4-FFF2-40B4-BE49-F238E27FC236}">
                <a16:creationId xmlns:a16="http://schemas.microsoft.com/office/drawing/2014/main" id="{70C41F33-2638-4DC9-F949-39FF602B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0631"/>
            <a:ext cx="868680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166C193E-0C93-913C-0E4D-461D2A1C4C07}"/>
              </a:ext>
            </a:extLst>
          </p:cNvPr>
          <p:cNvSpPr>
            <a:spLocks noChangeArrowheads="1"/>
          </p:cNvSpPr>
          <p:nvPr/>
        </p:nvSpPr>
        <p:spPr bwMode="auto">
          <a:xfrm>
            <a:off x="898336" y="203684"/>
            <a:ext cx="9726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Benefits for students enrolling in these programs </a:t>
            </a:r>
            <a:r>
              <a:rPr kumimoji="0" lang="en-US" altLang="en-US" sz="1600" b="1" i="1" u="none" strike="noStrike" cap="none" normalizeH="0" baseline="0" dirty="0">
                <a:ln>
                  <a:noFill/>
                </a:ln>
                <a:solidFill>
                  <a:schemeClr val="bg1"/>
                </a:solidFill>
                <a:effectLst/>
                <a:latin typeface="Calibri" panose="020F0502020204030204" pitchFamily="34" charset="0"/>
                <a:cs typeface="Calibri" panose="020F0502020204030204" pitchFamily="34" charset="0"/>
              </a:rPr>
              <a:t>(continues)</a:t>
            </a:r>
            <a:endParaRPr kumimoji="0" lang="en-US" altLang="en-US" sz="2800" b="1" i="1" u="none" strike="noStrike" cap="none" normalizeH="0" baseline="0" dirty="0">
              <a:ln>
                <a:noFill/>
              </a:ln>
              <a:solidFill>
                <a:schemeClr val="bg1"/>
              </a:solidFill>
              <a:effectLst/>
              <a:latin typeface="Arial" panose="020B0604020202020204" pitchFamily="34" charset="0"/>
            </a:endParaRPr>
          </a:p>
        </p:txBody>
      </p:sp>
      <p:pic>
        <p:nvPicPr>
          <p:cNvPr id="5" name="Picture 4">
            <a:extLst>
              <a:ext uri="{FF2B5EF4-FFF2-40B4-BE49-F238E27FC236}">
                <a16:creationId xmlns:a16="http://schemas.microsoft.com/office/drawing/2014/main" id="{31D15F55-E713-BF8B-5C10-E9875013B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772" y="1165184"/>
            <a:ext cx="2289054" cy="804827"/>
          </a:xfrm>
          <a:prstGeom prst="rect">
            <a:avLst/>
          </a:prstGeom>
        </p:spPr>
      </p:pic>
      <p:graphicFrame>
        <p:nvGraphicFramePr>
          <p:cNvPr id="12" name="TextBox 9">
            <a:extLst>
              <a:ext uri="{FF2B5EF4-FFF2-40B4-BE49-F238E27FC236}">
                <a16:creationId xmlns:a16="http://schemas.microsoft.com/office/drawing/2014/main" id="{EE278D72-95DA-060B-8F74-77781A5E841C}"/>
              </a:ext>
            </a:extLst>
          </p:cNvPr>
          <p:cNvGraphicFramePr/>
          <p:nvPr>
            <p:extLst>
              <p:ext uri="{D42A27DB-BD31-4B8C-83A1-F6EECF244321}">
                <p14:modId xmlns:p14="http://schemas.microsoft.com/office/powerpoint/2010/main" val="2045409724"/>
              </p:ext>
            </p:extLst>
          </p:nvPr>
        </p:nvGraphicFramePr>
        <p:xfrm>
          <a:off x="898336" y="891227"/>
          <a:ext cx="6677406" cy="40626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058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076C9A-1F8C-2E6B-A1BD-7005FDEA142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453B737A-7038-9538-3555-74DBD29FC1BD}"/>
              </a:ext>
            </a:extLst>
          </p:cNvPr>
          <p:cNvPicPr>
            <a:picLocks noChangeAspect="1"/>
          </p:cNvPicPr>
          <p:nvPr/>
        </p:nvPicPr>
        <p:blipFill>
          <a:blip r:embed="rId2"/>
          <a:srcRect t="15709" r="-1" b="-1"/>
          <a:stretch>
            <a:fillRect/>
          </a:stretch>
        </p:blipFill>
        <p:spPr>
          <a:xfrm>
            <a:off x="3068" y="10"/>
            <a:ext cx="12188932" cy="6857990"/>
          </a:xfrm>
          <a:prstGeom prst="rect">
            <a:avLst/>
          </a:prstGeom>
        </p:spPr>
      </p:pic>
      <p:sp>
        <p:nvSpPr>
          <p:cNvPr id="3" name="Rectangle 1">
            <a:extLst>
              <a:ext uri="{FF2B5EF4-FFF2-40B4-BE49-F238E27FC236}">
                <a16:creationId xmlns:a16="http://schemas.microsoft.com/office/drawing/2014/main" id="{010410EB-4846-F200-9840-43BB0A021C12}"/>
              </a:ext>
            </a:extLst>
          </p:cNvPr>
          <p:cNvSpPr>
            <a:spLocks noChangeArrowheads="1"/>
          </p:cNvSpPr>
          <p:nvPr/>
        </p:nvSpPr>
        <p:spPr bwMode="auto">
          <a:xfrm>
            <a:off x="1135459" y="1288847"/>
            <a:ext cx="8612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How these pathways lead to rewarding careers in the region?</a:t>
            </a:r>
            <a:endParaRPr kumimoji="0" lang="en-US" altLang="en-US" sz="2400" b="1" i="0" u="none" strike="noStrike" cap="none" normalizeH="0" baseline="0" dirty="0">
              <a:ln>
                <a:noFill/>
              </a:ln>
              <a:solidFill>
                <a:schemeClr val="bg1"/>
              </a:solidFill>
              <a:effectLst/>
              <a:latin typeface="Arial" panose="020B0604020202020204" pitchFamily="34" charset="0"/>
            </a:endParaRPr>
          </a:p>
        </p:txBody>
      </p:sp>
      <p:pic>
        <p:nvPicPr>
          <p:cNvPr id="4" name="Picture 3">
            <a:extLst>
              <a:ext uri="{FF2B5EF4-FFF2-40B4-BE49-F238E27FC236}">
                <a16:creationId xmlns:a16="http://schemas.microsoft.com/office/drawing/2014/main" id="{673A1B92-2370-3695-CCD1-4EF0C8DDD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9" y="265098"/>
            <a:ext cx="2289054" cy="804827"/>
          </a:xfrm>
          <a:prstGeom prst="rect">
            <a:avLst/>
          </a:prstGeom>
        </p:spPr>
      </p:pic>
      <p:sp>
        <p:nvSpPr>
          <p:cNvPr id="8" name="TextBox 7">
            <a:extLst>
              <a:ext uri="{FF2B5EF4-FFF2-40B4-BE49-F238E27FC236}">
                <a16:creationId xmlns:a16="http://schemas.microsoft.com/office/drawing/2014/main" id="{00C7ED46-F3D5-63CC-8B2A-4AFC8933738A}"/>
              </a:ext>
            </a:extLst>
          </p:cNvPr>
          <p:cNvSpPr txBox="1"/>
          <p:nvPr/>
        </p:nvSpPr>
        <p:spPr>
          <a:xfrm>
            <a:off x="1135459" y="1969434"/>
            <a:ext cx="6870114" cy="2862322"/>
          </a:xfrm>
          <a:prstGeom prst="rect">
            <a:avLst/>
          </a:prstGeom>
          <a:noFill/>
        </p:spPr>
        <p:txBody>
          <a:bodyPr wrap="square">
            <a:spAutoFit/>
          </a:bodyPr>
          <a:lstStyle/>
          <a:p>
            <a:r>
              <a:rPr lang="en-US" b="1" dirty="0">
                <a:highlight>
                  <a:srgbClr val="FFFF00"/>
                </a:highlight>
              </a:rPr>
              <a:t>Strong Local Manufacturing Base</a:t>
            </a:r>
          </a:p>
          <a:p>
            <a:r>
              <a:rPr lang="en-US" dirty="0">
                <a:solidFill>
                  <a:schemeClr val="bg1"/>
                </a:solidFill>
              </a:rPr>
              <a:t>Ford Blue Oval City and other local facilities are home to major employers in automotive, food processing, and advanced manufacturing, creating a strong demand for skilled technicians in automation systems, robotics, and electrical maintenance.</a:t>
            </a:r>
          </a:p>
          <a:p>
            <a:endParaRPr lang="en-US" b="1" dirty="0">
              <a:solidFill>
                <a:schemeClr val="bg1"/>
              </a:solidFill>
            </a:endParaRPr>
          </a:p>
          <a:p>
            <a:r>
              <a:rPr lang="en-US" b="1" dirty="0">
                <a:highlight>
                  <a:srgbClr val="FFFF00"/>
                </a:highlight>
              </a:rPr>
              <a:t>High Demand &amp; Job Security</a:t>
            </a:r>
          </a:p>
          <a:p>
            <a:r>
              <a:rPr lang="en-US" dirty="0">
                <a:solidFill>
                  <a:schemeClr val="bg1"/>
                </a:solidFill>
              </a:rPr>
              <a:t>Industrial Maintenance and Electrical roles are among the hardest to fill in manufacturing. Graduates often secure jobs quickly with starting pay between $20–$30/hour, plus overtime opportunities.</a:t>
            </a:r>
          </a:p>
        </p:txBody>
      </p:sp>
    </p:spTree>
    <p:extLst>
      <p:ext uri="{BB962C8B-B14F-4D97-AF65-F5344CB8AC3E}">
        <p14:creationId xmlns:p14="http://schemas.microsoft.com/office/powerpoint/2010/main" val="282799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FCF7FB-23FB-573D-C5F5-36BC219EB9E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CF9C0A1-2DF1-12EB-6734-E6CFF9336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6F5B817C-56BE-84BA-321A-BD82DDD9AEE9}"/>
              </a:ext>
            </a:extLst>
          </p:cNvPr>
          <p:cNvPicPr>
            <a:picLocks noChangeAspect="1"/>
          </p:cNvPicPr>
          <p:nvPr/>
        </p:nvPicPr>
        <p:blipFill>
          <a:blip r:embed="rId2"/>
          <a:srcRect t="15709" r="-1" b="-1"/>
          <a:stretch>
            <a:fillRect/>
          </a:stretch>
        </p:blipFill>
        <p:spPr>
          <a:xfrm>
            <a:off x="3068" y="10"/>
            <a:ext cx="12188932" cy="6857990"/>
          </a:xfrm>
          <a:prstGeom prst="rect">
            <a:avLst/>
          </a:prstGeom>
        </p:spPr>
      </p:pic>
      <p:sp>
        <p:nvSpPr>
          <p:cNvPr id="3" name="Rectangle 1">
            <a:extLst>
              <a:ext uri="{FF2B5EF4-FFF2-40B4-BE49-F238E27FC236}">
                <a16:creationId xmlns:a16="http://schemas.microsoft.com/office/drawing/2014/main" id="{561EB136-F93D-CD5C-B84E-259BE8ABA013}"/>
              </a:ext>
            </a:extLst>
          </p:cNvPr>
          <p:cNvSpPr>
            <a:spLocks noChangeArrowheads="1"/>
          </p:cNvSpPr>
          <p:nvPr/>
        </p:nvSpPr>
        <p:spPr bwMode="auto">
          <a:xfrm>
            <a:off x="1135459" y="1288847"/>
            <a:ext cx="93984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How do these pathways lead to rewarding careers in the region?</a:t>
            </a:r>
            <a:r>
              <a:rPr lang="en-US" altLang="en-US" sz="2400" b="1" i="1" dirty="0">
                <a:solidFill>
                  <a:schemeClr val="bg1"/>
                </a:solidFill>
                <a:latin typeface="Calibri" panose="020F0502020204030204" pitchFamily="34" charset="0"/>
                <a:cs typeface="Calibri" panose="020F0502020204030204" pitchFamily="34" charset="0"/>
              </a:rPr>
              <a:t> </a:t>
            </a:r>
            <a:r>
              <a:rPr lang="en-US" altLang="en-US" sz="1600" b="1" i="1" dirty="0">
                <a:solidFill>
                  <a:schemeClr val="bg1"/>
                </a:solidFill>
                <a:latin typeface="Calibri" panose="020F0502020204030204" pitchFamily="34" charset="0"/>
                <a:cs typeface="Calibri" panose="020F0502020204030204" pitchFamily="34" charset="0"/>
              </a:rPr>
              <a:t>(continues)</a:t>
            </a:r>
            <a:endParaRPr kumimoji="0" lang="en-US" altLang="en-US" sz="2400" b="1" i="0" u="none" strike="noStrike" cap="none" normalizeH="0" baseline="0" dirty="0">
              <a:ln>
                <a:noFill/>
              </a:ln>
              <a:solidFill>
                <a:schemeClr val="bg1"/>
              </a:solidFill>
              <a:effectLst/>
              <a:latin typeface="Arial" panose="020B0604020202020204" pitchFamily="34" charset="0"/>
            </a:endParaRPr>
          </a:p>
        </p:txBody>
      </p:sp>
      <p:pic>
        <p:nvPicPr>
          <p:cNvPr id="4" name="Picture 3">
            <a:extLst>
              <a:ext uri="{FF2B5EF4-FFF2-40B4-BE49-F238E27FC236}">
                <a16:creationId xmlns:a16="http://schemas.microsoft.com/office/drawing/2014/main" id="{81BC47DB-E905-03C9-A784-F9EB72306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9" y="265098"/>
            <a:ext cx="2289054" cy="804827"/>
          </a:xfrm>
          <a:prstGeom prst="rect">
            <a:avLst/>
          </a:prstGeom>
        </p:spPr>
      </p:pic>
      <p:sp>
        <p:nvSpPr>
          <p:cNvPr id="8" name="TextBox 7">
            <a:extLst>
              <a:ext uri="{FF2B5EF4-FFF2-40B4-BE49-F238E27FC236}">
                <a16:creationId xmlns:a16="http://schemas.microsoft.com/office/drawing/2014/main" id="{B78530AB-BDEF-0A5A-4C67-A203A9C00441}"/>
              </a:ext>
            </a:extLst>
          </p:cNvPr>
          <p:cNvSpPr txBox="1"/>
          <p:nvPr/>
        </p:nvSpPr>
        <p:spPr>
          <a:xfrm>
            <a:off x="1135459" y="1777009"/>
            <a:ext cx="6737525" cy="3693319"/>
          </a:xfrm>
          <a:prstGeom prst="rect">
            <a:avLst/>
          </a:prstGeom>
          <a:noFill/>
        </p:spPr>
        <p:txBody>
          <a:bodyPr wrap="square">
            <a:spAutoFit/>
          </a:bodyPr>
          <a:lstStyle/>
          <a:p>
            <a:r>
              <a:rPr lang="en-US" b="1" dirty="0">
                <a:highlight>
                  <a:srgbClr val="FFFF00"/>
                </a:highlight>
              </a:rPr>
              <a:t>Career Advancement: </a:t>
            </a:r>
            <a:r>
              <a:rPr lang="en-US" dirty="0">
                <a:solidFill>
                  <a:schemeClr val="bg1"/>
                </a:solidFill>
              </a:rPr>
              <a:t>Entry-level</a:t>
            </a:r>
            <a:r>
              <a:rPr lang="en-US" b="1" dirty="0">
                <a:solidFill>
                  <a:schemeClr val="bg1"/>
                </a:solidFill>
              </a:rPr>
              <a:t> </a:t>
            </a:r>
            <a:r>
              <a:rPr lang="en-US" dirty="0">
                <a:solidFill>
                  <a:schemeClr val="bg1"/>
                </a:solidFill>
              </a:rPr>
              <a:t>positions can lead to supervisory roles, engineering technician positions, or specialized automation careers. Skills in PLC programming, robotics, and electrical troubleshooting are steps to higher-paying roles.</a:t>
            </a:r>
          </a:p>
          <a:p>
            <a:endParaRPr lang="en-US" b="1" dirty="0">
              <a:solidFill>
                <a:schemeClr val="bg1"/>
              </a:solidFill>
            </a:endParaRPr>
          </a:p>
          <a:p>
            <a:r>
              <a:rPr lang="en-US" b="1" dirty="0">
                <a:highlight>
                  <a:srgbClr val="FFFF00"/>
                </a:highlight>
              </a:rPr>
              <a:t>Local Impact: </a:t>
            </a:r>
            <a:r>
              <a:rPr lang="en-US" dirty="0">
                <a:solidFill>
                  <a:schemeClr val="bg1"/>
                </a:solidFill>
              </a:rPr>
              <a:t>These careers support economic growth in rural areas by keeping manufacturing plants operational. Many employers offer tuition reimbursement, benefits, and long-term stability.</a:t>
            </a:r>
          </a:p>
          <a:p>
            <a:endParaRPr lang="en-US" b="1" dirty="0">
              <a:solidFill>
                <a:schemeClr val="bg1"/>
              </a:solidFill>
            </a:endParaRPr>
          </a:p>
          <a:p>
            <a:r>
              <a:rPr lang="en-US" b="1" dirty="0">
                <a:highlight>
                  <a:srgbClr val="FFFF00"/>
                </a:highlight>
              </a:rPr>
              <a:t>Flexibility Across Industries: </a:t>
            </a:r>
            <a:r>
              <a:rPr lang="en-US" dirty="0">
                <a:solidFill>
                  <a:schemeClr val="bg1"/>
                </a:solidFill>
              </a:rPr>
              <a:t>Skills apply to automotive, agriculture, food production, and logistics—industries thriving in West Tennessee.</a:t>
            </a:r>
          </a:p>
        </p:txBody>
      </p:sp>
    </p:spTree>
    <p:extLst>
      <p:ext uri="{BB962C8B-B14F-4D97-AF65-F5344CB8AC3E}">
        <p14:creationId xmlns:p14="http://schemas.microsoft.com/office/powerpoint/2010/main" val="182274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5C5FE9-F9A8-5A5C-F35F-EA40E7BBD01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D33858B-A166-8048-483C-907B687D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olored pencils inside a pencil holder which is on top of a wood table">
            <a:extLst>
              <a:ext uri="{FF2B5EF4-FFF2-40B4-BE49-F238E27FC236}">
                <a16:creationId xmlns:a16="http://schemas.microsoft.com/office/drawing/2014/main" id="{20158BB3-147A-E6FA-0ABE-003811EA44EA}"/>
              </a:ext>
            </a:extLst>
          </p:cNvPr>
          <p:cNvPicPr>
            <a:picLocks noChangeAspect="1"/>
          </p:cNvPicPr>
          <p:nvPr/>
        </p:nvPicPr>
        <p:blipFill>
          <a:blip r:embed="rId2"/>
          <a:srcRect t="15709" r="-1" b="-1"/>
          <a:stretch>
            <a:fillRect/>
          </a:stretch>
        </p:blipFill>
        <p:spPr>
          <a:xfrm>
            <a:off x="0" y="10"/>
            <a:ext cx="12188932" cy="6857990"/>
          </a:xfrm>
          <a:prstGeom prst="rect">
            <a:avLst/>
          </a:prstGeom>
        </p:spPr>
      </p:pic>
      <p:sp>
        <p:nvSpPr>
          <p:cNvPr id="5" name="TextBox 4">
            <a:extLst>
              <a:ext uri="{FF2B5EF4-FFF2-40B4-BE49-F238E27FC236}">
                <a16:creationId xmlns:a16="http://schemas.microsoft.com/office/drawing/2014/main" id="{EA4D827C-FC40-FFB1-8C3B-C925F848719A}"/>
              </a:ext>
            </a:extLst>
          </p:cNvPr>
          <p:cNvSpPr txBox="1"/>
          <p:nvPr/>
        </p:nvSpPr>
        <p:spPr>
          <a:xfrm>
            <a:off x="823231" y="1757879"/>
            <a:ext cx="7040491" cy="2954655"/>
          </a:xfrm>
          <a:prstGeom prst="rect">
            <a:avLst/>
          </a:prstGeom>
          <a:noFill/>
        </p:spPr>
        <p:txBody>
          <a:bodyPr wrap="square">
            <a:spAutoFit/>
          </a:bodyPr>
          <a:lstStyle/>
          <a:p>
            <a:r>
              <a:rPr lang="en-US" sz="2400" dirty="0">
                <a:solidFill>
                  <a:schemeClr val="bg1"/>
                </a:solidFill>
              </a:rPr>
              <a:t>Computer-Aided Design (CAD) Technology </a:t>
            </a:r>
          </a:p>
          <a:p>
            <a:r>
              <a:rPr lang="en-US" sz="2400" dirty="0">
                <a:solidFill>
                  <a:schemeClr val="bg1"/>
                </a:solidFill>
              </a:rPr>
              <a:t>Industrial Electricity</a:t>
            </a:r>
          </a:p>
          <a:p>
            <a:r>
              <a:rPr lang="en-US" sz="2400" dirty="0">
                <a:solidFill>
                  <a:schemeClr val="bg1"/>
                </a:solidFill>
              </a:rPr>
              <a:t>Industrial Maintenance</a:t>
            </a:r>
          </a:p>
          <a:p>
            <a:r>
              <a:rPr lang="en-US" sz="2400" dirty="0">
                <a:solidFill>
                  <a:schemeClr val="bg1"/>
                </a:solidFill>
              </a:rPr>
              <a:t>Industrial Maintenance Automation</a:t>
            </a:r>
          </a:p>
          <a:p>
            <a:r>
              <a:rPr lang="en-US" sz="2400" dirty="0">
                <a:solidFill>
                  <a:schemeClr val="bg1"/>
                </a:solidFill>
              </a:rPr>
              <a:t>Industrial Maintenance Mechatronics</a:t>
            </a:r>
          </a:p>
          <a:p>
            <a:r>
              <a:rPr lang="en-US" sz="2400" dirty="0">
                <a:solidFill>
                  <a:schemeClr val="bg1"/>
                </a:solidFill>
              </a:rPr>
              <a:t>Industrial Maintenance Molding</a:t>
            </a:r>
          </a:p>
          <a:p>
            <a:r>
              <a:rPr lang="en-US" sz="2400" i="0" dirty="0">
                <a:solidFill>
                  <a:schemeClr val="bg1"/>
                </a:solidFill>
                <a:effectLst/>
                <a:latin typeface="Aptos" panose="020B0004020202020204" pitchFamily="34" charset="0"/>
              </a:rPr>
              <a:t>Machine Too</a:t>
            </a:r>
            <a:r>
              <a:rPr lang="en-US" sz="2400" dirty="0">
                <a:solidFill>
                  <a:schemeClr val="bg1"/>
                </a:solidFill>
                <a:latin typeface="Aptos" panose="020B0004020202020204" pitchFamily="34" charset="0"/>
              </a:rPr>
              <a:t>l Technology</a:t>
            </a:r>
          </a:p>
          <a:p>
            <a:endParaRPr lang="en-US" sz="1800" b="0" i="0" dirty="0">
              <a:solidFill>
                <a:schemeClr val="bg1"/>
              </a:solidFill>
              <a:effectLst/>
              <a:latin typeface="Aptos" panose="020B0004020202020204" pitchFamily="34" charset="0"/>
            </a:endParaRPr>
          </a:p>
        </p:txBody>
      </p:sp>
      <p:pic>
        <p:nvPicPr>
          <p:cNvPr id="3" name="Picture 2">
            <a:extLst>
              <a:ext uri="{FF2B5EF4-FFF2-40B4-BE49-F238E27FC236}">
                <a16:creationId xmlns:a16="http://schemas.microsoft.com/office/drawing/2014/main" id="{F9ECFA86-4468-9777-8A6C-DA1428B3F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492" y="5902907"/>
            <a:ext cx="2289054" cy="804827"/>
          </a:xfrm>
          <a:prstGeom prst="rect">
            <a:avLst/>
          </a:prstGeom>
        </p:spPr>
      </p:pic>
      <p:sp>
        <p:nvSpPr>
          <p:cNvPr id="9" name="TextBox 8">
            <a:extLst>
              <a:ext uri="{FF2B5EF4-FFF2-40B4-BE49-F238E27FC236}">
                <a16:creationId xmlns:a16="http://schemas.microsoft.com/office/drawing/2014/main" id="{917301E7-2B7E-B441-6F37-FE04E69F096F}"/>
              </a:ext>
            </a:extLst>
          </p:cNvPr>
          <p:cNvSpPr txBox="1"/>
          <p:nvPr/>
        </p:nvSpPr>
        <p:spPr>
          <a:xfrm>
            <a:off x="683271" y="758395"/>
            <a:ext cx="9727660" cy="523220"/>
          </a:xfrm>
          <a:prstGeom prst="rect">
            <a:avLst/>
          </a:prstGeom>
          <a:noFill/>
        </p:spPr>
        <p:txBody>
          <a:bodyPr wrap="square" rtlCol="0">
            <a:spAutoFit/>
          </a:bodyPr>
          <a:lstStyle/>
          <a:p>
            <a:r>
              <a:rPr lang="en-US" sz="2800" b="1" dirty="0">
                <a:solidFill>
                  <a:schemeClr val="bg2"/>
                </a:solidFill>
              </a:rPr>
              <a:t>TCAT Northwest offers the following programs:</a:t>
            </a:r>
          </a:p>
        </p:txBody>
      </p:sp>
    </p:spTree>
    <p:extLst>
      <p:ext uri="{BB962C8B-B14F-4D97-AF65-F5344CB8AC3E}">
        <p14:creationId xmlns:p14="http://schemas.microsoft.com/office/powerpoint/2010/main" val="64619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Rectangle 18">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4" name="TextBox 3">
            <a:extLst>
              <a:ext uri="{FF2B5EF4-FFF2-40B4-BE49-F238E27FC236}">
                <a16:creationId xmlns:a16="http://schemas.microsoft.com/office/drawing/2014/main" id="{2943CF00-F653-E0F6-ECB9-5C0DD2F89E52}"/>
              </a:ext>
            </a:extLst>
          </p:cNvPr>
          <p:cNvSpPr txBox="1"/>
          <p:nvPr/>
        </p:nvSpPr>
        <p:spPr>
          <a:xfrm>
            <a:off x="521208" y="978408"/>
            <a:ext cx="4672584" cy="1783080"/>
          </a:xfrm>
          <a:prstGeom prst="rect">
            <a:avLst/>
          </a:prstGeom>
        </p:spPr>
        <p:txBody>
          <a:bodyPr vert="horz" lIns="91440" tIns="45720" rIns="91440" bIns="45720" rtlCol="0" anchor="t">
            <a:normAutofit fontScale="92500"/>
          </a:bodyPr>
          <a:lstStyle/>
          <a:p>
            <a:pPr defTabSz="914400">
              <a:lnSpc>
                <a:spcPct val="90000"/>
              </a:lnSpc>
              <a:spcBef>
                <a:spcPct val="0"/>
              </a:spcBef>
              <a:spcAft>
                <a:spcPts val="600"/>
              </a:spcAft>
            </a:pPr>
            <a:r>
              <a:rPr lang="en-US" sz="4100" b="1" kern="1200" dirty="0">
                <a:solidFill>
                  <a:schemeClr val="tx1"/>
                </a:solidFill>
                <a:latin typeface="+mj-lt"/>
                <a:ea typeface="+mj-ea"/>
                <a:cs typeface="+mj-cs"/>
              </a:rPr>
              <a:t>Computer-Aided Design (CAD) Technology </a:t>
            </a:r>
            <a:r>
              <a:rPr lang="en-US" sz="2600" b="1" kern="1200" dirty="0">
                <a:solidFill>
                  <a:schemeClr val="tx1"/>
                </a:solidFill>
                <a:latin typeface="+mj-lt"/>
                <a:ea typeface="+mj-ea"/>
                <a:cs typeface="+mj-cs"/>
              </a:rPr>
              <a:t>(16 months)</a:t>
            </a:r>
            <a:endParaRPr lang="en-US" sz="4100" b="1" kern="1200" dirty="0">
              <a:solidFill>
                <a:schemeClr val="tx1"/>
              </a:solidFill>
              <a:latin typeface="+mj-lt"/>
              <a:ea typeface="+mj-ea"/>
              <a:cs typeface="+mj-cs"/>
            </a:endParaRPr>
          </a:p>
        </p:txBody>
      </p:sp>
      <p:sp>
        <p:nvSpPr>
          <p:cNvPr id="20" name="Rectangle 19">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7" name="Rectangle 16">
            <a:extLst>
              <a:ext uri="{FF2B5EF4-FFF2-40B4-BE49-F238E27FC236}">
                <a16:creationId xmlns:a16="http://schemas.microsoft.com/office/drawing/2014/main" id="{759AF1ED-B4DF-4FC4-0966-1A758E6CA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5582" y="611650"/>
            <a:ext cx="58338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2" name="Picture 1">
            <a:extLst>
              <a:ext uri="{FF2B5EF4-FFF2-40B4-BE49-F238E27FC236}">
                <a16:creationId xmlns:a16="http://schemas.microsoft.com/office/drawing/2014/main" id="{7DABED0F-2207-68D2-44B0-B07A86016CE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517866" y="3133269"/>
            <a:ext cx="4813085" cy="3212734"/>
          </a:xfrm>
          <a:prstGeom prst="rect">
            <a:avLst/>
          </a:prstGeom>
        </p:spPr>
      </p:pic>
      <p:sp>
        <p:nvSpPr>
          <p:cNvPr id="6" name="TextBox 5">
            <a:extLst>
              <a:ext uri="{FF2B5EF4-FFF2-40B4-BE49-F238E27FC236}">
                <a16:creationId xmlns:a16="http://schemas.microsoft.com/office/drawing/2014/main" id="{6595C576-055E-D2A0-BF9E-657114EC334C}"/>
              </a:ext>
            </a:extLst>
          </p:cNvPr>
          <p:cNvSpPr txBox="1"/>
          <p:nvPr/>
        </p:nvSpPr>
        <p:spPr>
          <a:xfrm>
            <a:off x="5843016" y="1033272"/>
            <a:ext cx="5833872" cy="5312664"/>
          </a:xfrm>
          <a:prstGeom prst="rect">
            <a:avLst/>
          </a:prstGeom>
        </p:spPr>
        <p:txBody>
          <a:bodyPr vert="horz" lIns="91440" tIns="45720" rIns="91440" bIns="45720" rtlCol="0">
            <a:normAutofit/>
          </a:bodyPr>
          <a:lstStyle/>
          <a:p>
            <a:pPr defTabSz="914400">
              <a:lnSpc>
                <a:spcPct val="110000"/>
              </a:lnSpc>
              <a:spcAft>
                <a:spcPts val="600"/>
              </a:spcAft>
            </a:pPr>
            <a:r>
              <a:rPr lang="en-US" dirty="0"/>
              <a:t>This program includes instruction in basic drafting, with the student choosing emphasis in either Architectural or Mechanical drafting. CAD Technology offers certificates as well as a diploma in the area of choice. Computer-Aided Design is incorporated into both areas of concentration, where trainees learn to create accurate and complete drawings using techniques such as red-line drafting.</a:t>
            </a:r>
          </a:p>
          <a:p>
            <a:pPr indent="-228600" defTabSz="914400">
              <a:lnSpc>
                <a:spcPct val="110000"/>
              </a:lnSpc>
              <a:spcAft>
                <a:spcPts val="600"/>
              </a:spcAft>
              <a:buFont typeface="Arial" panose="020B0604020202020204" pitchFamily="34" charset="0"/>
              <a:buChar char="•"/>
            </a:pPr>
            <a:endParaRPr lang="en-US" dirty="0"/>
          </a:p>
          <a:p>
            <a:pPr defTabSz="914400">
              <a:lnSpc>
                <a:spcPct val="110000"/>
              </a:lnSpc>
              <a:spcAft>
                <a:spcPts val="600"/>
              </a:spcAft>
            </a:pPr>
            <a:r>
              <a:rPr lang="en-US" dirty="0"/>
              <a:t>Trainees are introduced to different aspects of their training through a curriculum that is annually certified by the American Design &amp; Drafting Association, as well as, the participation in “live” projects. Students are encouraged to actively participate in various fundraisers and community service projects.</a:t>
            </a:r>
          </a:p>
        </p:txBody>
      </p:sp>
      <p:pic>
        <p:nvPicPr>
          <p:cNvPr id="8" name="Picture 7">
            <a:extLst>
              <a:ext uri="{FF2B5EF4-FFF2-40B4-BE49-F238E27FC236}">
                <a16:creationId xmlns:a16="http://schemas.microsoft.com/office/drawing/2014/main" id="{9733668D-D50D-C439-806B-BCA49860D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1745" y="5934879"/>
            <a:ext cx="2238236" cy="786960"/>
          </a:xfrm>
          <a:prstGeom prst="rect">
            <a:avLst/>
          </a:prstGeom>
        </p:spPr>
      </p:pic>
    </p:spTree>
    <p:extLst>
      <p:ext uri="{BB962C8B-B14F-4D97-AF65-F5344CB8AC3E}">
        <p14:creationId xmlns:p14="http://schemas.microsoft.com/office/powerpoint/2010/main" val="75509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41384C-94F2-3CA0-6B17-FE247049F6E0}"/>
            </a:ext>
          </a:extLst>
        </p:cNvPr>
        <p:cNvGrpSpPr/>
        <p:nvPr/>
      </p:nvGrpSpPr>
      <p:grpSpPr>
        <a:xfrm>
          <a:off x="0" y="0"/>
          <a:ext cx="0" cy="0"/>
          <a:chOff x="0" y="0"/>
          <a:chExt cx="0" cy="0"/>
        </a:xfrm>
      </p:grpSpPr>
      <p:sp>
        <p:nvSpPr>
          <p:cNvPr id="76" name="Freeform: Shape 75">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7" name="Rectangle 76">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B2A92D5-2C96-1C16-AF48-036A148660C3}"/>
              </a:ext>
            </a:extLst>
          </p:cNvPr>
          <p:cNvSpPr txBox="1"/>
          <p:nvPr/>
        </p:nvSpPr>
        <p:spPr>
          <a:xfrm>
            <a:off x="5495544" y="783736"/>
            <a:ext cx="6181344" cy="1463040"/>
          </a:xfrm>
          <a:prstGeom prst="rect">
            <a:avLst/>
          </a:prstGeom>
        </p:spPr>
        <p:txBody>
          <a:bodyPr vert="horz" lIns="91440" tIns="45720" rIns="91440" bIns="45720" rtlCol="0" anchor="t">
            <a:normAutofit/>
          </a:bodyPr>
          <a:lstStyle/>
          <a:p>
            <a:pPr defTabSz="914400">
              <a:spcBef>
                <a:spcPct val="0"/>
              </a:spcBef>
              <a:spcAft>
                <a:spcPts val="600"/>
              </a:spcAft>
            </a:pPr>
            <a:r>
              <a:rPr lang="en-US" sz="4400" b="1" kern="1200" dirty="0">
                <a:solidFill>
                  <a:schemeClr val="tx1"/>
                </a:solidFill>
                <a:latin typeface="+mj-lt"/>
                <a:ea typeface="+mj-ea"/>
                <a:cs typeface="+mj-cs"/>
              </a:rPr>
              <a:t>Industrial Electricity</a:t>
            </a:r>
            <a:endParaRPr lang="en-US" sz="2000" b="1" kern="1200" dirty="0">
              <a:solidFill>
                <a:schemeClr val="tx1"/>
              </a:solidFill>
              <a:latin typeface="+mj-lt"/>
              <a:ea typeface="+mj-ea"/>
              <a:cs typeface="+mj-cs"/>
            </a:endParaRPr>
          </a:p>
          <a:p>
            <a:pPr defTabSz="914400">
              <a:spcBef>
                <a:spcPct val="0"/>
              </a:spcBef>
              <a:spcAft>
                <a:spcPts val="600"/>
              </a:spcAft>
            </a:pPr>
            <a:r>
              <a:rPr lang="en-US" sz="2400" b="1" dirty="0"/>
              <a:t>(16 months)</a:t>
            </a:r>
            <a:endParaRPr lang="en-US" sz="2400" b="1" kern="1200" dirty="0">
              <a:solidFill>
                <a:schemeClr val="tx1"/>
              </a:solidFill>
              <a:latin typeface="+mj-lt"/>
              <a:ea typeface="+mj-ea"/>
              <a:cs typeface="+mj-cs"/>
            </a:endParaRPr>
          </a:p>
        </p:txBody>
      </p:sp>
      <p:pic>
        <p:nvPicPr>
          <p:cNvPr id="15" name="Picture 14">
            <a:extLst>
              <a:ext uri="{FF2B5EF4-FFF2-40B4-BE49-F238E27FC236}">
                <a16:creationId xmlns:a16="http://schemas.microsoft.com/office/drawing/2014/main" id="{CC1CC27D-DEE9-0EF9-F6C7-C2371FD0EA84}"/>
              </a:ext>
            </a:extLst>
          </p:cNvPr>
          <p:cNvPicPr>
            <a:picLocks noChangeAspect="1"/>
          </p:cNvPicPr>
          <p:nvPr/>
        </p:nvPicPr>
        <p:blipFill>
          <a:blip r:embed="rId2">
            <a:extLst>
              <a:ext uri="{28A0092B-C50C-407E-A947-70E740481C1C}">
                <a14:useLocalDpi xmlns:a14="http://schemas.microsoft.com/office/drawing/2010/main" val="0"/>
              </a:ext>
            </a:extLst>
          </a:blip>
          <a:srcRect l="2443" t="2743" r="2443" b="2512"/>
          <a:stretch>
            <a:fillRect/>
          </a:stretch>
        </p:blipFill>
        <p:spPr>
          <a:xfrm>
            <a:off x="621679" y="583659"/>
            <a:ext cx="3910520" cy="2609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8" name="Rectangle 77">
            <a:extLst>
              <a:ext uri="{FF2B5EF4-FFF2-40B4-BE49-F238E27FC236}">
                <a16:creationId xmlns:a16="http://schemas.microsoft.com/office/drawing/2014/main" id="{2CA7A481-09B7-459B-9BA1-EA1BEB4F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00" y="508090"/>
            <a:ext cx="619048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3511CA-2440-3C58-096B-C8CCAFA4A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 y="4896713"/>
            <a:ext cx="4111462" cy="1449291"/>
          </a:xfrm>
          <a:prstGeom prst="rect">
            <a:avLst/>
          </a:prstGeom>
        </p:spPr>
      </p:pic>
      <p:sp>
        <p:nvSpPr>
          <p:cNvPr id="5" name="TextBox 4">
            <a:extLst>
              <a:ext uri="{FF2B5EF4-FFF2-40B4-BE49-F238E27FC236}">
                <a16:creationId xmlns:a16="http://schemas.microsoft.com/office/drawing/2014/main" id="{03FE35EE-B376-F1FF-27BB-F8AE119D6602}"/>
              </a:ext>
            </a:extLst>
          </p:cNvPr>
          <p:cNvSpPr txBox="1"/>
          <p:nvPr/>
        </p:nvSpPr>
        <p:spPr>
          <a:xfrm>
            <a:off x="5486400" y="2019220"/>
            <a:ext cx="6181344" cy="1887516"/>
          </a:xfrm>
          <a:prstGeom prst="rect">
            <a:avLst/>
          </a:prstGeom>
        </p:spPr>
        <p:txBody>
          <a:bodyPr vert="horz" lIns="91440" tIns="45720" rIns="91440" bIns="45720" rtlCol="0">
            <a:normAutofit/>
          </a:bodyPr>
          <a:lstStyle/>
          <a:p>
            <a:pPr defTabSz="914400">
              <a:lnSpc>
                <a:spcPct val="110000"/>
              </a:lnSpc>
              <a:spcAft>
                <a:spcPts val="600"/>
              </a:spcAft>
            </a:pPr>
            <a:r>
              <a:rPr lang="en-US" dirty="0"/>
              <a:t>This program includes classroom and “hands-on” experience in electronics, electrical, pneumatics, motor controls, programmable controllers, robotics, and related math.  Students completing this program are prepared to perform at the entry level in a typical industrial environment.</a:t>
            </a:r>
          </a:p>
        </p:txBody>
      </p:sp>
      <p:pic>
        <p:nvPicPr>
          <p:cNvPr id="18" name="Picture 17">
            <a:extLst>
              <a:ext uri="{FF2B5EF4-FFF2-40B4-BE49-F238E27FC236}">
                <a16:creationId xmlns:a16="http://schemas.microsoft.com/office/drawing/2014/main" id="{4BF32D1C-6926-929F-7622-E331AB0A0B20}"/>
              </a:ext>
            </a:extLst>
          </p:cNvPr>
          <p:cNvPicPr>
            <a:picLocks noChangeAspect="1"/>
          </p:cNvPicPr>
          <p:nvPr/>
        </p:nvPicPr>
        <p:blipFill>
          <a:blip r:embed="rId4">
            <a:extLst>
              <a:ext uri="{28A0092B-C50C-407E-A947-70E740481C1C}">
                <a14:useLocalDpi xmlns:a14="http://schemas.microsoft.com/office/drawing/2010/main" val="0"/>
              </a:ext>
            </a:extLst>
          </a:blip>
          <a:srcRect r="1012"/>
          <a:stretch>
            <a:fillRect/>
          </a:stretch>
        </p:blipFill>
        <p:spPr>
          <a:xfrm>
            <a:off x="6429982" y="4102561"/>
            <a:ext cx="4513635" cy="2394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9738118"/>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1418</TotalTime>
  <Words>1314</Words>
  <Application>Microsoft Office PowerPoint</Application>
  <PresentationFormat>Widescreen</PresentationFormat>
  <Paragraphs>83</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Bierstadt</vt:lpstr>
      <vt:lpstr>Calibri</vt:lpstr>
      <vt:lpstr>GestaltVTI</vt:lpstr>
      <vt:lpstr>SME Education Foundation and Ford Philanthropy Scholarship Presentation  January 16,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Clay</dc:creator>
  <cp:lastModifiedBy>Phillip Hang</cp:lastModifiedBy>
  <cp:revision>6</cp:revision>
  <cp:lastPrinted>2026-01-15T14:26:24Z</cp:lastPrinted>
  <dcterms:created xsi:type="dcterms:W3CDTF">2026-01-14T14:36:26Z</dcterms:created>
  <dcterms:modified xsi:type="dcterms:W3CDTF">2026-01-15T17:47:04Z</dcterms:modified>
</cp:coreProperties>
</file>