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9"/>
  </p:notesMasterIdLst>
  <p:sldIdLst>
    <p:sldId id="256" r:id="rId3"/>
    <p:sldId id="257" r:id="rId4"/>
    <p:sldId id="258" r:id="rId5"/>
    <p:sldId id="259" r:id="rId6"/>
    <p:sldId id="260" r:id="rId7"/>
    <p:sldId id="261"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6"/>
  </p:normalViewPr>
  <p:slideViewPr>
    <p:cSldViewPr snapToGrid="0">
      <p:cViewPr varScale="1">
        <p:scale>
          <a:sx n="149" d="100"/>
          <a:sy n="149" d="100"/>
        </p:scale>
        <p:origin x="5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78d1c47c6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78d1c47c6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Memphis Rise Academy Charter School</a:t>
            </a:r>
            <a:endParaRPr/>
          </a:p>
          <a:p>
            <a:pPr marL="0" lvl="0" indent="0" algn="l" rtl="0">
              <a:spcBef>
                <a:spcPts val="0"/>
              </a:spcBef>
              <a:spcAft>
                <a:spcPts val="0"/>
              </a:spcAft>
              <a:buNone/>
            </a:pPr>
            <a:endParaRPr/>
          </a:p>
          <a:p>
            <a:pPr marL="0" lvl="0" indent="0" algn="l" rtl="0">
              <a:spcBef>
                <a:spcPts val="0"/>
              </a:spcBef>
              <a:spcAft>
                <a:spcPts val="0"/>
              </a:spcAft>
              <a:buNone/>
            </a:pPr>
            <a:r>
              <a:rPr lang="en"/>
              <a:t>Amanda Villani has been the Director of Post-Secondary Counseling at Memphis Rise Academy since the program’s founding year in 2019. She works with all students across all grade levels with regards to college and career readiness and the transition from high school to various post-secondary pathways. Amanda wishes she could present this information herself, but is unable to do so since she is on family leave. She has provided us with some information regarding Memphis Rise Academy’s best practices in promoting college exploration among grades 9 through 11 and application submission among seniors.</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78d1c47c61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78d1c47c61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information on slides.</a:t>
            </a:r>
            <a:endParaRPr/>
          </a:p>
          <a:p>
            <a:pPr marL="0" lvl="0" indent="0" algn="l" rtl="0">
              <a:spcBef>
                <a:spcPts val="0"/>
              </a:spcBef>
              <a:spcAft>
                <a:spcPts val="0"/>
              </a:spcAft>
              <a:buNone/>
            </a:pPr>
            <a:endParaRPr/>
          </a:p>
          <a:p>
            <a:pPr marL="0" lvl="0" indent="0" algn="l" rtl="0">
              <a:spcBef>
                <a:spcPts val="0"/>
              </a:spcBef>
              <a:spcAft>
                <a:spcPts val="0"/>
              </a:spcAft>
              <a:buNone/>
            </a:pPr>
            <a:r>
              <a:rPr lang="en" i="1"/>
              <a:t>If worth mentioning…</a:t>
            </a:r>
            <a:r>
              <a:rPr lang="en" sz="1200" b="1" u="sng">
                <a:solidFill>
                  <a:srgbClr val="595959"/>
                </a:solidFill>
                <a:latin typeface="Twentieth Century"/>
                <a:ea typeface="Twentieth Century"/>
                <a:cs typeface="Twentieth Century"/>
                <a:sym typeface="Twentieth Century"/>
              </a:rPr>
              <a:t>Our Students’ Demographics</a:t>
            </a:r>
            <a:r>
              <a:rPr lang="en" sz="1200">
                <a:solidFill>
                  <a:srgbClr val="595959"/>
                </a:solidFill>
                <a:latin typeface="Twentieth Century"/>
                <a:ea typeface="Twentieth Century"/>
                <a:cs typeface="Twentieth Century"/>
                <a:sym typeface="Twentieth Century"/>
              </a:rPr>
              <a:t>:</a:t>
            </a:r>
            <a:endParaRPr sz="1200">
              <a:solidFill>
                <a:srgbClr val="595959"/>
              </a:solidFill>
              <a:latin typeface="Twentieth Century"/>
              <a:ea typeface="Twentieth Century"/>
              <a:cs typeface="Twentieth Century"/>
              <a:sym typeface="Twentieth Century"/>
            </a:endParaRPr>
          </a:p>
          <a:p>
            <a:pPr marL="457200" lvl="0" indent="-304800" algn="l" rtl="0">
              <a:lnSpc>
                <a:spcPct val="105000"/>
              </a:lnSpc>
              <a:spcBef>
                <a:spcPts val="0"/>
              </a:spcBef>
              <a:spcAft>
                <a:spcPts val="0"/>
              </a:spcAft>
              <a:buClr>
                <a:srgbClr val="595959"/>
              </a:buClr>
              <a:buSzPts val="1200"/>
              <a:buFont typeface="Twentieth Century"/>
              <a:buChar char="●"/>
            </a:pPr>
            <a:r>
              <a:rPr lang="en" sz="1200" i="1">
                <a:solidFill>
                  <a:srgbClr val="595959"/>
                </a:solidFill>
                <a:latin typeface="Twentieth Century"/>
                <a:ea typeface="Twentieth Century"/>
                <a:cs typeface="Twentieth Century"/>
                <a:sym typeface="Twentieth Century"/>
              </a:rPr>
              <a:t>Latino: 52.1%, Black/African-American: 39.5%, White: 5.4%, Asian: 1.5%, Multiple Races: 1.5%</a:t>
            </a:r>
            <a:endParaRPr sz="1200" i="1">
              <a:solidFill>
                <a:srgbClr val="595959"/>
              </a:solidFill>
              <a:latin typeface="Twentieth Century"/>
              <a:ea typeface="Twentieth Century"/>
              <a:cs typeface="Twentieth Century"/>
              <a:sym typeface="Twentieth Century"/>
            </a:endParaRPr>
          </a:p>
          <a:p>
            <a:pPr marL="457200" lvl="0" indent="-304800" algn="l" rtl="0">
              <a:lnSpc>
                <a:spcPct val="115000"/>
              </a:lnSpc>
              <a:spcBef>
                <a:spcPts val="0"/>
              </a:spcBef>
              <a:spcAft>
                <a:spcPts val="0"/>
              </a:spcAft>
              <a:buClr>
                <a:srgbClr val="595959"/>
              </a:buClr>
              <a:buSzPts val="1200"/>
              <a:buFont typeface="Twentieth Century"/>
              <a:buChar char="●"/>
            </a:pPr>
            <a:r>
              <a:rPr lang="en" sz="1200">
                <a:solidFill>
                  <a:srgbClr val="595959"/>
                </a:solidFill>
                <a:latin typeface="Twentieth Century"/>
                <a:ea typeface="Twentieth Century"/>
                <a:cs typeface="Twentieth Century"/>
                <a:sym typeface="Twentieth Century"/>
              </a:rPr>
              <a:t>Fre</a:t>
            </a:r>
            <a:r>
              <a:rPr lang="en" sz="1200" i="1">
                <a:solidFill>
                  <a:srgbClr val="595959"/>
                </a:solidFill>
                <a:latin typeface="Twentieth Century"/>
                <a:ea typeface="Twentieth Century"/>
                <a:cs typeface="Twentieth Century"/>
                <a:sym typeface="Twentieth Century"/>
              </a:rPr>
              <a:t>e &amp; Reduced Lunch according to USDA standards</a:t>
            </a:r>
            <a:r>
              <a:rPr lang="en" sz="1200" b="1" i="1">
                <a:solidFill>
                  <a:srgbClr val="595959"/>
                </a:solidFill>
                <a:latin typeface="Twentieth Century"/>
                <a:ea typeface="Twentieth Century"/>
                <a:cs typeface="Twentieth Century"/>
                <a:sym typeface="Twentieth Century"/>
              </a:rPr>
              <a:t>: </a:t>
            </a:r>
            <a:r>
              <a:rPr lang="en" sz="1200" i="1">
                <a:solidFill>
                  <a:srgbClr val="595959"/>
                </a:solidFill>
                <a:latin typeface="Twentieth Century"/>
                <a:ea typeface="Twentieth Century"/>
                <a:cs typeface="Twentieth Century"/>
                <a:sym typeface="Twentieth Century"/>
              </a:rPr>
              <a:t>84.9% </a:t>
            </a:r>
            <a:endParaRPr sz="1200" i="1">
              <a:solidFill>
                <a:srgbClr val="595959"/>
              </a:solidFill>
              <a:latin typeface="Twentieth Century"/>
              <a:ea typeface="Twentieth Century"/>
              <a:cs typeface="Twentieth Century"/>
              <a:sym typeface="Twentieth Century"/>
            </a:endParaRPr>
          </a:p>
          <a:p>
            <a:pPr marL="457200" lvl="0" indent="-304800" algn="l" rtl="0">
              <a:lnSpc>
                <a:spcPct val="115000"/>
              </a:lnSpc>
              <a:spcBef>
                <a:spcPts val="0"/>
              </a:spcBef>
              <a:spcAft>
                <a:spcPts val="0"/>
              </a:spcAft>
              <a:buClr>
                <a:srgbClr val="595959"/>
              </a:buClr>
              <a:buSzPts val="1200"/>
              <a:buFont typeface="Twentieth Century"/>
              <a:buChar char="●"/>
            </a:pPr>
            <a:r>
              <a:rPr lang="en" sz="1200" i="1">
                <a:solidFill>
                  <a:srgbClr val="595959"/>
                </a:solidFill>
                <a:latin typeface="Twentieth Century"/>
                <a:ea typeface="Twentieth Century"/>
                <a:cs typeface="Twentieth Century"/>
                <a:sym typeface="Twentieth Century"/>
              </a:rPr>
              <a:t>Over 90% of our students are first-generation college students</a:t>
            </a:r>
            <a:br>
              <a:rPr lang="en"/>
            </a:br>
            <a:br>
              <a:rPr lang="en"/>
            </a:br>
            <a:r>
              <a:rPr lang="en"/>
              <a:t>Photo Caption: As of this past May, the students in this photo not only make up Memphis Rise Academy’s founding class of sixth graders and first graduating class, but now are the first students in the school’s history to graduate from four year colleges including, but not limited to, the University of Memphis, Rhodes, CBU, Rice University, Belmont, and more. </a:t>
            </a:r>
            <a:endParaRPr/>
          </a:p>
          <a:p>
            <a:pPr marL="0" lvl="0" indent="0" algn="l" rtl="0">
              <a:lnSpc>
                <a:spcPct val="115000"/>
              </a:lnSpc>
              <a:spcBef>
                <a:spcPts val="1200"/>
              </a:spcBef>
              <a:spcAft>
                <a:spcPts val="1200"/>
              </a:spcAft>
              <a:buNone/>
            </a:pPr>
            <a:endParaRPr sz="1200" i="1">
              <a:solidFill>
                <a:srgbClr val="595959"/>
              </a:solidFill>
              <a:latin typeface="Twentieth Century"/>
              <a:ea typeface="Twentieth Century"/>
              <a:cs typeface="Twentieth Century"/>
              <a:sym typeface="Twentieth Centur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78d1c47c61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78d1c47c61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that every student enters their senior year with different goals and dreams within their own unique context and set of circumstances, Amanda and her team have found that it is critical to celebrate </a:t>
            </a:r>
            <a:r>
              <a:rPr lang="en" i="1"/>
              <a:t>all</a:t>
            </a:r>
            <a:r>
              <a:rPr lang="en"/>
              <a:t> post-secondary pathways. When students know that their trajectory of choice is just as important and valued as those of the student next to them, they feel more excited about the prospect of communicating their post-secondary goals to the adults in their lives and taking the necessary steps to apply. </a:t>
            </a:r>
            <a:endParaRPr/>
          </a:p>
          <a:p>
            <a:pPr marL="0" lvl="0" indent="0" algn="l" rtl="0">
              <a:spcBef>
                <a:spcPts val="0"/>
              </a:spcBef>
              <a:spcAft>
                <a:spcPts val="0"/>
              </a:spcAft>
              <a:buNone/>
            </a:pPr>
            <a:endParaRPr/>
          </a:p>
          <a:p>
            <a:pPr marL="0" lvl="0" indent="0" algn="l" rtl="0">
              <a:spcBef>
                <a:spcPts val="0"/>
              </a:spcBef>
              <a:spcAft>
                <a:spcPts val="0"/>
              </a:spcAft>
              <a:buNone/>
            </a:pPr>
            <a:r>
              <a:rPr lang="en"/>
              <a:t>While Memphis Rise Academy students explore colleges in middle school through advisory activities and field trips, the official start the college exploration process starts in Freshman Seminar in the 9th grade. Students across grades 9 through 12 have an opportunity to meet once a week for 40 minutes in post-secondary seminars. The materials for these seminars are created and curated by Amanda based on the grade level’s needs and development and executed by advisors. In the 9th and 10th grades, these activities are carried out in their standard advisory setting and focus on a combination of identity exploration, college preparation, and career readiness. </a:t>
            </a:r>
            <a:endParaRPr/>
          </a:p>
          <a:p>
            <a:pPr marL="0" lvl="0" indent="0" algn="l" rtl="0">
              <a:spcBef>
                <a:spcPts val="0"/>
              </a:spcBef>
              <a:spcAft>
                <a:spcPts val="0"/>
              </a:spcAft>
              <a:buNone/>
            </a:pPr>
            <a:endParaRPr/>
          </a:p>
          <a:p>
            <a:pPr marL="0" lvl="0" indent="0" algn="l" rtl="0">
              <a:spcBef>
                <a:spcPts val="0"/>
              </a:spcBef>
              <a:spcAft>
                <a:spcPts val="0"/>
              </a:spcAft>
              <a:buNone/>
            </a:pPr>
            <a:r>
              <a:rPr lang="en"/>
              <a:t>In the 11th and 12th grades, students are placed in cohorts based on a combination of GPA, ACT, and post-secondary aspirations. This allows for content to be differentiated based on students’ goals and remain relevant, and therefore purposeful, to the students in the room. For example, seniors in one cohort may spend time comparing the difference between programs at TCAT versus Southwest and receive support on one of the applications, while seniors down the hall are adding institutions to Common App and brainstorming possible essay topics to the personal statement prompts. Students can advocate to move cohorts, especially if their plans change, allowing this model to remain fluid rather than placing students in a box. </a:t>
            </a:r>
            <a:endParaRPr/>
          </a:p>
          <a:p>
            <a:pPr marL="0" lvl="0" indent="0" algn="l" rtl="0">
              <a:spcBef>
                <a:spcPts val="0"/>
              </a:spcBef>
              <a:spcAft>
                <a:spcPts val="0"/>
              </a:spcAft>
              <a:buNone/>
            </a:pPr>
            <a:endParaRPr/>
          </a:p>
          <a:p>
            <a:pPr marL="0" lvl="0" indent="0" algn="l" rtl="0">
              <a:spcBef>
                <a:spcPts val="0"/>
              </a:spcBef>
              <a:spcAft>
                <a:spcPts val="0"/>
              </a:spcAft>
              <a:buNone/>
            </a:pPr>
            <a:r>
              <a:rPr lang="en"/>
              <a:t>(See examples on the slide of the types of activities our juniors and seniors will complete this fall.)</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In addition to weekly seminar times, students have an opportunity to schedule individual meetings with Amanda outside of class time for additional individualized support.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78d1c47c6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78d1c47c6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best practice for assisting our students with college exploration and application is through authentic family partnerships. </a:t>
            </a:r>
            <a:endParaRPr/>
          </a:p>
          <a:p>
            <a:pPr marL="0" lvl="0" indent="0" algn="l" rtl="0">
              <a:spcBef>
                <a:spcPts val="0"/>
              </a:spcBef>
              <a:spcAft>
                <a:spcPts val="0"/>
              </a:spcAft>
              <a:buNone/>
            </a:pPr>
            <a:endParaRPr/>
          </a:p>
          <a:p>
            <a:pPr marL="0" lvl="0" indent="0" algn="l" rtl="0">
              <a:spcBef>
                <a:spcPts val="0"/>
              </a:spcBef>
              <a:spcAft>
                <a:spcPts val="0"/>
              </a:spcAft>
              <a:buNone/>
            </a:pPr>
            <a:r>
              <a:rPr lang="en"/>
              <a:t>Amanda tries to find opportunities to share information about important post-secondary deadlines and resources through mandatory or well-attended events like Senior Family Night and Hispanic Heritage Festival in the fall.</a:t>
            </a:r>
            <a:endParaRPr/>
          </a:p>
          <a:p>
            <a:pPr marL="0" lvl="0" indent="0" algn="l" rtl="0">
              <a:spcBef>
                <a:spcPts val="0"/>
              </a:spcBef>
              <a:spcAft>
                <a:spcPts val="0"/>
              </a:spcAft>
              <a:buNone/>
            </a:pPr>
            <a:endParaRPr/>
          </a:p>
          <a:p>
            <a:pPr marL="0" lvl="0" indent="0" algn="l" rtl="0">
              <a:spcBef>
                <a:spcPts val="0"/>
              </a:spcBef>
              <a:spcAft>
                <a:spcPts val="0"/>
              </a:spcAft>
              <a:buNone/>
            </a:pPr>
            <a:r>
              <a:rPr lang="en"/>
              <a:t>Materials including college and financial aid deadlines, as well as documents like the newly updated College for TN College Application and Fee Waiver Toolkit, are shared with families are translated to Spanish.</a:t>
            </a:r>
            <a:endParaRPr/>
          </a:p>
          <a:p>
            <a:pPr marL="0" lvl="0" indent="0" algn="l" rtl="0">
              <a:spcBef>
                <a:spcPts val="0"/>
              </a:spcBef>
              <a:spcAft>
                <a:spcPts val="0"/>
              </a:spcAft>
              <a:buNone/>
            </a:pPr>
            <a:endParaRPr/>
          </a:p>
          <a:p>
            <a:pPr marL="0" lvl="0" indent="0" algn="l" rtl="0">
              <a:spcBef>
                <a:spcPts val="0"/>
              </a:spcBef>
              <a:spcAft>
                <a:spcPts val="0"/>
              </a:spcAft>
              <a:buNone/>
            </a:pPr>
            <a:r>
              <a:rPr lang="en"/>
              <a:t>Amanda makes sure that these materials are not just shared at events but sent in soft copy out afterwards via Remind. Remind is also key for sharing out information that students receive regarding upcoming college trip sign ups and important deadlines.</a:t>
            </a:r>
            <a:endParaRPr/>
          </a:p>
          <a:p>
            <a:pPr marL="0" lvl="0" indent="0" algn="l" rtl="0">
              <a:spcBef>
                <a:spcPts val="0"/>
              </a:spcBef>
              <a:spcAft>
                <a:spcPts val="0"/>
              </a:spcAft>
              <a:buNone/>
            </a:pPr>
            <a:endParaRPr/>
          </a:p>
          <a:p>
            <a:pPr marL="0" lvl="0" indent="0" algn="l" rtl="0">
              <a:spcBef>
                <a:spcPts val="0"/>
              </a:spcBef>
              <a:spcAft>
                <a:spcPts val="0"/>
              </a:spcAft>
              <a:buNone/>
            </a:pPr>
            <a:r>
              <a:rPr lang="en"/>
              <a:t>Creating a welcoming environment and genuinely listening to and validating family members’ concerns can go a long way in earning and building the family’s trust. When mutual trust is established, families are more likely to support the school and their students in completing application action items. In order to establish this trust, Memphis Rise curates an open door environment where no question, comment, or concern is too big or small, and staff members are genuinely interested in listening and collaborating with families rather than just disseminating information.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78d1c47c61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78d1c47c61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Memphis Rise Academy has also learned the importance of collaborating with external partners in providing students access to various post-secondary institutions. The first annual trip of the year is to NACAC’s Memphis-Area College Night. Students and families can register to attend with Memphis Rise Academy or indicate that they are interested in attending separately.</a:t>
            </a:r>
            <a:endParaRPr/>
          </a:p>
          <a:p>
            <a:pPr marL="0" lvl="0" indent="0" algn="l" rtl="0">
              <a:spcBef>
                <a:spcPts val="0"/>
              </a:spcBef>
              <a:spcAft>
                <a:spcPts val="0"/>
              </a:spcAft>
              <a:buNone/>
            </a:pPr>
            <a:endParaRPr/>
          </a:p>
          <a:p>
            <a:pPr marL="0" lvl="0" indent="0" algn="l" rtl="0">
              <a:spcBef>
                <a:spcPts val="0"/>
              </a:spcBef>
              <a:spcAft>
                <a:spcPts val="0"/>
              </a:spcAft>
              <a:buNone/>
            </a:pPr>
            <a:r>
              <a:rPr lang="en"/>
              <a:t>Following this is our annual Memphis-Area Post-Secondary Field Trip. During Junior and Senior Seminar in mid-September, students complete an application where they use their GPA, ACT, and areas of interest to choose a first and second choice college trip of best fit. In order to mirror the application and process, students receive an “acceptance” letter to their trip and need to accept the offer. Amanda is excited that this year, students can have the opportunity to select up to TWO trips, which has not been the case in previous years.</a:t>
            </a:r>
            <a:endParaRPr/>
          </a:p>
          <a:p>
            <a:pPr marL="0" lvl="0" indent="0" algn="l" rtl="0">
              <a:spcBef>
                <a:spcPts val="0"/>
              </a:spcBef>
              <a:spcAft>
                <a:spcPts val="0"/>
              </a:spcAft>
              <a:buNone/>
            </a:pPr>
            <a:endParaRPr/>
          </a:p>
          <a:p>
            <a:pPr marL="0" lvl="0" indent="0" algn="l" rtl="0">
              <a:spcBef>
                <a:spcPts val="0"/>
              </a:spcBef>
              <a:spcAft>
                <a:spcPts val="0"/>
              </a:spcAft>
              <a:buNone/>
            </a:pPr>
            <a:r>
              <a:rPr lang="en"/>
              <a:t>During Focus Study period (study hall) and lunches, students can sign up for visits with representatives from colleges and other external partners. Prior to the visit, Memphis Rise sends the representatives questions and topics of interest submitted by students during the registration process.</a:t>
            </a:r>
            <a:endParaRPr/>
          </a:p>
          <a:p>
            <a:pPr marL="0" lvl="0" indent="0" algn="l" rtl="0">
              <a:spcBef>
                <a:spcPts val="0"/>
              </a:spcBef>
              <a:spcAft>
                <a:spcPts val="0"/>
              </a:spcAft>
              <a:buNone/>
            </a:pPr>
            <a:endParaRPr/>
          </a:p>
          <a:p>
            <a:pPr marL="0" lvl="0" indent="0" algn="l" rtl="0">
              <a:spcBef>
                <a:spcPts val="0"/>
              </a:spcBef>
              <a:spcAft>
                <a:spcPts val="0"/>
              </a:spcAft>
              <a:buNone/>
            </a:pPr>
            <a:r>
              <a:rPr lang="en"/>
              <a:t>Over the past few years, Memphis Rise Academy’s staff has partnered with ACAC in their annual #WhyApply campaign. If you have someone to take point on social media, this is a very simple way to engage staff and alumni in celebrating all college pathways and offer words of wisdom in response to the question, “Why Apply?” Also…who doesn’t like a chance to dress down in jeans and a college t-shirt?</a:t>
            </a:r>
            <a:endParaRPr/>
          </a:p>
          <a:p>
            <a:pPr marL="0" lvl="0" indent="0" algn="l" rtl="0">
              <a:spcBef>
                <a:spcPts val="0"/>
              </a:spcBef>
              <a:spcAft>
                <a:spcPts val="0"/>
              </a:spcAft>
              <a:buNone/>
            </a:pPr>
            <a:endParaRPr/>
          </a:p>
          <a:p>
            <a:pPr marL="0" lvl="0" indent="0" algn="l" rtl="0">
              <a:spcBef>
                <a:spcPts val="0"/>
              </a:spcBef>
              <a:spcAft>
                <a:spcPts val="0"/>
              </a:spcAft>
              <a:buNone/>
            </a:pPr>
            <a:r>
              <a:rPr lang="en"/>
              <a:t>Even though it’s not until early November, Amanda also wants to shout out the HBCU Awareness Foundation’s annual college fair that provides juniors and seniors with an opportunity to explore and apply to HBCUs across the country in a traditional college fair setting.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8d1c47c61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78d1c47c6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Attendees can reach out to me with questions or concerns, but given that I’m on leave, I might be a little bit slower to respond.</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311708" y="21746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5" name="Google Shape;55;p14"/>
          <p:cNvSpPr txBox="1">
            <a:spLocks noGrp="1"/>
          </p:cNvSpPr>
          <p:nvPr>
            <p:ph type="subTitle" idx="1"/>
          </p:nvPr>
        </p:nvSpPr>
        <p:spPr>
          <a:xfrm>
            <a:off x="311700" y="42642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pic>
        <p:nvPicPr>
          <p:cNvPr id="56" name="Google Shape;56;p14" title="MRA007-High School Logo-small.png"/>
          <p:cNvPicPr preferRelativeResize="0"/>
          <p:nvPr/>
        </p:nvPicPr>
        <p:blipFill>
          <a:blip r:embed="rId2">
            <a:alphaModFix/>
          </a:blip>
          <a:stretch>
            <a:fillRect/>
          </a:stretch>
        </p:blipFill>
        <p:spPr>
          <a:xfrm>
            <a:off x="2971788" y="301788"/>
            <a:ext cx="3200400" cy="3200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2150850"/>
            <a:ext cx="8520600" cy="841800"/>
          </a:xfrm>
          <a:prstGeom prst="rect">
            <a:avLst/>
          </a:prstGeom>
          <a:solidFill>
            <a:srgbClr val="B20738"/>
          </a:solidFill>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60" name="Google Shape;60;p15"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solidFill>
            <a:srgbClr val="B20738"/>
          </a:solidFill>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65" name="Google Shape;65;p16"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a:solidFill>
            <a:srgbClr val="B20738"/>
          </a:solidFill>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9" name="Google Shape;69;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71" name="Google Shape;71;p17"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311700" y="445025"/>
            <a:ext cx="8520600" cy="572700"/>
          </a:xfrm>
          <a:prstGeom prst="rect">
            <a:avLst/>
          </a:prstGeom>
          <a:solidFill>
            <a:srgbClr val="B20738"/>
          </a:solidFill>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74" name="Google Shape;7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75" name="Google Shape;75;p18"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8" name="Google Shape;78;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9" name="Google Shape;7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80" name="Google Shape;80;p19"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84" name="Google Shape;84;p20"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5"/>
        <p:cNvGrpSpPr/>
        <p:nvPr/>
      </p:nvGrpSpPr>
      <p:grpSpPr>
        <a:xfrm>
          <a:off x="0" y="0"/>
          <a:ext cx="0" cy="0"/>
          <a:chOff x="0" y="0"/>
          <a:chExt cx="0" cy="0"/>
        </a:xfrm>
      </p:grpSpPr>
      <p:sp>
        <p:nvSpPr>
          <p:cNvPr id="86" name="Google Shape;86;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8" name="Google Shape;88;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89" name="Google Shape;89;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90" name="Google Shape;90;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91" name="Google Shape;91;p21"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4" name="Google Shape;9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95" name="Google Shape;95;p22"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9" name="Google Shape;9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100" name="Google Shape;100;p23"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103" name="Google Shape;103;p24" title="MRA007-High School Logo-small.png"/>
          <p:cNvPicPr preferRelativeResize="0"/>
          <p:nvPr/>
        </p:nvPicPr>
        <p:blipFill>
          <a:blip r:embed="rId2">
            <a:alphaModFix/>
          </a:blip>
          <a:stretch>
            <a:fillRect/>
          </a:stretch>
        </p:blipFill>
        <p:spPr>
          <a:xfrm>
            <a:off x="8077438" y="4301963"/>
            <a:ext cx="754856" cy="75485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612648" y="17145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25"/>
          <p:cNvSpPr txBox="1">
            <a:spLocks noGrp="1"/>
          </p:cNvSpPr>
          <p:nvPr>
            <p:ph type="dt" idx="10"/>
          </p:nvPr>
        </p:nvSpPr>
        <p:spPr>
          <a:xfrm>
            <a:off x="6096000" y="4686300"/>
            <a:ext cx="26670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5"/>
          <p:cNvSpPr txBox="1">
            <a:spLocks noGrp="1"/>
          </p:cNvSpPr>
          <p:nvPr>
            <p:ph type="ftr" idx="11"/>
          </p:nvPr>
        </p:nvSpPr>
        <p:spPr>
          <a:xfrm>
            <a:off x="609600" y="4686154"/>
            <a:ext cx="5421000" cy="2739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5"/>
          <p:cNvSpPr txBox="1">
            <a:spLocks noGrp="1"/>
          </p:cNvSpPr>
          <p:nvPr>
            <p:ph type="sldNum" idx="12"/>
          </p:nvPr>
        </p:nvSpPr>
        <p:spPr>
          <a:xfrm>
            <a:off x="0" y="954166"/>
            <a:ext cx="533400" cy="183300"/>
          </a:xfrm>
          <a:prstGeom prst="rect">
            <a:avLst/>
          </a:prstGeom>
          <a:noFill/>
          <a:ln>
            <a:noFill/>
          </a:ln>
        </p:spPr>
        <p:txBody>
          <a:bodyPr spcFirstLastPara="1" wrap="square" lIns="91425" tIns="45700" rIns="91425" bIns="45700" anchor="ctr" anchorCtr="0">
            <a:normAutofit fontScale="47500" lnSpcReduction="10000"/>
          </a:bodyPr>
          <a:lstStyle>
            <a:lvl1pPr marL="0" lvl="0"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1pPr>
            <a:lvl2pPr marL="0" lvl="1"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2pPr>
            <a:lvl3pPr marL="0" lvl="2"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3pPr>
            <a:lvl4pPr marL="0" lvl="3"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4pPr>
            <a:lvl5pPr marL="0" lvl="4"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5pPr>
            <a:lvl6pPr marL="0" lvl="5"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6pPr>
            <a:lvl7pPr marL="0" lvl="6"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7pPr>
            <a:lvl8pPr marL="0" lvl="7"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8pPr>
            <a:lvl9pPr marL="0" lvl="8"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
              <a:t>‹#›</a:t>
            </a:fld>
            <a:endParaRPr/>
          </a:p>
        </p:txBody>
      </p:sp>
      <p:sp>
        <p:nvSpPr>
          <p:cNvPr id="109" name="Google Shape;109;p25"/>
          <p:cNvSpPr txBox="1">
            <a:spLocks noGrp="1"/>
          </p:cNvSpPr>
          <p:nvPr>
            <p:ph type="body" idx="1"/>
          </p:nvPr>
        </p:nvSpPr>
        <p:spPr>
          <a:xfrm>
            <a:off x="612648" y="1200150"/>
            <a:ext cx="8153400" cy="33720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1200"/>
              </a:spcBef>
              <a:spcAft>
                <a:spcPts val="0"/>
              </a:spcAft>
              <a:buSzPts val="1260"/>
              <a:buChar char="○"/>
              <a:defRPr/>
            </a:lvl2pPr>
            <a:lvl3pPr marL="1371600" lvl="2" indent="-314325" algn="l">
              <a:spcBef>
                <a:spcPts val="1200"/>
              </a:spcBef>
              <a:spcAft>
                <a:spcPts val="0"/>
              </a:spcAft>
              <a:buSzPts val="1350"/>
              <a:buChar char="■"/>
              <a:defRPr/>
            </a:lvl3pPr>
            <a:lvl4pPr marL="1828800" lvl="3" indent="-314325" algn="l">
              <a:spcBef>
                <a:spcPts val="1200"/>
              </a:spcBef>
              <a:spcAft>
                <a:spcPts val="0"/>
              </a:spcAft>
              <a:buSzPts val="1350"/>
              <a:buChar char="●"/>
              <a:defRPr/>
            </a:lvl4pPr>
            <a:lvl5pPr marL="2286000" lvl="4" indent="-302895" algn="l">
              <a:spcBef>
                <a:spcPts val="1200"/>
              </a:spcBef>
              <a:spcAft>
                <a:spcPts val="0"/>
              </a:spcAft>
              <a:buSzPts val="1170"/>
              <a:buChar char="○"/>
              <a:defRPr/>
            </a:lvl5pPr>
            <a:lvl6pPr marL="2743200" lvl="5" indent="-342900" algn="l">
              <a:spcBef>
                <a:spcPts val="120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1pPr>
            <a:lvl2pPr lvl="1">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2pPr>
            <a:lvl3pPr lvl="2">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3pPr>
            <a:lvl4pPr lvl="3">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4pPr>
            <a:lvl5pPr lvl="4">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5pPr>
            <a:lvl6pPr lvl="5">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6pPr>
            <a:lvl7pPr lvl="6">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7pPr>
            <a:lvl8pPr lvl="7">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8pPr>
            <a:lvl9pPr lvl="8">
              <a:spcBef>
                <a:spcPts val="0"/>
              </a:spcBef>
              <a:spcAft>
                <a:spcPts val="0"/>
              </a:spcAft>
              <a:buClr>
                <a:schemeClr val="dk1"/>
              </a:buClr>
              <a:buSzPts val="2800"/>
              <a:buFont typeface="Twentieth Century"/>
              <a:buNone/>
              <a:defRPr sz="2800" b="1">
                <a:solidFill>
                  <a:schemeClr val="dk1"/>
                </a:solidFill>
                <a:latin typeface="Twentieth Century"/>
                <a:ea typeface="Twentieth Century"/>
                <a:cs typeface="Twentieth Century"/>
                <a:sym typeface="Twentieth Century"/>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Twentieth Century"/>
              <a:buChar char="●"/>
              <a:defRPr sz="1800">
                <a:solidFill>
                  <a:schemeClr val="dk2"/>
                </a:solidFill>
                <a:latin typeface="Twentieth Century"/>
                <a:ea typeface="Twentieth Century"/>
                <a:cs typeface="Twentieth Century"/>
                <a:sym typeface="Twentieth Century"/>
              </a:defRPr>
            </a:lvl1pPr>
            <a:lvl2pPr marL="914400" lvl="1"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2pPr>
            <a:lvl3pPr marL="1371600" lvl="2"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3pPr>
            <a:lvl4pPr marL="1828800" lvl="3"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4pPr>
            <a:lvl5pPr marL="2286000" lvl="4"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5pPr>
            <a:lvl6pPr marL="2743200" lvl="5"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6pPr>
            <a:lvl7pPr marL="3200400" lvl="6"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7pPr>
            <a:lvl8pPr marL="3657600" lvl="7"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8pPr>
            <a:lvl9pPr marL="4114800" lvl="8" indent="-317500">
              <a:lnSpc>
                <a:spcPct val="115000"/>
              </a:lnSpc>
              <a:spcBef>
                <a:spcPts val="0"/>
              </a:spcBef>
              <a:spcAft>
                <a:spcPts val="0"/>
              </a:spcAft>
              <a:buClr>
                <a:schemeClr val="dk2"/>
              </a:buClr>
              <a:buSzPts val="1400"/>
              <a:buFont typeface="Twentieth Century"/>
              <a:buChar char="■"/>
              <a:defRPr>
                <a:solidFill>
                  <a:schemeClr val="dk2"/>
                </a:solidFill>
                <a:latin typeface="Twentieth Century"/>
                <a:ea typeface="Twentieth Century"/>
                <a:cs typeface="Twentieth Century"/>
                <a:sym typeface="Twentieth Century"/>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Memphis Rise Academy Charter School</a:t>
            </a:r>
            <a:endParaRPr/>
          </a:p>
        </p:txBody>
      </p:sp>
      <p:pic>
        <p:nvPicPr>
          <p:cNvPr id="115" name="Google Shape;115;p26" title="Amanda Villani Headshot - EDGE.jpg"/>
          <p:cNvPicPr preferRelativeResize="0"/>
          <p:nvPr/>
        </p:nvPicPr>
        <p:blipFill>
          <a:blip r:embed="rId3">
            <a:alphaModFix/>
          </a:blip>
          <a:stretch>
            <a:fillRect/>
          </a:stretch>
        </p:blipFill>
        <p:spPr>
          <a:xfrm>
            <a:off x="5125512" y="1903500"/>
            <a:ext cx="1386700" cy="1441525"/>
          </a:xfrm>
          <a:prstGeom prst="rect">
            <a:avLst/>
          </a:prstGeom>
          <a:no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pic>
      <p:sp>
        <p:nvSpPr>
          <p:cNvPr id="116" name="Google Shape;116;p26"/>
          <p:cNvSpPr txBox="1"/>
          <p:nvPr/>
        </p:nvSpPr>
        <p:spPr>
          <a:xfrm>
            <a:off x="6667500" y="2185650"/>
            <a:ext cx="2237218"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dirty="0">
                <a:solidFill>
                  <a:schemeClr val="dk2"/>
                </a:solidFill>
                <a:latin typeface="Twentieth Century"/>
                <a:ea typeface="Twentieth Century"/>
                <a:cs typeface="Twentieth Century"/>
                <a:sym typeface="Twentieth Century"/>
              </a:rPr>
              <a:t>Amanda Villani</a:t>
            </a:r>
            <a:br>
              <a:rPr lang="en" sz="1500" b="1" dirty="0">
                <a:solidFill>
                  <a:schemeClr val="dk2"/>
                </a:solidFill>
                <a:latin typeface="Twentieth Century"/>
                <a:ea typeface="Twentieth Century"/>
                <a:cs typeface="Twentieth Century"/>
                <a:sym typeface="Twentieth Century"/>
              </a:rPr>
            </a:br>
            <a:r>
              <a:rPr lang="en" sz="1500" dirty="0">
                <a:solidFill>
                  <a:schemeClr val="dk2"/>
                </a:solidFill>
                <a:latin typeface="Twentieth Century"/>
                <a:ea typeface="Twentieth Century"/>
                <a:cs typeface="Twentieth Century"/>
                <a:sym typeface="Twentieth Century"/>
              </a:rPr>
              <a:t>Director of Post- Secondary Counseling</a:t>
            </a:r>
            <a:endParaRPr sz="1500" dirty="0">
              <a:solidFill>
                <a:schemeClr val="dk2"/>
              </a:solidFill>
              <a:latin typeface="Twentieth Century"/>
              <a:ea typeface="Twentieth Century"/>
              <a:cs typeface="Twentieth Century"/>
              <a:sym typeface="Twentieth Century"/>
            </a:endParaRPr>
          </a:p>
          <a:p>
            <a:pPr marL="0" lvl="0" indent="0" algn="l" rtl="0">
              <a:spcBef>
                <a:spcPts val="1200"/>
              </a:spcBef>
              <a:spcAft>
                <a:spcPts val="1200"/>
              </a:spcAft>
              <a:buNone/>
            </a:pPr>
            <a:r>
              <a:rPr lang="en" sz="1500" dirty="0" err="1">
                <a:solidFill>
                  <a:schemeClr val="dk2"/>
                </a:solidFill>
                <a:latin typeface="Twentieth Century"/>
                <a:ea typeface="Twentieth Century"/>
                <a:cs typeface="Twentieth Century"/>
                <a:sym typeface="Twentieth Century"/>
              </a:rPr>
              <a:t>avillani@memphisrise.org</a:t>
            </a:r>
            <a:endParaRPr sz="1500" dirty="0">
              <a:solidFill>
                <a:schemeClr val="dk2"/>
              </a:solidFill>
              <a:latin typeface="Twentieth Century"/>
              <a:ea typeface="Twentieth Century"/>
              <a:cs typeface="Twentieth Century"/>
              <a:sym typeface="Twentieth Century"/>
            </a:endParaRPr>
          </a:p>
        </p:txBody>
      </p:sp>
      <p:sp>
        <p:nvSpPr>
          <p:cNvPr id="117" name="Google Shape;117;p26"/>
          <p:cNvSpPr txBox="1"/>
          <p:nvPr/>
        </p:nvSpPr>
        <p:spPr>
          <a:xfrm>
            <a:off x="311700" y="1631400"/>
            <a:ext cx="48138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900" b="1">
                <a:solidFill>
                  <a:schemeClr val="dk2"/>
                </a:solidFill>
                <a:latin typeface="Twentieth Century"/>
                <a:ea typeface="Twentieth Century"/>
                <a:cs typeface="Twentieth Century"/>
                <a:sym typeface="Twentieth Century"/>
              </a:rPr>
              <a:t>College Application and Exploration Month: Best Practices </a:t>
            </a:r>
            <a:endParaRPr sz="25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body" idx="2"/>
          </p:nvPr>
        </p:nvSpPr>
        <p:spPr>
          <a:xfrm>
            <a:off x="4986525" y="3828475"/>
            <a:ext cx="3341700" cy="8190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500"/>
              <a:t>MRA’s Founding Class of 2021</a:t>
            </a:r>
            <a:endParaRPr sz="1500"/>
          </a:p>
        </p:txBody>
      </p:sp>
      <p:sp>
        <p:nvSpPr>
          <p:cNvPr id="123" name="Google Shape;12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Memphis Rise Academy Charter School</a:t>
            </a:r>
            <a:endParaRPr/>
          </a:p>
        </p:txBody>
      </p:sp>
      <p:sp>
        <p:nvSpPr>
          <p:cNvPr id="124" name="Google Shape;124;p27"/>
          <p:cNvSpPr txBox="1">
            <a:spLocks noGrp="1"/>
          </p:cNvSpPr>
          <p:nvPr>
            <p:ph type="body" idx="1"/>
          </p:nvPr>
        </p:nvSpPr>
        <p:spPr>
          <a:xfrm>
            <a:off x="311700" y="1106325"/>
            <a:ext cx="4473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688"/>
              <a:buNone/>
            </a:pPr>
            <a:r>
              <a:rPr lang="en" sz="1850" b="1" u="sng"/>
              <a:t>About</a:t>
            </a:r>
            <a:endParaRPr sz="1850" b="1"/>
          </a:p>
          <a:p>
            <a:pPr marL="457200" lvl="0" indent="-333375" algn="l" rtl="0">
              <a:lnSpc>
                <a:spcPct val="105000"/>
              </a:lnSpc>
              <a:spcBef>
                <a:spcPts val="1200"/>
              </a:spcBef>
              <a:spcAft>
                <a:spcPts val="0"/>
              </a:spcAft>
              <a:buSzPts val="1650"/>
              <a:buChar char="●"/>
            </a:pPr>
            <a:r>
              <a:rPr lang="en" sz="1650"/>
              <a:t>MRA is a Title I open-enrollment charter middle and high school serving students in grades 6-12 in Northeast Memphis</a:t>
            </a:r>
            <a:endParaRPr sz="1650"/>
          </a:p>
          <a:p>
            <a:pPr marL="457200" lvl="0" indent="-333375" algn="l" rtl="0">
              <a:lnSpc>
                <a:spcPct val="105000"/>
              </a:lnSpc>
              <a:spcBef>
                <a:spcPts val="0"/>
              </a:spcBef>
              <a:spcAft>
                <a:spcPts val="0"/>
              </a:spcAft>
              <a:buSzPts val="1650"/>
              <a:buChar char="●"/>
            </a:pPr>
            <a:r>
              <a:rPr lang="en" sz="1650"/>
              <a:t>Founded in 2014 with a 6th grade class, grew one grade level per year</a:t>
            </a:r>
            <a:br>
              <a:rPr lang="en" sz="1650"/>
            </a:br>
            <a:r>
              <a:rPr lang="en" sz="1650"/>
              <a:t>Established a Post-Secondary Counseling program in the 2019-2020 school year.</a:t>
            </a:r>
            <a:endParaRPr sz="950"/>
          </a:p>
          <a:p>
            <a:pPr marL="0" lvl="0" indent="0" algn="l" rtl="0">
              <a:lnSpc>
                <a:spcPct val="105000"/>
              </a:lnSpc>
              <a:spcBef>
                <a:spcPts val="1200"/>
              </a:spcBef>
              <a:spcAft>
                <a:spcPts val="0"/>
              </a:spcAft>
              <a:buSzPts val="688"/>
              <a:buNone/>
            </a:pPr>
            <a:r>
              <a:rPr lang="en" sz="1850" b="1" u="sng"/>
              <a:t>Post-Secondary Recognitions</a:t>
            </a:r>
            <a:r>
              <a:rPr lang="en" sz="1850" b="1"/>
              <a:t>:</a:t>
            </a:r>
            <a:endParaRPr sz="1850" b="1"/>
          </a:p>
          <a:p>
            <a:pPr marL="457200" lvl="0" indent="-333375" algn="l" rtl="0">
              <a:lnSpc>
                <a:spcPct val="100000"/>
              </a:lnSpc>
              <a:spcBef>
                <a:spcPts val="1200"/>
              </a:spcBef>
              <a:spcAft>
                <a:spcPts val="0"/>
              </a:spcAft>
              <a:buSzPts val="1650"/>
              <a:buChar char="●"/>
            </a:pPr>
            <a:r>
              <a:rPr lang="en" sz="1650"/>
              <a:t>ACAC School of Excellence Recipient (2024)</a:t>
            </a:r>
            <a:endParaRPr sz="1650"/>
          </a:p>
          <a:p>
            <a:pPr marL="457200" lvl="0" indent="-333375" algn="l" rtl="0">
              <a:lnSpc>
                <a:spcPct val="100000"/>
              </a:lnSpc>
              <a:spcBef>
                <a:spcPts val="0"/>
              </a:spcBef>
              <a:spcAft>
                <a:spcPts val="0"/>
              </a:spcAft>
              <a:buSzPts val="1650"/>
              <a:buChar char="●"/>
            </a:pPr>
            <a:r>
              <a:rPr lang="en" sz="1650"/>
              <a:t>CollegeforTN Path to College School</a:t>
            </a:r>
            <a:endParaRPr sz="1650"/>
          </a:p>
          <a:p>
            <a:pPr marL="457200" lvl="0" indent="-333375" algn="l" rtl="0">
              <a:lnSpc>
                <a:spcPct val="100000"/>
              </a:lnSpc>
              <a:spcBef>
                <a:spcPts val="0"/>
              </a:spcBef>
              <a:spcAft>
                <a:spcPts val="0"/>
              </a:spcAft>
              <a:buSzPts val="1650"/>
              <a:buChar char="●"/>
            </a:pPr>
            <a:r>
              <a:rPr lang="en" sz="1650"/>
              <a:t>Hobsons Education Advances Award (2021)</a:t>
            </a:r>
            <a:endParaRPr sz="1650"/>
          </a:p>
        </p:txBody>
      </p:sp>
      <p:pic>
        <p:nvPicPr>
          <p:cNvPr id="125" name="Google Shape;125;p27"/>
          <p:cNvPicPr preferRelativeResize="0"/>
          <p:nvPr/>
        </p:nvPicPr>
        <p:blipFill>
          <a:blip r:embed="rId3">
            <a:alphaModFix/>
          </a:blip>
          <a:stretch>
            <a:fillRect/>
          </a:stretch>
        </p:blipFill>
        <p:spPr>
          <a:xfrm rot="-8">
            <a:off x="4986574" y="1707988"/>
            <a:ext cx="3341602" cy="1995742"/>
          </a:xfrm>
          <a:prstGeom prst="rect">
            <a:avLst/>
          </a:prstGeom>
          <a:no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Best Practice #1: Individualized Support for Each and Every Student</a:t>
            </a:r>
            <a:endParaRPr sz="2320"/>
          </a:p>
        </p:txBody>
      </p:sp>
      <p:sp>
        <p:nvSpPr>
          <p:cNvPr id="131" name="Google Shape;131;p28"/>
          <p:cNvSpPr txBox="1">
            <a:spLocks noGrp="1"/>
          </p:cNvSpPr>
          <p:nvPr>
            <p:ph type="body" idx="1"/>
          </p:nvPr>
        </p:nvSpPr>
        <p:spPr>
          <a:xfrm>
            <a:off x="277682" y="1005050"/>
            <a:ext cx="6367200" cy="38367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sz="2387" b="1"/>
              <a:t>Example: Post-Secondary Seminar (Weekly)</a:t>
            </a:r>
            <a:endParaRPr sz="2387" b="1"/>
          </a:p>
          <a:p>
            <a:pPr marL="457200" lvl="0" indent="-326344" algn="l" rtl="0">
              <a:spcBef>
                <a:spcPts val="1200"/>
              </a:spcBef>
              <a:spcAft>
                <a:spcPts val="0"/>
              </a:spcAft>
              <a:buSzPct val="100000"/>
              <a:buChar char="❏"/>
            </a:pPr>
            <a:r>
              <a:rPr lang="en" sz="1986" b="1"/>
              <a:t>Logistics: </a:t>
            </a:r>
            <a:r>
              <a:rPr lang="en" sz="1986"/>
              <a:t>Materials designed/curated by Director of Post-Secondary Counseling and executed by teachers during a 40-minute advisory period on a weekly basis. </a:t>
            </a:r>
            <a:endParaRPr sz="1986"/>
          </a:p>
          <a:p>
            <a:pPr marL="457200" lvl="0" indent="-326344" algn="l" rtl="0">
              <a:spcBef>
                <a:spcPts val="0"/>
              </a:spcBef>
              <a:spcAft>
                <a:spcPts val="0"/>
              </a:spcAft>
              <a:buSzPct val="100000"/>
              <a:buChar char="❏"/>
            </a:pPr>
            <a:r>
              <a:rPr lang="en" sz="1986" b="1"/>
              <a:t>Grade-Level Curricula (Grades 9-12): </a:t>
            </a:r>
            <a:endParaRPr sz="1986" b="1"/>
          </a:p>
          <a:p>
            <a:pPr marL="914400" lvl="1" indent="-326344" algn="l" rtl="0">
              <a:spcBef>
                <a:spcPts val="0"/>
              </a:spcBef>
              <a:spcAft>
                <a:spcPts val="0"/>
              </a:spcAft>
              <a:buSzPct val="100000"/>
              <a:buChar char="❏"/>
            </a:pPr>
            <a:r>
              <a:rPr lang="en" sz="1986"/>
              <a:t>Example 11th Grade Activities: </a:t>
            </a:r>
            <a:endParaRPr sz="1986"/>
          </a:p>
          <a:p>
            <a:pPr marL="1371600" lvl="2" indent="-326344" algn="l" rtl="0">
              <a:spcBef>
                <a:spcPts val="0"/>
              </a:spcBef>
              <a:spcAft>
                <a:spcPts val="0"/>
              </a:spcAft>
              <a:buSzPct val="100000"/>
              <a:buChar char="❏"/>
            </a:pPr>
            <a:r>
              <a:rPr lang="en" sz="1986"/>
              <a:t>Mock College Admissions Committee</a:t>
            </a:r>
            <a:endParaRPr sz="1986"/>
          </a:p>
          <a:p>
            <a:pPr marL="1371600" lvl="2" indent="-326344" algn="l" rtl="0">
              <a:spcBef>
                <a:spcPts val="0"/>
              </a:spcBef>
              <a:spcAft>
                <a:spcPts val="0"/>
              </a:spcAft>
              <a:buSzPct val="100000"/>
              <a:buChar char="❏"/>
            </a:pPr>
            <a:r>
              <a:rPr lang="en" sz="1986"/>
              <a:t>Naviance SuperMatch College Search</a:t>
            </a:r>
            <a:endParaRPr sz="1986"/>
          </a:p>
          <a:p>
            <a:pPr marL="914400" lvl="1" indent="-326344" algn="l" rtl="0">
              <a:spcBef>
                <a:spcPts val="0"/>
              </a:spcBef>
              <a:spcAft>
                <a:spcPts val="0"/>
              </a:spcAft>
              <a:buSzPct val="100000"/>
              <a:buChar char="❏"/>
            </a:pPr>
            <a:r>
              <a:rPr lang="en" sz="1986"/>
              <a:t>Example 12th Exploration and Application Grade Activities:</a:t>
            </a:r>
            <a:endParaRPr sz="1986"/>
          </a:p>
          <a:p>
            <a:pPr marL="1371600" lvl="2" indent="-326344" algn="l" rtl="0">
              <a:spcBef>
                <a:spcPts val="0"/>
              </a:spcBef>
              <a:spcAft>
                <a:spcPts val="0"/>
              </a:spcAft>
              <a:buSzPct val="100000"/>
              <a:buChar char="❏"/>
            </a:pPr>
            <a:r>
              <a:rPr lang="en" sz="1986"/>
              <a:t>Common App Creation and Set Up</a:t>
            </a:r>
            <a:endParaRPr sz="1986"/>
          </a:p>
          <a:p>
            <a:pPr marL="1371600" lvl="2" indent="-326344" algn="l" rtl="0">
              <a:spcBef>
                <a:spcPts val="0"/>
              </a:spcBef>
              <a:spcAft>
                <a:spcPts val="0"/>
              </a:spcAft>
              <a:buSzPct val="100000"/>
              <a:buChar char="❏"/>
            </a:pPr>
            <a:r>
              <a:rPr lang="en" sz="1986"/>
              <a:t>College Essay Workshop and Competitive Essay Support</a:t>
            </a:r>
            <a:endParaRPr sz="1986"/>
          </a:p>
          <a:p>
            <a:pPr marL="1371600" lvl="2" indent="-326344" algn="l" rtl="0">
              <a:spcBef>
                <a:spcPts val="0"/>
              </a:spcBef>
              <a:spcAft>
                <a:spcPts val="0"/>
              </a:spcAft>
              <a:buSzPct val="100000"/>
              <a:buChar char="❏"/>
            </a:pPr>
            <a:r>
              <a:rPr lang="en" sz="1986"/>
              <a:t>Explore a Program at Southwest TN Community College or TCAT</a:t>
            </a:r>
            <a:endParaRPr sz="1986"/>
          </a:p>
          <a:p>
            <a:pPr marL="457200" lvl="0" indent="-326344" algn="l" rtl="0">
              <a:spcBef>
                <a:spcPts val="0"/>
              </a:spcBef>
              <a:spcAft>
                <a:spcPts val="0"/>
              </a:spcAft>
              <a:buSzPct val="100000"/>
              <a:buChar char="❏"/>
            </a:pPr>
            <a:r>
              <a:rPr lang="en" sz="1986" b="1"/>
              <a:t>Pathway Differentiation: </a:t>
            </a:r>
            <a:r>
              <a:rPr lang="en" sz="1986"/>
              <a:t>Juniors and seniors are placed in cohorts based on a combination of academic profile and post-secondary goals.</a:t>
            </a:r>
            <a:endParaRPr sz="1986" b="1"/>
          </a:p>
        </p:txBody>
      </p:sp>
      <p:pic>
        <p:nvPicPr>
          <p:cNvPr id="132" name="Google Shape;132;p28"/>
          <p:cNvPicPr preferRelativeResize="0"/>
          <p:nvPr/>
        </p:nvPicPr>
        <p:blipFill rotWithShape="1">
          <a:blip r:embed="rId3">
            <a:alphaModFix/>
          </a:blip>
          <a:srcRect t="14709" b="11707"/>
          <a:stretch/>
        </p:blipFill>
        <p:spPr>
          <a:xfrm>
            <a:off x="6882950" y="1537982"/>
            <a:ext cx="1869900" cy="1746700"/>
          </a:xfrm>
          <a:prstGeom prst="rect">
            <a:avLst/>
          </a:prstGeom>
          <a:noFill/>
          <a:ln>
            <a:noFill/>
          </a:ln>
        </p:spPr>
      </p:pic>
      <p:sp>
        <p:nvSpPr>
          <p:cNvPr id="133" name="Google Shape;133;p28"/>
          <p:cNvSpPr txBox="1"/>
          <p:nvPr/>
        </p:nvSpPr>
        <p:spPr>
          <a:xfrm>
            <a:off x="6803575" y="3216646"/>
            <a:ext cx="2154600" cy="7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2"/>
                </a:solidFill>
                <a:latin typeface="Twentieth Century"/>
                <a:ea typeface="Twentieth Century"/>
                <a:cs typeface="Twentieth Century"/>
                <a:sym typeface="Twentieth Century"/>
              </a:rPr>
              <a:t>MRA Class of 2022 alum and current Post-Secondary Counseling Intern assisting with Junior Seminar (8.28.25)</a:t>
            </a:r>
            <a:endParaRPr i="1">
              <a:solidFill>
                <a:schemeClr val="dk2"/>
              </a:solidFill>
              <a:latin typeface="Twentieth Century"/>
              <a:ea typeface="Twentieth Century"/>
              <a:cs typeface="Twentieth Century"/>
              <a:sym typeface="Twentieth Centur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Best Practice #2: Authentic Family Partnerships</a:t>
            </a:r>
            <a:endParaRPr/>
          </a:p>
        </p:txBody>
      </p:sp>
      <p:sp>
        <p:nvSpPr>
          <p:cNvPr id="139" name="Google Shape;139;p29"/>
          <p:cNvSpPr txBox="1">
            <a:spLocks noGrp="1"/>
          </p:cNvSpPr>
          <p:nvPr>
            <p:ph type="body" idx="1"/>
          </p:nvPr>
        </p:nvSpPr>
        <p:spPr>
          <a:xfrm>
            <a:off x="311700" y="1152475"/>
            <a:ext cx="4972500" cy="3416400"/>
          </a:xfrm>
          <a:prstGeom prst="rect">
            <a:avLst/>
          </a:prstGeom>
        </p:spPr>
        <p:txBody>
          <a:bodyPr spcFirstLastPara="1" wrap="square" lIns="91425" tIns="91425" rIns="91425" bIns="91425" anchor="t" anchorCtr="0">
            <a:normAutofit fontScale="85000" lnSpcReduction="20000"/>
          </a:bodyPr>
          <a:lstStyle/>
          <a:p>
            <a:pPr marL="457200" lvl="0" indent="-336550" algn="l" rtl="0">
              <a:spcBef>
                <a:spcPts val="0"/>
              </a:spcBef>
              <a:spcAft>
                <a:spcPts val="0"/>
              </a:spcAft>
              <a:buClr>
                <a:schemeClr val="dk2"/>
              </a:buClr>
              <a:buSzPct val="100000"/>
              <a:buChar char="❏"/>
            </a:pPr>
            <a:r>
              <a:rPr lang="en" b="1" dirty="0"/>
              <a:t>Events</a:t>
            </a:r>
            <a:endParaRPr b="1" dirty="0"/>
          </a:p>
          <a:p>
            <a:pPr marL="914400" lvl="1" indent="-336550" algn="l" rtl="0">
              <a:spcBef>
                <a:spcPts val="0"/>
              </a:spcBef>
              <a:spcAft>
                <a:spcPts val="0"/>
              </a:spcAft>
              <a:buClr>
                <a:schemeClr val="dk2"/>
              </a:buClr>
              <a:buSzPct val="100000"/>
              <a:buChar char="❏"/>
            </a:pPr>
            <a:r>
              <a:rPr lang="en" dirty="0"/>
              <a:t>Example: Senior Family Night (August 26, 2025)</a:t>
            </a:r>
            <a:endParaRPr dirty="0"/>
          </a:p>
          <a:p>
            <a:pPr marL="914400" lvl="1" indent="-336550" algn="l" rtl="0">
              <a:spcBef>
                <a:spcPts val="0"/>
              </a:spcBef>
              <a:spcAft>
                <a:spcPts val="0"/>
              </a:spcAft>
              <a:buClr>
                <a:schemeClr val="dk2"/>
              </a:buClr>
              <a:buSzPct val="100000"/>
              <a:buChar char="❏"/>
            </a:pPr>
            <a:r>
              <a:rPr lang="en" dirty="0"/>
              <a:t>Hispanic Heritage Festival</a:t>
            </a:r>
            <a:br>
              <a:rPr lang="en" b="1" dirty="0"/>
            </a:br>
            <a:endParaRPr b="1" dirty="0"/>
          </a:p>
          <a:p>
            <a:pPr marL="457200" lvl="0" indent="-336550" algn="l" rtl="0">
              <a:spcBef>
                <a:spcPts val="0"/>
              </a:spcBef>
              <a:spcAft>
                <a:spcPts val="0"/>
              </a:spcAft>
              <a:buClr>
                <a:schemeClr val="dk2"/>
              </a:buClr>
              <a:buSzPct val="100000"/>
              <a:buChar char="❏"/>
            </a:pPr>
            <a:r>
              <a:rPr lang="en" b="1" dirty="0"/>
              <a:t>Materials in Multiple Languages</a:t>
            </a:r>
            <a:br>
              <a:rPr lang="en" b="1" dirty="0"/>
            </a:br>
            <a:endParaRPr b="1" dirty="0"/>
          </a:p>
          <a:p>
            <a:pPr marL="457200" lvl="0" indent="-336550" algn="l" rtl="0">
              <a:spcBef>
                <a:spcPts val="0"/>
              </a:spcBef>
              <a:spcAft>
                <a:spcPts val="0"/>
              </a:spcAft>
              <a:buClr>
                <a:schemeClr val="dk2"/>
              </a:buClr>
              <a:buSzPct val="100000"/>
              <a:buChar char="❏"/>
            </a:pPr>
            <a:r>
              <a:rPr lang="en" b="1" dirty="0"/>
              <a:t>Regular and Consistent Communication</a:t>
            </a:r>
            <a:endParaRPr b="1" dirty="0"/>
          </a:p>
          <a:p>
            <a:pPr marL="914400" lvl="1" indent="-336550" algn="l" rtl="0">
              <a:spcBef>
                <a:spcPts val="0"/>
              </a:spcBef>
              <a:spcAft>
                <a:spcPts val="0"/>
              </a:spcAft>
              <a:buClr>
                <a:schemeClr val="dk2"/>
              </a:buClr>
              <a:buSzPct val="100000"/>
              <a:buChar char="❏"/>
            </a:pPr>
            <a:r>
              <a:rPr lang="en" dirty="0"/>
              <a:t>Example: REMIND</a:t>
            </a:r>
            <a:br>
              <a:rPr lang="en" b="1" dirty="0"/>
            </a:br>
            <a:endParaRPr b="1" dirty="0"/>
          </a:p>
          <a:p>
            <a:pPr marL="457200" lvl="0" indent="-336550" algn="l" rtl="0">
              <a:spcBef>
                <a:spcPts val="0"/>
              </a:spcBef>
              <a:spcAft>
                <a:spcPts val="0"/>
              </a:spcAft>
              <a:buClr>
                <a:schemeClr val="dk2"/>
              </a:buClr>
              <a:buSzPct val="100000"/>
              <a:buChar char="❏"/>
            </a:pPr>
            <a:r>
              <a:rPr lang="en" b="1" dirty="0"/>
              <a:t>Create a Welcoming Environment &amp; Build Trust through an Open Door Policy and Active Listening</a:t>
            </a:r>
            <a:endParaRPr b="1" dirty="0"/>
          </a:p>
        </p:txBody>
      </p:sp>
      <p:pic>
        <p:nvPicPr>
          <p:cNvPr id="140" name="Google Shape;140;p29"/>
          <p:cNvPicPr preferRelativeResize="0"/>
          <p:nvPr/>
        </p:nvPicPr>
        <p:blipFill>
          <a:blip r:embed="rId3">
            <a:alphaModFix/>
          </a:blip>
          <a:stretch>
            <a:fillRect/>
          </a:stretch>
        </p:blipFill>
        <p:spPr>
          <a:xfrm>
            <a:off x="5448329" y="1355263"/>
            <a:ext cx="3277351" cy="2184901"/>
          </a:xfrm>
          <a:prstGeom prst="rect">
            <a:avLst/>
          </a:prstGeom>
          <a:no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pic>
      <p:sp>
        <p:nvSpPr>
          <p:cNvPr id="141" name="Google Shape;141;p29"/>
          <p:cNvSpPr txBox="1"/>
          <p:nvPr/>
        </p:nvSpPr>
        <p:spPr>
          <a:xfrm>
            <a:off x="5669654" y="3608225"/>
            <a:ext cx="3056026" cy="86943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dirty="0">
                <a:solidFill>
                  <a:schemeClr val="dk2"/>
                </a:solidFill>
                <a:latin typeface="Twentieth Century"/>
                <a:ea typeface="Twentieth Century"/>
                <a:cs typeface="Twentieth Century"/>
                <a:sym typeface="Twentieth Century"/>
              </a:rPr>
              <a:t>Social media post for our 2024 Senior Night in English and Spanish</a:t>
            </a:r>
            <a:endParaRPr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Best Practice #3: Collaboration with Higher Education Partners</a:t>
            </a:r>
            <a:endParaRPr/>
          </a:p>
        </p:txBody>
      </p:sp>
      <p:sp>
        <p:nvSpPr>
          <p:cNvPr id="147" name="Google Shape;147;p30"/>
          <p:cNvSpPr txBox="1">
            <a:spLocks noGrp="1"/>
          </p:cNvSpPr>
          <p:nvPr>
            <p:ph type="body" idx="1"/>
          </p:nvPr>
        </p:nvSpPr>
        <p:spPr>
          <a:xfrm>
            <a:off x="311700" y="1152475"/>
            <a:ext cx="4473600" cy="3416400"/>
          </a:xfrm>
          <a:prstGeom prst="rect">
            <a:avLst/>
          </a:prstGeom>
        </p:spPr>
        <p:txBody>
          <a:bodyPr spcFirstLastPara="1" wrap="square" lIns="91425" tIns="91425" rIns="91425" bIns="91425" anchor="t" anchorCtr="0">
            <a:noAutofit/>
          </a:bodyPr>
          <a:lstStyle/>
          <a:p>
            <a:pPr marL="457200" lvl="0" indent="-329406" algn="l" rtl="0">
              <a:spcBef>
                <a:spcPts val="0"/>
              </a:spcBef>
              <a:spcAft>
                <a:spcPts val="0"/>
              </a:spcAft>
              <a:buClr>
                <a:schemeClr val="dk1"/>
              </a:buClr>
              <a:buSzPts val="1588"/>
              <a:buChar char="❏"/>
            </a:pPr>
            <a:r>
              <a:rPr lang="en" sz="1587">
                <a:solidFill>
                  <a:schemeClr val="dk1"/>
                </a:solidFill>
              </a:rPr>
              <a:t>NACAC’s Memphis-Area College Night</a:t>
            </a:r>
            <a:br>
              <a:rPr lang="en" sz="1587">
                <a:solidFill>
                  <a:schemeClr val="dk1"/>
                </a:solidFill>
              </a:rPr>
            </a:br>
            <a:endParaRPr sz="1000">
              <a:solidFill>
                <a:schemeClr val="dk1"/>
              </a:solidFill>
            </a:endParaRPr>
          </a:p>
          <a:p>
            <a:pPr marL="457200" lvl="0" indent="-329406" algn="l" rtl="0">
              <a:spcBef>
                <a:spcPts val="0"/>
              </a:spcBef>
              <a:spcAft>
                <a:spcPts val="0"/>
              </a:spcAft>
              <a:buClr>
                <a:schemeClr val="dk1"/>
              </a:buClr>
              <a:buSzPts val="1588"/>
              <a:buChar char="❏"/>
            </a:pPr>
            <a:r>
              <a:rPr lang="en" sz="1587">
                <a:solidFill>
                  <a:schemeClr val="dk1"/>
                </a:solidFill>
              </a:rPr>
              <a:t>Memphis-Area Post-Secondary Trip</a:t>
            </a:r>
            <a:br>
              <a:rPr lang="en" sz="1587">
                <a:solidFill>
                  <a:schemeClr val="dk1"/>
                </a:solidFill>
              </a:rPr>
            </a:br>
            <a:r>
              <a:rPr lang="en" sz="1587" i="1">
                <a:solidFill>
                  <a:schemeClr val="dk1"/>
                </a:solidFill>
              </a:rPr>
              <a:t>(Application-Based Opportunity)</a:t>
            </a:r>
            <a:br>
              <a:rPr lang="en" sz="1587">
                <a:solidFill>
                  <a:schemeClr val="dk1"/>
                </a:solidFill>
              </a:rPr>
            </a:br>
            <a:endParaRPr sz="1000">
              <a:solidFill>
                <a:schemeClr val="dk1"/>
              </a:solidFill>
            </a:endParaRPr>
          </a:p>
          <a:p>
            <a:pPr marL="457200" lvl="0" indent="-329406" algn="l" rtl="0">
              <a:spcBef>
                <a:spcPts val="0"/>
              </a:spcBef>
              <a:spcAft>
                <a:spcPts val="0"/>
              </a:spcAft>
              <a:buClr>
                <a:schemeClr val="dk1"/>
              </a:buClr>
              <a:buSzPts val="1588"/>
              <a:buChar char="❏"/>
            </a:pPr>
            <a:r>
              <a:rPr lang="en" sz="1587">
                <a:solidFill>
                  <a:schemeClr val="dk1"/>
                </a:solidFill>
              </a:rPr>
              <a:t>Post-Secondary RepVisits </a:t>
            </a:r>
            <a:br>
              <a:rPr lang="en" sz="1587">
                <a:solidFill>
                  <a:schemeClr val="dk1"/>
                </a:solidFill>
              </a:rPr>
            </a:br>
            <a:r>
              <a:rPr lang="en" sz="1587">
                <a:solidFill>
                  <a:schemeClr val="dk1"/>
                </a:solidFill>
              </a:rPr>
              <a:t>(</a:t>
            </a:r>
            <a:r>
              <a:rPr lang="en" sz="1587" i="1">
                <a:solidFill>
                  <a:schemeClr val="dk1"/>
                </a:solidFill>
              </a:rPr>
              <a:t>College admissions counselors, military recruiters, professors, and professionals from different sectors)</a:t>
            </a:r>
            <a:br>
              <a:rPr lang="en" sz="1587">
                <a:solidFill>
                  <a:schemeClr val="dk1"/>
                </a:solidFill>
              </a:rPr>
            </a:br>
            <a:endParaRPr sz="1000">
              <a:solidFill>
                <a:schemeClr val="dk1"/>
              </a:solidFill>
            </a:endParaRPr>
          </a:p>
          <a:p>
            <a:pPr marL="457200" lvl="0" indent="-329406" algn="l" rtl="0">
              <a:spcBef>
                <a:spcPts val="0"/>
              </a:spcBef>
              <a:spcAft>
                <a:spcPts val="0"/>
              </a:spcAft>
              <a:buClr>
                <a:schemeClr val="dk1"/>
              </a:buClr>
              <a:buSzPts val="1588"/>
              <a:buChar char="❏"/>
            </a:pPr>
            <a:r>
              <a:rPr lang="en" sz="1587">
                <a:solidFill>
                  <a:schemeClr val="dk1"/>
                </a:solidFill>
              </a:rPr>
              <a:t>ACAC’s #WhyApply Social Media Campaign</a:t>
            </a:r>
            <a:br>
              <a:rPr lang="en" sz="1587">
                <a:solidFill>
                  <a:schemeClr val="dk1"/>
                </a:solidFill>
              </a:rPr>
            </a:br>
            <a:endParaRPr sz="1000">
              <a:solidFill>
                <a:schemeClr val="dk1"/>
              </a:solidFill>
            </a:endParaRPr>
          </a:p>
          <a:p>
            <a:pPr marL="457200" lvl="0" indent="-329406" algn="l" rtl="0">
              <a:spcBef>
                <a:spcPts val="0"/>
              </a:spcBef>
              <a:spcAft>
                <a:spcPts val="0"/>
              </a:spcAft>
              <a:buClr>
                <a:schemeClr val="dk1"/>
              </a:buClr>
              <a:buSzPts val="1588"/>
              <a:buChar char="❏"/>
            </a:pPr>
            <a:r>
              <a:rPr lang="en" sz="1587">
                <a:solidFill>
                  <a:schemeClr val="dk1"/>
                </a:solidFill>
              </a:rPr>
              <a:t>HBCU Awareness Foundation College Fair</a:t>
            </a:r>
            <a:endParaRPr sz="1587">
              <a:solidFill>
                <a:schemeClr val="dk1"/>
              </a:solidFill>
            </a:endParaRPr>
          </a:p>
        </p:txBody>
      </p:sp>
      <p:pic>
        <p:nvPicPr>
          <p:cNvPr id="148" name="Google Shape;148;p30"/>
          <p:cNvPicPr preferRelativeResize="0"/>
          <p:nvPr/>
        </p:nvPicPr>
        <p:blipFill rotWithShape="1">
          <a:blip r:embed="rId3">
            <a:alphaModFix/>
          </a:blip>
          <a:srcRect t="20204" b="6695"/>
          <a:stretch/>
        </p:blipFill>
        <p:spPr>
          <a:xfrm>
            <a:off x="6179907" y="1564375"/>
            <a:ext cx="2630276" cy="1071800"/>
          </a:xfrm>
          <a:prstGeom prst="rect">
            <a:avLst/>
          </a:prstGeom>
          <a:noFill/>
          <a:ln>
            <a:noFill/>
          </a:ln>
        </p:spPr>
      </p:pic>
      <p:pic>
        <p:nvPicPr>
          <p:cNvPr id="149" name="Google Shape;149;p30"/>
          <p:cNvPicPr preferRelativeResize="0"/>
          <p:nvPr/>
        </p:nvPicPr>
        <p:blipFill>
          <a:blip r:embed="rId4">
            <a:alphaModFix/>
          </a:blip>
          <a:stretch>
            <a:fillRect/>
          </a:stretch>
        </p:blipFill>
        <p:spPr>
          <a:xfrm>
            <a:off x="7229582" y="2726864"/>
            <a:ext cx="1580600" cy="1119226"/>
          </a:xfrm>
          <a:prstGeom prst="rect">
            <a:avLst/>
          </a:prstGeom>
          <a:noFill/>
          <a:ln>
            <a:noFill/>
          </a:ln>
        </p:spPr>
      </p:pic>
      <p:pic>
        <p:nvPicPr>
          <p:cNvPr id="150" name="Google Shape;150;p30"/>
          <p:cNvPicPr preferRelativeResize="0"/>
          <p:nvPr/>
        </p:nvPicPr>
        <p:blipFill rotWithShape="1">
          <a:blip r:embed="rId5">
            <a:alphaModFix/>
          </a:blip>
          <a:srcRect r="9982" b="8466"/>
          <a:stretch/>
        </p:blipFill>
        <p:spPr>
          <a:xfrm>
            <a:off x="4914607" y="1564364"/>
            <a:ext cx="1182046" cy="1071800"/>
          </a:xfrm>
          <a:prstGeom prst="rect">
            <a:avLst/>
          </a:prstGeom>
          <a:noFill/>
          <a:ln>
            <a:noFill/>
          </a:ln>
        </p:spPr>
      </p:pic>
      <p:pic>
        <p:nvPicPr>
          <p:cNvPr id="151" name="Google Shape;151;p30"/>
          <p:cNvPicPr preferRelativeResize="0"/>
          <p:nvPr/>
        </p:nvPicPr>
        <p:blipFill>
          <a:blip r:embed="rId6">
            <a:alphaModFix/>
          </a:blip>
          <a:stretch>
            <a:fillRect/>
          </a:stretch>
        </p:blipFill>
        <p:spPr>
          <a:xfrm>
            <a:off x="4914607" y="2726864"/>
            <a:ext cx="2253849" cy="1119223"/>
          </a:xfrm>
          <a:prstGeom prst="rect">
            <a:avLst/>
          </a:prstGeom>
          <a:noFill/>
          <a:ln>
            <a:noFill/>
          </a:ln>
        </p:spPr>
      </p:pic>
      <p:sp>
        <p:nvSpPr>
          <p:cNvPr id="152" name="Google Shape;152;p30"/>
          <p:cNvSpPr txBox="1">
            <a:spLocks noGrp="1"/>
          </p:cNvSpPr>
          <p:nvPr>
            <p:ph type="body" idx="1"/>
          </p:nvPr>
        </p:nvSpPr>
        <p:spPr>
          <a:xfrm>
            <a:off x="5288807" y="3846089"/>
            <a:ext cx="3635100" cy="4176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1200"/>
              </a:spcAft>
              <a:buSzPts val="1018"/>
              <a:buNone/>
            </a:pPr>
            <a:r>
              <a:rPr lang="en" sz="1418">
                <a:solidFill>
                  <a:schemeClr val="dk1"/>
                </a:solidFill>
              </a:rPr>
              <a:t>Memphis-Area Post-Secondary Trip, 2024</a:t>
            </a:r>
            <a:endParaRPr sz="1418">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Memphis Rise Academy Charter School</a:t>
            </a:r>
            <a:endParaRPr/>
          </a:p>
        </p:txBody>
      </p:sp>
      <p:pic>
        <p:nvPicPr>
          <p:cNvPr id="158" name="Google Shape;158;p31" title="Amanda Villani Headshot - EDGE.jpg"/>
          <p:cNvPicPr preferRelativeResize="0"/>
          <p:nvPr/>
        </p:nvPicPr>
        <p:blipFill>
          <a:blip r:embed="rId3">
            <a:alphaModFix/>
          </a:blip>
          <a:stretch>
            <a:fillRect/>
          </a:stretch>
        </p:blipFill>
        <p:spPr>
          <a:xfrm>
            <a:off x="5125512" y="1903500"/>
            <a:ext cx="1386700" cy="1441525"/>
          </a:xfrm>
          <a:prstGeom prst="rect">
            <a:avLst/>
          </a:prstGeom>
          <a:noFill/>
          <a:ln w="762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pic>
      <p:sp>
        <p:nvSpPr>
          <p:cNvPr id="159" name="Google Shape;159;p31"/>
          <p:cNvSpPr txBox="1"/>
          <p:nvPr/>
        </p:nvSpPr>
        <p:spPr>
          <a:xfrm>
            <a:off x="6667500" y="2185650"/>
            <a:ext cx="2164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2"/>
                </a:solidFill>
                <a:latin typeface="Twentieth Century"/>
                <a:ea typeface="Twentieth Century"/>
                <a:cs typeface="Twentieth Century"/>
                <a:sym typeface="Twentieth Century"/>
              </a:rPr>
              <a:t>Amanda Villani</a:t>
            </a:r>
            <a:br>
              <a:rPr lang="en" sz="1500" b="1">
                <a:solidFill>
                  <a:schemeClr val="dk2"/>
                </a:solidFill>
                <a:latin typeface="Twentieth Century"/>
                <a:ea typeface="Twentieth Century"/>
                <a:cs typeface="Twentieth Century"/>
                <a:sym typeface="Twentieth Century"/>
              </a:rPr>
            </a:br>
            <a:r>
              <a:rPr lang="en" sz="1500">
                <a:solidFill>
                  <a:schemeClr val="dk2"/>
                </a:solidFill>
                <a:latin typeface="Twentieth Century"/>
                <a:ea typeface="Twentieth Century"/>
                <a:cs typeface="Twentieth Century"/>
                <a:sym typeface="Twentieth Century"/>
              </a:rPr>
              <a:t>Director of Post- Secondary Counseling</a:t>
            </a:r>
            <a:endParaRPr sz="1500">
              <a:solidFill>
                <a:schemeClr val="dk2"/>
              </a:solidFill>
              <a:latin typeface="Twentieth Century"/>
              <a:ea typeface="Twentieth Century"/>
              <a:cs typeface="Twentieth Century"/>
              <a:sym typeface="Twentieth Century"/>
            </a:endParaRPr>
          </a:p>
          <a:p>
            <a:pPr marL="0" lvl="0" indent="0" algn="l" rtl="0">
              <a:spcBef>
                <a:spcPts val="1200"/>
              </a:spcBef>
              <a:spcAft>
                <a:spcPts val="1200"/>
              </a:spcAft>
              <a:buNone/>
            </a:pPr>
            <a:r>
              <a:rPr lang="en" sz="1500">
                <a:solidFill>
                  <a:schemeClr val="dk2"/>
                </a:solidFill>
                <a:latin typeface="Twentieth Century"/>
                <a:ea typeface="Twentieth Century"/>
                <a:cs typeface="Twentieth Century"/>
                <a:sym typeface="Twentieth Century"/>
              </a:rPr>
              <a:t>avillani@memphisrise.org</a:t>
            </a:r>
            <a:endParaRPr sz="1500">
              <a:solidFill>
                <a:schemeClr val="dk2"/>
              </a:solidFill>
              <a:latin typeface="Twentieth Century"/>
              <a:ea typeface="Twentieth Century"/>
              <a:cs typeface="Twentieth Century"/>
              <a:sym typeface="Twentieth Century"/>
            </a:endParaRPr>
          </a:p>
        </p:txBody>
      </p:sp>
      <p:sp>
        <p:nvSpPr>
          <p:cNvPr id="160" name="Google Shape;160;p31"/>
          <p:cNvSpPr txBox="1"/>
          <p:nvPr/>
        </p:nvSpPr>
        <p:spPr>
          <a:xfrm>
            <a:off x="311700" y="2107650"/>
            <a:ext cx="48138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900" b="1">
                <a:solidFill>
                  <a:schemeClr val="dk2"/>
                </a:solidFill>
                <a:latin typeface="Twentieth Century"/>
                <a:ea typeface="Twentieth Century"/>
                <a:cs typeface="Twentieth Century"/>
                <a:sym typeface="Twentieth Century"/>
              </a:rPr>
              <a:t>Questions? </a:t>
            </a:r>
            <a:endParaRPr sz="2500">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1576</Words>
  <Application>Microsoft Macintosh PowerPoint</Application>
  <PresentationFormat>On-screen Show (16:9)</PresentationFormat>
  <Paragraphs>83</Paragraphs>
  <Slides>6</Slides>
  <Notes>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vt:i4>
      </vt:variant>
    </vt:vector>
  </HeadingPairs>
  <TitlesOfParts>
    <vt:vector size="10" baseType="lpstr">
      <vt:lpstr>Arial</vt:lpstr>
      <vt:lpstr>Twentieth Century</vt:lpstr>
      <vt:lpstr>Simple Light</vt:lpstr>
      <vt:lpstr>Simple Light</vt:lpstr>
      <vt:lpstr>Memphis Rise Academy Charter School</vt:lpstr>
      <vt:lpstr>Memphis Rise Academy Charter School</vt:lpstr>
      <vt:lpstr>Best Practice #1: Individualized Support for Each and Every Student</vt:lpstr>
      <vt:lpstr>Best Practice #2: Authentic Family Partnerships</vt:lpstr>
      <vt:lpstr>Best Practice #3: Collaboration with Higher Education Partners</vt:lpstr>
      <vt:lpstr>Memphis Rise Academy Charter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Memphis Rise Academy Charter School</dc:title>
  <cp:lastModifiedBy>Microsoft Office User</cp:lastModifiedBy>
  <cp:revision>1</cp:revision>
  <dcterms:modified xsi:type="dcterms:W3CDTF">2025-08-28T20:40:43Z</dcterms:modified>
</cp:coreProperties>
</file>