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20" r:id="rId2"/>
    <p:sldId id="106314" r:id="rId3"/>
    <p:sldId id="523" r:id="rId4"/>
    <p:sldId id="521" r:id="rId5"/>
    <p:sldId id="106316" r:id="rId6"/>
    <p:sldId id="106317" r:id="rId7"/>
    <p:sldId id="106315" r:id="rId8"/>
    <p:sldId id="859" r:id="rId9"/>
    <p:sldId id="106321" r:id="rId10"/>
    <p:sldId id="106304" r:id="rId11"/>
    <p:sldId id="106313" r:id="rId12"/>
    <p:sldId id="106320" r:id="rId13"/>
    <p:sldId id="106302" r:id="rId14"/>
    <p:sldId id="106318" r:id="rId15"/>
    <p:sldId id="106327" r:id="rId16"/>
    <p:sldId id="106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C27098-9A87-EB54-4097-EC4BF217A610}" name="Julia Ahrns-Hoffman" initials="JH" userId="S::CB50155@tn.gov::e7ec1722-1e72-4e41-bd08-816c94698a20" providerId="AD"/>
  <p188:author id="{2781EBEA-5F0F-7E2B-46CE-A9E5F82BE5C5}" name="Russell VanZomeren" initials="RV" userId="S::CB50479@tn.gov::e88bbdc0-fa38-4bfb-9649-568f3d901f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7D7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0315" autoAdjust="0"/>
  </p:normalViewPr>
  <p:slideViewPr>
    <p:cSldViewPr snapToGrid="0">
      <p:cViewPr varScale="1">
        <p:scale>
          <a:sx n="62" d="100"/>
          <a:sy n="62" d="100"/>
        </p:scale>
        <p:origin x="912"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36725A-401C-861F-06B3-1EA035FD57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5AA6B3-0C13-4234-807D-0D19C8F5D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AD08D7-6F7F-4206-A002-B4BDB6D74247}" type="datetimeFigureOut">
              <a:rPr lang="en-US" smtClean="0"/>
              <a:t>8/8/2025</a:t>
            </a:fld>
            <a:endParaRPr lang="en-US"/>
          </a:p>
        </p:txBody>
      </p:sp>
      <p:sp>
        <p:nvSpPr>
          <p:cNvPr id="4" name="Footer Placeholder 3">
            <a:extLst>
              <a:ext uri="{FF2B5EF4-FFF2-40B4-BE49-F238E27FC236}">
                <a16:creationId xmlns:a16="http://schemas.microsoft.com/office/drawing/2014/main" id="{2B7369B9-A5F0-2E7C-7437-FC8E65C304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778A64-B0B2-4D4A-1341-ED37125486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A28E6B-6CB7-40C6-AEF5-18D1E5959B9D}" type="slidenum">
              <a:rPr lang="en-US" smtClean="0"/>
              <a:t>‹#›</a:t>
            </a:fld>
            <a:endParaRPr lang="en-US"/>
          </a:p>
        </p:txBody>
      </p:sp>
    </p:spTree>
    <p:extLst>
      <p:ext uri="{BB962C8B-B14F-4D97-AF65-F5344CB8AC3E}">
        <p14:creationId xmlns:p14="http://schemas.microsoft.com/office/powerpoint/2010/main" val="168492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688A5-D257-49D5-A1D9-FB080183F247}"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DD36D-7182-4127-A6C8-D25450A33D65}" type="slidenum">
              <a:rPr lang="en-US" smtClean="0"/>
              <a:t>‹#›</a:t>
            </a:fld>
            <a:endParaRPr lang="en-US"/>
          </a:p>
        </p:txBody>
      </p:sp>
    </p:spTree>
    <p:extLst>
      <p:ext uri="{BB962C8B-B14F-4D97-AF65-F5344CB8AC3E}">
        <p14:creationId xmlns:p14="http://schemas.microsoft.com/office/powerpoint/2010/main" val="397864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Students enter the college application process on unequal footing – with various levels of financial, social, and cultural capital they can rely on to navigate it.</a:t>
            </a:r>
          </a:p>
          <a:p>
            <a:endParaRPr lang="en-US" sz="1600" dirty="0"/>
          </a:p>
          <a:p>
            <a:r>
              <a:rPr lang="en-US" sz="1600" dirty="0"/>
              <a:t>Research shows that the college application process can seem overly complex to many students, sometimes leading them to abandon college altogether. A quarter of students start a college application but never hit submit.</a:t>
            </a:r>
          </a:p>
          <a:p>
            <a:endParaRPr lang="en-US" sz="1600" dirty="0"/>
          </a:p>
          <a:p>
            <a:r>
              <a:rPr lang="en-US" sz="1600" dirty="0"/>
              <a:t>Additionally, students living in communities with lower educational attainment and lower median household incomes were the least likely to submit a college application.</a:t>
            </a:r>
          </a:p>
          <a:p>
            <a:endParaRPr lang="en-US" sz="1600" dirty="0"/>
          </a:p>
          <a:p>
            <a:r>
              <a:rPr lang="en-US" sz="1600" dirty="0"/>
              <a:t>These non-submitters, however, were just as academically qualified for college. They had similar GPAs and ACT/SAT scores as those who ultimately submitted an application. These descriptive differences show that even academically well-prepared students can succumb to complexities in the college application gauntlet.</a:t>
            </a:r>
          </a:p>
          <a:p>
            <a:endParaRPr lang="en-US" dirty="0"/>
          </a:p>
        </p:txBody>
      </p:sp>
      <p:sp>
        <p:nvSpPr>
          <p:cNvPr id="4" name="Slide Number Placeholder 3"/>
          <p:cNvSpPr>
            <a:spLocks noGrp="1"/>
          </p:cNvSpPr>
          <p:nvPr>
            <p:ph type="sldNum" sz="quarter" idx="5"/>
          </p:nvPr>
        </p:nvSpPr>
        <p:spPr/>
        <p:txBody>
          <a:bodyPr/>
          <a:lstStyle/>
          <a:p>
            <a:fld id="{66D0EFDE-704C-426B-87ED-A54D12327E4D}" type="slidenum">
              <a:rPr lang="en-US" smtClean="0"/>
              <a:t>1</a:t>
            </a:fld>
            <a:endParaRPr lang="en-US"/>
          </a:p>
        </p:txBody>
      </p:sp>
    </p:spTree>
    <p:extLst>
      <p:ext uri="{BB962C8B-B14F-4D97-AF65-F5344CB8AC3E}">
        <p14:creationId xmlns:p14="http://schemas.microsoft.com/office/powerpoint/2010/main" val="28013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Operating across about a dozen states so far, direct or proactive admissions policies have been shown to support college-going behaviors and enrollment, especially among students of color, those from low-income backgrounds, and first-generation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Significant increases in first-time undergraduate enrollments were observed, especially at two-year, open-access institutions.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However, while response to the direct admissions letter was even across demographic groups, enrollment among those with lower median household incomes did not increase. Researchers found that quite a few students would commit to four-year institution, but when they received their bills in July, they realized it just wasn’t affordable for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94DDD36D-7182-4127-A6C8-D25450A33D65}" type="slidenum">
              <a:rPr lang="en-US" smtClean="0"/>
              <a:t>2</a:t>
            </a:fld>
            <a:endParaRPr lang="en-US"/>
          </a:p>
        </p:txBody>
      </p:sp>
    </p:spTree>
    <p:extLst>
      <p:ext uri="{BB962C8B-B14F-4D97-AF65-F5344CB8AC3E}">
        <p14:creationId xmlns:p14="http://schemas.microsoft.com/office/powerpoint/2010/main" val="405448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the project team approached us and posed the question, what if students could be proactively admitted to college and provided with an upfront “guarantee” or signal of financial aid?</a:t>
            </a:r>
          </a:p>
          <a:p>
            <a:endParaRPr lang="en-US" dirty="0"/>
          </a:p>
          <a:p>
            <a:r>
              <a:rPr lang="en-US" dirty="0"/>
              <a:t>Tennessee will the first state to combine direct admissions with financial aid at this scale, striving to ensure that more students know their college options and grants and scholarships available to them.</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D0EFDE-704C-426B-87ED-A54D12327E4D}" type="slidenum">
              <a:rPr lang="en-US" smtClean="0"/>
              <a:t>3</a:t>
            </a:fld>
            <a:endParaRPr lang="en-US"/>
          </a:p>
        </p:txBody>
      </p:sp>
    </p:spTree>
    <p:extLst>
      <p:ext uri="{BB962C8B-B14F-4D97-AF65-F5344CB8AC3E}">
        <p14:creationId xmlns:p14="http://schemas.microsoft.com/office/powerpoint/2010/main" val="82852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Tennessee, 39.1% of Fall 2023 undergraduate enrollments were at open-access community colleges, and another 31.7% were at public four-year institutions that accept at least three quarters of applicants. </a:t>
            </a:r>
          </a:p>
          <a:p>
            <a:endParaRPr lang="en-US" dirty="0"/>
          </a:p>
          <a:p>
            <a:r>
              <a:rPr lang="en-US" dirty="0"/>
              <a:t>The TN Board of Regents has agreed to partner with us on this, as well as 17 public and private four-year schools.  </a:t>
            </a:r>
          </a:p>
          <a:p>
            <a:endParaRPr lang="en-US" dirty="0"/>
          </a:p>
          <a:p>
            <a:r>
              <a:rPr lang="en-US" dirty="0"/>
              <a:t>The scope of this pilot project and study will be larger than any undertaken so far.  </a:t>
            </a:r>
          </a:p>
        </p:txBody>
      </p:sp>
      <p:sp>
        <p:nvSpPr>
          <p:cNvPr id="4" name="Slide Number Placeholder 3"/>
          <p:cNvSpPr>
            <a:spLocks noGrp="1"/>
          </p:cNvSpPr>
          <p:nvPr>
            <p:ph type="sldNum" sz="quarter" idx="5"/>
          </p:nvPr>
        </p:nvSpPr>
        <p:spPr/>
        <p:txBody>
          <a:bodyPr/>
          <a:lstStyle/>
          <a:p>
            <a:fld id="{66D0EFDE-704C-426B-87ED-A54D12327E4D}" type="slidenum">
              <a:rPr lang="en-US" smtClean="0"/>
              <a:t>4</a:t>
            </a:fld>
            <a:endParaRPr lang="en-US"/>
          </a:p>
        </p:txBody>
      </p:sp>
    </p:spTree>
    <p:extLst>
      <p:ext uri="{BB962C8B-B14F-4D97-AF65-F5344CB8AC3E}">
        <p14:creationId xmlns:p14="http://schemas.microsoft.com/office/powerpoint/2010/main" val="358770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TCATs and community colleges already admit anyone that applies.  With some obvious exceptions like UT Knoxville, Vanderbilt, and a few others, most of the 4-year schools in Tennessee admit more than three quarters of their applicants. </a:t>
            </a:r>
            <a:r>
              <a:rPr lang="en-US" b="1" dirty="0"/>
              <a:t>These schools account for more than 70% of enrollments each year. </a:t>
            </a:r>
          </a:p>
          <a:p>
            <a:endParaRPr lang="en-US" dirty="0"/>
          </a:p>
          <a:p>
            <a:r>
              <a:rPr lang="en-US" dirty="0"/>
              <a:t>We are </a:t>
            </a:r>
            <a:r>
              <a:rPr lang="en-US" b="1" dirty="0"/>
              <a:t>not asking any of them to lower their admissions standards</a:t>
            </a:r>
            <a:r>
              <a:rPr lang="en-US" dirty="0"/>
              <a:t>; we are simply cutting through some of the “red tape” and reaching out directly to students and their families about opportunities that already exist for them.</a:t>
            </a:r>
          </a:p>
          <a:p>
            <a:endParaRPr lang="en-US" dirty="0"/>
          </a:p>
          <a:p>
            <a:r>
              <a:rPr lang="en-US" dirty="0"/>
              <a:t>The bottom line is there are students out there that can succeed in postsecondary training or education but </a:t>
            </a:r>
            <a:r>
              <a:rPr lang="en-US" b="1" dirty="0"/>
              <a:t>aren’t enrolling simply because of perceived administrative burden</a:t>
            </a:r>
            <a:r>
              <a:rPr lang="en-US" dirty="0"/>
              <a:t>, lack of awareness of the financial aid available to them, or just a gap in hope and belief that they are “college material.”</a:t>
            </a:r>
          </a:p>
        </p:txBody>
      </p:sp>
      <p:sp>
        <p:nvSpPr>
          <p:cNvPr id="4" name="Slide Number Placeholder 3"/>
          <p:cNvSpPr>
            <a:spLocks noGrp="1"/>
          </p:cNvSpPr>
          <p:nvPr>
            <p:ph type="sldNum" sz="quarter" idx="5"/>
          </p:nvPr>
        </p:nvSpPr>
        <p:spPr/>
        <p:txBody>
          <a:bodyPr/>
          <a:lstStyle/>
          <a:p>
            <a:fld id="{94DDD36D-7182-4127-A6C8-D25450A33D65}" type="slidenum">
              <a:rPr lang="en-US" smtClean="0"/>
              <a:t>5</a:t>
            </a:fld>
            <a:endParaRPr lang="en-US"/>
          </a:p>
        </p:txBody>
      </p:sp>
    </p:spTree>
    <p:extLst>
      <p:ext uri="{BB962C8B-B14F-4D97-AF65-F5344CB8AC3E}">
        <p14:creationId xmlns:p14="http://schemas.microsoft.com/office/powerpoint/2010/main" val="238709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DD36D-7182-4127-A6C8-D25450A33D65}" type="slidenum">
              <a:rPr lang="en-US" smtClean="0"/>
              <a:t>6</a:t>
            </a:fld>
            <a:endParaRPr lang="en-US"/>
          </a:p>
        </p:txBody>
      </p:sp>
    </p:spTree>
    <p:extLst>
      <p:ext uri="{BB962C8B-B14F-4D97-AF65-F5344CB8AC3E}">
        <p14:creationId xmlns:p14="http://schemas.microsoft.com/office/powerpoint/2010/main" val="89773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really direct marketing.  We aren’t telling these students anything that isn’t already true. There will be qualifying language, like “based on the information you have provided…” etc.  The premise is that this outreach will drive behavior to make that emotional decision to “commit” to a plan for life after high school.  </a:t>
            </a:r>
          </a:p>
        </p:txBody>
      </p:sp>
      <p:sp>
        <p:nvSpPr>
          <p:cNvPr id="4" name="Slide Number Placeholder 3"/>
          <p:cNvSpPr>
            <a:spLocks noGrp="1"/>
          </p:cNvSpPr>
          <p:nvPr>
            <p:ph type="sldNum" sz="quarter" idx="5"/>
          </p:nvPr>
        </p:nvSpPr>
        <p:spPr/>
        <p:txBody>
          <a:bodyPr/>
          <a:lstStyle/>
          <a:p>
            <a:fld id="{94DDD36D-7182-4127-A6C8-D25450A33D65}" type="slidenum">
              <a:rPr lang="en-US" smtClean="0"/>
              <a:t>7</a:t>
            </a:fld>
            <a:endParaRPr lang="en-US"/>
          </a:p>
        </p:txBody>
      </p:sp>
    </p:spTree>
    <p:extLst>
      <p:ext uri="{BB962C8B-B14F-4D97-AF65-F5344CB8AC3E}">
        <p14:creationId xmlns:p14="http://schemas.microsoft.com/office/powerpoint/2010/main" val="261302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DD36D-7182-4127-A6C8-D25450A33D65}" type="slidenum">
              <a:rPr lang="en-US" smtClean="0"/>
              <a:t>8</a:t>
            </a:fld>
            <a:endParaRPr lang="en-US"/>
          </a:p>
        </p:txBody>
      </p:sp>
    </p:spTree>
    <p:extLst>
      <p:ext uri="{BB962C8B-B14F-4D97-AF65-F5344CB8AC3E}">
        <p14:creationId xmlns:p14="http://schemas.microsoft.com/office/powerpoint/2010/main" val="419903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Tennessee, 39.1% of Fall 2023 undergraduate enrollments were at open-access community colleges, and another 31.7% were at public four-year institutions that accept at least three quarters of applicants. </a:t>
            </a:r>
          </a:p>
          <a:p>
            <a:endParaRPr lang="en-US" dirty="0"/>
          </a:p>
          <a:p>
            <a:r>
              <a:rPr lang="en-US" dirty="0"/>
              <a:t>The TN Board of Regents has agreed to partner with us on this, and we will be reaching out to public and private universities over the next couple of months.</a:t>
            </a:r>
          </a:p>
          <a:p>
            <a:endParaRPr lang="en-US" dirty="0"/>
          </a:p>
          <a:p>
            <a:r>
              <a:rPr lang="en-US" dirty="0"/>
              <a:t>The scope of this pilot project and study will be larger than any undertaken so far.  </a:t>
            </a:r>
          </a:p>
        </p:txBody>
      </p:sp>
      <p:sp>
        <p:nvSpPr>
          <p:cNvPr id="4" name="Slide Number Placeholder 3"/>
          <p:cNvSpPr>
            <a:spLocks noGrp="1"/>
          </p:cNvSpPr>
          <p:nvPr>
            <p:ph type="sldNum" sz="quarter" idx="5"/>
          </p:nvPr>
        </p:nvSpPr>
        <p:spPr/>
        <p:txBody>
          <a:bodyPr/>
          <a:lstStyle/>
          <a:p>
            <a:fld id="{66D0EFDE-704C-426B-87ED-A54D12327E4D}" type="slidenum">
              <a:rPr lang="en-US" smtClean="0"/>
              <a:t>13</a:t>
            </a:fld>
            <a:endParaRPr lang="en-US"/>
          </a:p>
        </p:txBody>
      </p:sp>
    </p:spTree>
    <p:extLst>
      <p:ext uri="{BB962C8B-B14F-4D97-AF65-F5344CB8AC3E}">
        <p14:creationId xmlns:p14="http://schemas.microsoft.com/office/powerpoint/2010/main" val="3431885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F661C8-9591-15E7-8AE0-7D793EC2324A}"/>
              </a:ext>
            </a:extLst>
          </p:cNvPr>
          <p:cNvSpPr>
            <a:spLocks noGrp="1"/>
          </p:cNvSpPr>
          <p:nvPr>
            <p:ph type="subTitle" idx="1" hasCustomPrompt="1"/>
          </p:nvPr>
        </p:nvSpPr>
        <p:spPr>
          <a:xfrm>
            <a:off x="1523997" y="4200554"/>
            <a:ext cx="9144000" cy="1655762"/>
          </a:xfrm>
        </p:spPr>
        <p:txBody>
          <a:bodyPr>
            <a:normAutofit/>
          </a:bodyPr>
          <a:lstStyle>
            <a:lvl1pPr marL="0" indent="0" algn="ctr">
              <a:buNone/>
              <a:defRPr sz="4800" b="1">
                <a:solidFill>
                  <a:schemeClr val="tx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THEC TITLE HERE</a:t>
            </a:r>
          </a:p>
        </p:txBody>
      </p:sp>
      <p:sp>
        <p:nvSpPr>
          <p:cNvPr id="7" name="Footer Placeholder 7">
            <a:extLst>
              <a:ext uri="{FF2B5EF4-FFF2-40B4-BE49-F238E27FC236}">
                <a16:creationId xmlns:a16="http://schemas.microsoft.com/office/drawing/2014/main" id="{B71723B4-A4F1-E804-093E-619EEAB58360}"/>
              </a:ext>
            </a:extLst>
          </p:cNvPr>
          <p:cNvSpPr>
            <a:spLocks noGrp="1"/>
          </p:cNvSpPr>
          <p:nvPr>
            <p:ph type="ftr" sz="quarter" idx="11"/>
          </p:nvPr>
        </p:nvSpPr>
        <p:spPr>
          <a:xfrm>
            <a:off x="3867496" y="6364663"/>
            <a:ext cx="4457007" cy="365125"/>
          </a:xfrm>
          <a:prstGeom prst="rect">
            <a:avLst/>
          </a:prstGeom>
        </p:spPr>
        <p:txBody>
          <a:bodyPr/>
          <a:lstStyle>
            <a:lvl1pPr algn="ctr">
              <a:defRPr sz="1000">
                <a:solidFill>
                  <a:schemeClr val="tx2"/>
                </a:solidFill>
              </a:defRPr>
            </a:lvl1pPr>
          </a:lstStyle>
          <a:p>
            <a:r>
              <a:rPr lang="en-US" dirty="0"/>
              <a:t>TENNESSEE HIGHER EDUCATION COMMISSION   I   OCTOBER 30, 2024</a:t>
            </a:r>
          </a:p>
        </p:txBody>
      </p:sp>
      <p:pic>
        <p:nvPicPr>
          <p:cNvPr id="11" name="Picture 10" descr="A picture containing text, sign&#10;&#10;Description automatically generated">
            <a:extLst>
              <a:ext uri="{FF2B5EF4-FFF2-40B4-BE49-F238E27FC236}">
                <a16:creationId xmlns:a16="http://schemas.microsoft.com/office/drawing/2014/main" id="{F897B094-0B99-D72C-5078-5912BEF96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4460" y="618960"/>
            <a:ext cx="3723073" cy="3485697"/>
          </a:xfrm>
          <a:prstGeom prst="rect">
            <a:avLst/>
          </a:prstGeom>
        </p:spPr>
      </p:pic>
    </p:spTree>
    <p:extLst>
      <p:ext uri="{BB962C8B-B14F-4D97-AF65-F5344CB8AC3E}">
        <p14:creationId xmlns:p14="http://schemas.microsoft.com/office/powerpoint/2010/main" val="344054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77A-08AB-BB70-039D-B57F5EAA55E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TITLE</a:t>
            </a:r>
          </a:p>
        </p:txBody>
      </p:sp>
      <p:sp>
        <p:nvSpPr>
          <p:cNvPr id="3" name="Picture Placeholder 2">
            <a:extLst>
              <a:ext uri="{FF2B5EF4-FFF2-40B4-BE49-F238E27FC236}">
                <a16:creationId xmlns:a16="http://schemas.microsoft.com/office/drawing/2014/main" id="{84402D98-1170-DA6F-DB15-876A0F156E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839BB5-A70C-EB34-8DEA-4102CF63B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picture containing text, sign&#10;&#10;Description automatically generated">
            <a:extLst>
              <a:ext uri="{FF2B5EF4-FFF2-40B4-BE49-F238E27FC236}">
                <a16:creationId xmlns:a16="http://schemas.microsoft.com/office/drawing/2014/main" id="{8C0A128B-9449-BB3A-3231-234D017FE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3730" y="5765476"/>
            <a:ext cx="1167270" cy="1092847"/>
          </a:xfrm>
          <a:prstGeom prst="rect">
            <a:avLst/>
          </a:prstGeom>
        </p:spPr>
      </p:pic>
      <p:sp>
        <p:nvSpPr>
          <p:cNvPr id="10" name="Footer Placeholder 7">
            <a:extLst>
              <a:ext uri="{FF2B5EF4-FFF2-40B4-BE49-F238E27FC236}">
                <a16:creationId xmlns:a16="http://schemas.microsoft.com/office/drawing/2014/main" id="{8CDC049C-5902-6299-9B8D-F24B99F4FA33}"/>
              </a:ext>
            </a:extLst>
          </p:cNvPr>
          <p:cNvSpPr>
            <a:spLocks noGrp="1"/>
          </p:cNvSpPr>
          <p:nvPr>
            <p:ph type="ftr" sz="quarter" idx="11"/>
          </p:nvPr>
        </p:nvSpPr>
        <p:spPr>
          <a:xfrm>
            <a:off x="3867496" y="6364663"/>
            <a:ext cx="4457007" cy="365125"/>
          </a:xfrm>
          <a:prstGeom prst="rect">
            <a:avLst/>
          </a:prstGeom>
        </p:spPr>
        <p:txBody>
          <a:bodyPr/>
          <a:lstStyle>
            <a:lvl1pPr algn="ctr">
              <a:defRPr sz="1000">
                <a:solidFill>
                  <a:schemeClr val="tx2"/>
                </a:solidFill>
              </a:defRPr>
            </a:lvl1pPr>
          </a:lstStyle>
          <a:p>
            <a:r>
              <a:rPr lang="en-US" dirty="0"/>
              <a:t>TENNESSEE HIGHER EDUCATION COMMISSION   I   NOVEMBER 7, 2024</a:t>
            </a:r>
          </a:p>
        </p:txBody>
      </p:sp>
    </p:spTree>
    <p:extLst>
      <p:ext uri="{BB962C8B-B14F-4D97-AF65-F5344CB8AC3E}">
        <p14:creationId xmlns:p14="http://schemas.microsoft.com/office/powerpoint/2010/main" val="399930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F661C8-9591-15E7-8AE0-7D793EC2324A}"/>
              </a:ext>
            </a:extLst>
          </p:cNvPr>
          <p:cNvSpPr>
            <a:spLocks noGrp="1"/>
          </p:cNvSpPr>
          <p:nvPr>
            <p:ph type="subTitle" idx="1" hasCustomPrompt="1"/>
          </p:nvPr>
        </p:nvSpPr>
        <p:spPr>
          <a:xfrm>
            <a:off x="1523999" y="3955457"/>
            <a:ext cx="9144000" cy="1655762"/>
          </a:xfrm>
        </p:spPr>
        <p:txBody>
          <a:bodyPr>
            <a:normAutofit/>
          </a:bodyPr>
          <a:lstStyle>
            <a:lvl1pPr marL="0" indent="0" algn="ctr">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THEC TITLE HERE</a:t>
            </a:r>
          </a:p>
        </p:txBody>
      </p:sp>
      <p:sp>
        <p:nvSpPr>
          <p:cNvPr id="7" name="Footer Placeholder 7">
            <a:extLst>
              <a:ext uri="{FF2B5EF4-FFF2-40B4-BE49-F238E27FC236}">
                <a16:creationId xmlns:a16="http://schemas.microsoft.com/office/drawing/2014/main" id="{B71723B4-A4F1-E804-093E-619EEAB58360}"/>
              </a:ext>
            </a:extLst>
          </p:cNvPr>
          <p:cNvSpPr>
            <a:spLocks noGrp="1"/>
          </p:cNvSpPr>
          <p:nvPr>
            <p:ph type="ftr" sz="quarter" idx="11"/>
          </p:nvPr>
        </p:nvSpPr>
        <p:spPr>
          <a:xfrm>
            <a:off x="3867496" y="6364663"/>
            <a:ext cx="4457007" cy="365125"/>
          </a:xfrm>
          <a:prstGeom prst="rect">
            <a:avLst/>
          </a:prstGeom>
        </p:spPr>
        <p:txBody>
          <a:bodyPr/>
          <a:lstStyle>
            <a:lvl1pPr algn="ctr">
              <a:defRPr sz="1000">
                <a:solidFill>
                  <a:schemeClr val="bg2"/>
                </a:solidFill>
              </a:defRPr>
            </a:lvl1pPr>
          </a:lstStyle>
          <a:p>
            <a:r>
              <a:rPr lang="en-US" dirty="0"/>
              <a:t>TENNESSEE HIGHER EDUCATION COMMISSION   I   OCTOBER 30, 2024</a:t>
            </a:r>
          </a:p>
        </p:txBody>
      </p:sp>
      <p:pic>
        <p:nvPicPr>
          <p:cNvPr id="6" name="Picture 5" descr="Icon&#10;&#10;Description automatically generated">
            <a:extLst>
              <a:ext uri="{FF2B5EF4-FFF2-40B4-BE49-F238E27FC236}">
                <a16:creationId xmlns:a16="http://schemas.microsoft.com/office/drawing/2014/main" id="{F63E80B6-F010-AEE3-42C2-25B2933A14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596" t="-15409" r="42695" b="-8947"/>
          <a:stretch/>
        </p:blipFill>
        <p:spPr>
          <a:xfrm>
            <a:off x="4426670" y="200145"/>
            <a:ext cx="3338660" cy="3497712"/>
          </a:xfrm>
          <a:prstGeom prst="rect">
            <a:avLst/>
          </a:prstGeom>
        </p:spPr>
      </p:pic>
    </p:spTree>
    <p:extLst>
      <p:ext uri="{BB962C8B-B14F-4D97-AF65-F5344CB8AC3E}">
        <p14:creationId xmlns:p14="http://schemas.microsoft.com/office/powerpoint/2010/main" val="403881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73B7-1B30-0A75-34A7-96D01C574172}"/>
              </a:ext>
            </a:extLst>
          </p:cNvPr>
          <p:cNvSpPr>
            <a:spLocks noGrp="1"/>
          </p:cNvSpPr>
          <p:nvPr>
            <p:ph type="title" hasCustomPrompt="1"/>
          </p:nvPr>
        </p:nvSpPr>
        <p:spPr>
          <a:xfrm>
            <a:off x="838200" y="980901"/>
            <a:ext cx="10515600" cy="1985530"/>
          </a:xfrm>
        </p:spPr>
        <p:txBody>
          <a:bodyPr anchor="b">
            <a:normAutofit/>
          </a:bodyPr>
          <a:lstStyle>
            <a:lvl1pPr algn="ctr">
              <a:defRPr sz="4800"/>
            </a:lvl1pPr>
          </a:lstStyle>
          <a:p>
            <a:r>
              <a:rPr lang="en-US" dirty="0"/>
              <a:t>THEC TITLE HERE</a:t>
            </a:r>
          </a:p>
        </p:txBody>
      </p:sp>
      <p:sp>
        <p:nvSpPr>
          <p:cNvPr id="3" name="Text Placeholder 2">
            <a:extLst>
              <a:ext uri="{FF2B5EF4-FFF2-40B4-BE49-F238E27FC236}">
                <a16:creationId xmlns:a16="http://schemas.microsoft.com/office/drawing/2014/main" id="{08CF1E04-2EE6-3384-F609-21128DBEECB0}"/>
              </a:ext>
            </a:extLst>
          </p:cNvPr>
          <p:cNvSpPr>
            <a:spLocks noGrp="1"/>
          </p:cNvSpPr>
          <p:nvPr>
            <p:ph type="body" idx="1"/>
          </p:nvPr>
        </p:nvSpPr>
        <p:spPr>
          <a:xfrm>
            <a:off x="838200" y="3101485"/>
            <a:ext cx="10515600" cy="1500187"/>
          </a:xfrm>
        </p:spPr>
        <p:txBody>
          <a:bodyPr>
            <a:normAutofit/>
          </a:bodyPr>
          <a:lstStyle>
            <a:lvl1pPr marL="0" indent="0" algn="ctr">
              <a:buNone/>
              <a:defRPr sz="320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A picture containing text, sign&#10;&#10;Description automatically generated">
            <a:extLst>
              <a:ext uri="{FF2B5EF4-FFF2-40B4-BE49-F238E27FC236}">
                <a16:creationId xmlns:a16="http://schemas.microsoft.com/office/drawing/2014/main" id="{753D8B3A-3C0C-684C-744A-10F5305571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3730" y="5765476"/>
            <a:ext cx="1167270" cy="1092847"/>
          </a:xfrm>
          <a:prstGeom prst="rect">
            <a:avLst/>
          </a:prstGeom>
        </p:spPr>
      </p:pic>
      <p:sp>
        <p:nvSpPr>
          <p:cNvPr id="10" name="Footer Placeholder 7">
            <a:extLst>
              <a:ext uri="{FF2B5EF4-FFF2-40B4-BE49-F238E27FC236}">
                <a16:creationId xmlns:a16="http://schemas.microsoft.com/office/drawing/2014/main" id="{6500477B-2DAC-E9CB-5A3D-F95F8AE5034B}"/>
              </a:ext>
            </a:extLst>
          </p:cNvPr>
          <p:cNvSpPr>
            <a:spLocks noGrp="1"/>
          </p:cNvSpPr>
          <p:nvPr>
            <p:ph type="ftr" sz="quarter" idx="11"/>
          </p:nvPr>
        </p:nvSpPr>
        <p:spPr>
          <a:xfrm>
            <a:off x="3867496" y="6364663"/>
            <a:ext cx="4457007" cy="365125"/>
          </a:xfrm>
          <a:prstGeom prst="rect">
            <a:avLst/>
          </a:prstGeom>
        </p:spPr>
        <p:txBody>
          <a:bodyPr/>
          <a:lstStyle>
            <a:lvl1pPr algn="ctr">
              <a:defRPr sz="1000">
                <a:solidFill>
                  <a:schemeClr val="tx2"/>
                </a:solidFill>
              </a:defRPr>
            </a:lvl1pPr>
          </a:lstStyle>
          <a:p>
            <a:r>
              <a:rPr lang="en-US" dirty="0"/>
              <a:t>TENNESSEE HIGHER EDUCATION COMMISSION   I   NOVEMBER 7, 2024</a:t>
            </a:r>
          </a:p>
        </p:txBody>
      </p:sp>
    </p:spTree>
    <p:extLst>
      <p:ext uri="{BB962C8B-B14F-4D97-AF65-F5344CB8AC3E}">
        <p14:creationId xmlns:p14="http://schemas.microsoft.com/office/powerpoint/2010/main" val="99024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B39E13-AB65-3B74-C975-2E3521E868C1}"/>
              </a:ext>
            </a:extLst>
          </p:cNvPr>
          <p:cNvSpPr/>
          <p:nvPr userDrawn="1"/>
        </p:nvSpPr>
        <p:spPr>
          <a:xfrm>
            <a:off x="-1" y="6283077"/>
            <a:ext cx="12192000" cy="574923"/>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273B7-1B30-0A75-34A7-96D01C574172}"/>
              </a:ext>
            </a:extLst>
          </p:cNvPr>
          <p:cNvSpPr>
            <a:spLocks noGrp="1"/>
          </p:cNvSpPr>
          <p:nvPr>
            <p:ph type="title" hasCustomPrompt="1"/>
          </p:nvPr>
        </p:nvSpPr>
        <p:spPr>
          <a:xfrm>
            <a:off x="838200" y="980901"/>
            <a:ext cx="10515600" cy="1985530"/>
          </a:xfrm>
        </p:spPr>
        <p:txBody>
          <a:bodyPr anchor="b">
            <a:normAutofit/>
          </a:bodyPr>
          <a:lstStyle>
            <a:lvl1pPr algn="ctr">
              <a:defRPr sz="4800">
                <a:solidFill>
                  <a:schemeClr val="accent3"/>
                </a:solidFill>
              </a:defRPr>
            </a:lvl1pPr>
          </a:lstStyle>
          <a:p>
            <a:r>
              <a:rPr lang="en-US" dirty="0"/>
              <a:t>THEC TITLE HERE</a:t>
            </a:r>
          </a:p>
        </p:txBody>
      </p:sp>
      <p:sp>
        <p:nvSpPr>
          <p:cNvPr id="3" name="Text Placeholder 2">
            <a:extLst>
              <a:ext uri="{FF2B5EF4-FFF2-40B4-BE49-F238E27FC236}">
                <a16:creationId xmlns:a16="http://schemas.microsoft.com/office/drawing/2014/main" id="{08CF1E04-2EE6-3384-F609-21128DBEECB0}"/>
              </a:ext>
            </a:extLst>
          </p:cNvPr>
          <p:cNvSpPr>
            <a:spLocks noGrp="1"/>
          </p:cNvSpPr>
          <p:nvPr>
            <p:ph type="body" idx="1"/>
          </p:nvPr>
        </p:nvSpPr>
        <p:spPr>
          <a:xfrm>
            <a:off x="838200" y="3101485"/>
            <a:ext cx="10515600" cy="1500187"/>
          </a:xfrm>
        </p:spPr>
        <p:txBody>
          <a:bodyPr>
            <a:normAutofit/>
          </a:bodyPr>
          <a:lstStyle>
            <a:lvl1pPr marL="0" indent="0" algn="ctr">
              <a:buNone/>
              <a:defRPr sz="320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7D51B60C-F8AD-8194-56E9-38A8EB75546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596" t="-15409" r="42695" b="-8947"/>
          <a:stretch/>
        </p:blipFill>
        <p:spPr>
          <a:xfrm>
            <a:off x="154756" y="6338790"/>
            <a:ext cx="467413" cy="489680"/>
          </a:xfrm>
          <a:prstGeom prst="rect">
            <a:avLst/>
          </a:prstGeom>
        </p:spPr>
      </p:pic>
      <p:sp>
        <p:nvSpPr>
          <p:cNvPr id="6" name="TextBox 5">
            <a:extLst>
              <a:ext uri="{FF2B5EF4-FFF2-40B4-BE49-F238E27FC236}">
                <a16:creationId xmlns:a16="http://schemas.microsoft.com/office/drawing/2014/main" id="{8F429753-94BA-8E2B-BF69-A27BED0C30F9}"/>
              </a:ext>
            </a:extLst>
          </p:cNvPr>
          <p:cNvSpPr txBox="1"/>
          <p:nvPr userDrawn="1"/>
        </p:nvSpPr>
        <p:spPr>
          <a:xfrm>
            <a:off x="3046429" y="1614640"/>
            <a:ext cx="6099142" cy="369332"/>
          </a:xfrm>
          <a:prstGeom prst="rect">
            <a:avLst/>
          </a:prstGeom>
          <a:noFill/>
        </p:spPr>
        <p:txBody>
          <a:bodyPr wrap="square">
            <a:spAutoFit/>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TENNESSEE HIGHER EDUCATION COMMISSION</a:t>
            </a:r>
          </a:p>
        </p:txBody>
      </p:sp>
      <p:cxnSp>
        <p:nvCxnSpPr>
          <p:cNvPr id="7" name="Straight Connector 6">
            <a:extLst>
              <a:ext uri="{FF2B5EF4-FFF2-40B4-BE49-F238E27FC236}">
                <a16:creationId xmlns:a16="http://schemas.microsoft.com/office/drawing/2014/main" id="{AF8FDBF0-3B9F-A51A-0BEB-B01B35A544F5}"/>
              </a:ext>
            </a:extLst>
          </p:cNvPr>
          <p:cNvCxnSpPr>
            <a:cxnSpLocks/>
          </p:cNvCxnSpPr>
          <p:nvPr userDrawn="1"/>
        </p:nvCxnSpPr>
        <p:spPr>
          <a:xfrm>
            <a:off x="3582785" y="1983972"/>
            <a:ext cx="50125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16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952E-7769-5EC0-FAC8-A94341A950F9}"/>
              </a:ext>
            </a:extLst>
          </p:cNvPr>
          <p:cNvSpPr>
            <a:spLocks noGrp="1"/>
          </p:cNvSpPr>
          <p:nvPr>
            <p:ph type="title" hasCustomPrompt="1"/>
          </p:nvPr>
        </p:nvSpPr>
        <p:spPr>
          <a:xfrm>
            <a:off x="838200" y="232121"/>
            <a:ext cx="10515600" cy="1325563"/>
          </a:xfrm>
        </p:spPr>
        <p:txBody>
          <a:bodyPr/>
          <a:lstStyle>
            <a:lvl1pPr>
              <a:defRPr>
                <a:solidFill>
                  <a:schemeClr val="accent6"/>
                </a:solidFill>
              </a:defRPr>
            </a:lvl1pPr>
          </a:lstStyle>
          <a:p>
            <a:r>
              <a:rPr lang="en-US" dirty="0"/>
              <a:t>THEC TITLE HERE</a:t>
            </a:r>
          </a:p>
        </p:txBody>
      </p:sp>
      <p:sp>
        <p:nvSpPr>
          <p:cNvPr id="3" name="Content Placeholder 2">
            <a:extLst>
              <a:ext uri="{FF2B5EF4-FFF2-40B4-BE49-F238E27FC236}">
                <a16:creationId xmlns:a16="http://schemas.microsoft.com/office/drawing/2014/main" id="{82D37D74-9FFC-14BA-5059-AC927ED00998}"/>
              </a:ext>
            </a:extLst>
          </p:cNvPr>
          <p:cNvSpPr>
            <a:spLocks noGrp="1"/>
          </p:cNvSpPr>
          <p:nvPr>
            <p:ph idx="1"/>
          </p:nvPr>
        </p:nvSpPr>
        <p:spPr>
          <a:xfrm>
            <a:off x="838200" y="1557684"/>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3CCDFD99-7D1D-8FBF-7043-D61B143AE134}"/>
              </a:ext>
            </a:extLst>
          </p:cNvPr>
          <p:cNvSpPr/>
          <p:nvPr userDrawn="1"/>
        </p:nvSpPr>
        <p:spPr>
          <a:xfrm>
            <a:off x="-1" y="6283077"/>
            <a:ext cx="12192000" cy="574923"/>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C0546299-A2D8-941B-D50E-6100FA533D3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596" t="-15409" r="42695" b="-8947"/>
          <a:stretch/>
        </p:blipFill>
        <p:spPr>
          <a:xfrm>
            <a:off x="154756" y="6338790"/>
            <a:ext cx="467413" cy="489680"/>
          </a:xfrm>
          <a:prstGeom prst="rect">
            <a:avLst/>
          </a:prstGeom>
        </p:spPr>
      </p:pic>
    </p:spTree>
    <p:extLst>
      <p:ext uri="{BB962C8B-B14F-4D97-AF65-F5344CB8AC3E}">
        <p14:creationId xmlns:p14="http://schemas.microsoft.com/office/powerpoint/2010/main" val="297005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DECF-3963-3110-940D-19D1E8F1E7D6}"/>
              </a:ext>
            </a:extLst>
          </p:cNvPr>
          <p:cNvSpPr>
            <a:spLocks noGrp="1"/>
          </p:cNvSpPr>
          <p:nvPr>
            <p:ph type="title" hasCustomPrompt="1"/>
          </p:nvPr>
        </p:nvSpPr>
        <p:spPr/>
        <p:txBody>
          <a:bodyPr/>
          <a:lstStyle>
            <a:lvl1pPr>
              <a:defRPr/>
            </a:lvl1pPr>
          </a:lstStyle>
          <a:p>
            <a:r>
              <a:rPr lang="en-US" dirty="0"/>
              <a:t>THEC TITLE HERE</a:t>
            </a:r>
          </a:p>
        </p:txBody>
      </p:sp>
      <p:sp>
        <p:nvSpPr>
          <p:cNvPr id="3" name="Content Placeholder 2">
            <a:extLst>
              <a:ext uri="{FF2B5EF4-FFF2-40B4-BE49-F238E27FC236}">
                <a16:creationId xmlns:a16="http://schemas.microsoft.com/office/drawing/2014/main" id="{83A35D68-AC9B-8726-7190-71D3B4BF40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F089E4-1273-1D3A-6F3D-E710F399EA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 sign&#10;&#10;Description automatically generated">
            <a:extLst>
              <a:ext uri="{FF2B5EF4-FFF2-40B4-BE49-F238E27FC236}">
                <a16:creationId xmlns:a16="http://schemas.microsoft.com/office/drawing/2014/main" id="{2D4EBC15-65FE-2C1B-039E-06D3832A2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3730" y="5765476"/>
            <a:ext cx="1167270" cy="1092847"/>
          </a:xfrm>
          <a:prstGeom prst="rect">
            <a:avLst/>
          </a:prstGeom>
        </p:spPr>
      </p:pic>
      <p:sp>
        <p:nvSpPr>
          <p:cNvPr id="11" name="Footer Placeholder 7">
            <a:extLst>
              <a:ext uri="{FF2B5EF4-FFF2-40B4-BE49-F238E27FC236}">
                <a16:creationId xmlns:a16="http://schemas.microsoft.com/office/drawing/2014/main" id="{17133F3A-BB50-BCB5-D2D9-902A99EE5CB7}"/>
              </a:ext>
            </a:extLst>
          </p:cNvPr>
          <p:cNvSpPr>
            <a:spLocks noGrp="1"/>
          </p:cNvSpPr>
          <p:nvPr>
            <p:ph type="ftr" sz="quarter" idx="11"/>
          </p:nvPr>
        </p:nvSpPr>
        <p:spPr>
          <a:xfrm>
            <a:off x="3867496" y="6364663"/>
            <a:ext cx="4457007" cy="365125"/>
          </a:xfrm>
          <a:prstGeom prst="rect">
            <a:avLst/>
          </a:prstGeom>
        </p:spPr>
        <p:txBody>
          <a:bodyPr/>
          <a:lstStyle>
            <a:lvl1pPr algn="ctr">
              <a:defRPr sz="1000">
                <a:solidFill>
                  <a:schemeClr val="tx2"/>
                </a:solidFill>
              </a:defRPr>
            </a:lvl1pPr>
          </a:lstStyle>
          <a:p>
            <a:r>
              <a:rPr lang="en-US" dirty="0"/>
              <a:t>TENNESSEE HIGHER EDUCATION COMMISSION   I   NOVEMBER 7, 2024</a:t>
            </a:r>
          </a:p>
        </p:txBody>
      </p:sp>
    </p:spTree>
    <p:extLst>
      <p:ext uri="{BB962C8B-B14F-4D97-AF65-F5344CB8AC3E}">
        <p14:creationId xmlns:p14="http://schemas.microsoft.com/office/powerpoint/2010/main" val="429427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2C19-A612-162C-080F-28F5D32399B8}"/>
              </a:ext>
            </a:extLst>
          </p:cNvPr>
          <p:cNvSpPr>
            <a:spLocks noGrp="1"/>
          </p:cNvSpPr>
          <p:nvPr>
            <p:ph type="title" hasCustomPrompt="1"/>
          </p:nvPr>
        </p:nvSpPr>
        <p:spPr>
          <a:xfrm>
            <a:off x="839788" y="365125"/>
            <a:ext cx="10515600" cy="1325563"/>
          </a:xfrm>
        </p:spPr>
        <p:txBody>
          <a:bodyPr/>
          <a:lstStyle>
            <a:lvl1pPr>
              <a:defRPr/>
            </a:lvl1pPr>
          </a:lstStyle>
          <a:p>
            <a:r>
              <a:rPr lang="en-US" dirty="0"/>
              <a:t>THEC TITLE HERE</a:t>
            </a:r>
          </a:p>
        </p:txBody>
      </p:sp>
      <p:sp>
        <p:nvSpPr>
          <p:cNvPr id="3" name="Text Placeholder 2">
            <a:extLst>
              <a:ext uri="{FF2B5EF4-FFF2-40B4-BE49-F238E27FC236}">
                <a16:creationId xmlns:a16="http://schemas.microsoft.com/office/drawing/2014/main" id="{4DB59885-D271-58ED-E43A-CFDD6CEBD07E}"/>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D81412-C765-7659-9A61-3D50CDDFE7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A2C419-39EF-972A-A598-9445665DEE7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F3DA336-EFA0-6F89-1B6C-AC90EA3DFD5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picture containing text, sign&#10;&#10;Description automatically generated">
            <a:extLst>
              <a:ext uri="{FF2B5EF4-FFF2-40B4-BE49-F238E27FC236}">
                <a16:creationId xmlns:a16="http://schemas.microsoft.com/office/drawing/2014/main" id="{DB475153-9B8E-31E0-EF50-685229517B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3730" y="5765476"/>
            <a:ext cx="1167270" cy="1092847"/>
          </a:xfrm>
          <a:prstGeom prst="rect">
            <a:avLst/>
          </a:prstGeom>
        </p:spPr>
      </p:pic>
      <p:sp>
        <p:nvSpPr>
          <p:cNvPr id="12" name="Footer Placeholder 7">
            <a:extLst>
              <a:ext uri="{FF2B5EF4-FFF2-40B4-BE49-F238E27FC236}">
                <a16:creationId xmlns:a16="http://schemas.microsoft.com/office/drawing/2014/main" id="{D4F515D9-CEE9-E884-7A9E-3E3970829601}"/>
              </a:ext>
            </a:extLst>
          </p:cNvPr>
          <p:cNvSpPr>
            <a:spLocks noGrp="1"/>
          </p:cNvSpPr>
          <p:nvPr>
            <p:ph type="ftr" sz="quarter" idx="11"/>
          </p:nvPr>
        </p:nvSpPr>
        <p:spPr>
          <a:xfrm>
            <a:off x="3867496" y="6364663"/>
            <a:ext cx="4457007" cy="365125"/>
          </a:xfrm>
          <a:prstGeom prst="rect">
            <a:avLst/>
          </a:prstGeom>
        </p:spPr>
        <p:txBody>
          <a:bodyPr/>
          <a:lstStyle>
            <a:lvl1pPr algn="ctr">
              <a:defRPr sz="1000">
                <a:solidFill>
                  <a:schemeClr val="tx2"/>
                </a:solidFill>
              </a:defRPr>
            </a:lvl1pPr>
          </a:lstStyle>
          <a:p>
            <a:r>
              <a:rPr lang="en-US" dirty="0"/>
              <a:t>TENNESSEE HIGHER EDUCATION COMMISSION   I   NOVEMBER 7, 2024</a:t>
            </a:r>
          </a:p>
        </p:txBody>
      </p:sp>
    </p:spTree>
    <p:extLst>
      <p:ext uri="{BB962C8B-B14F-4D97-AF65-F5344CB8AC3E}">
        <p14:creationId xmlns:p14="http://schemas.microsoft.com/office/powerpoint/2010/main" val="56432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4227-FEB4-C157-BAFE-0A399E437584}"/>
              </a:ext>
            </a:extLst>
          </p:cNvPr>
          <p:cNvSpPr>
            <a:spLocks noGrp="1"/>
          </p:cNvSpPr>
          <p:nvPr>
            <p:ph type="title" hasCustomPrompt="1"/>
          </p:nvPr>
        </p:nvSpPr>
        <p:spPr/>
        <p:txBody>
          <a:bodyPr/>
          <a:lstStyle>
            <a:lvl1pPr>
              <a:defRPr/>
            </a:lvl1pPr>
          </a:lstStyle>
          <a:p>
            <a:r>
              <a:rPr lang="en-US" dirty="0"/>
              <a:t>THEC TITLE HERE</a:t>
            </a:r>
          </a:p>
        </p:txBody>
      </p:sp>
      <p:pic>
        <p:nvPicPr>
          <p:cNvPr id="7" name="Picture 6" descr="A picture containing text, sign&#10;&#10;Description automatically generated">
            <a:extLst>
              <a:ext uri="{FF2B5EF4-FFF2-40B4-BE49-F238E27FC236}">
                <a16:creationId xmlns:a16="http://schemas.microsoft.com/office/drawing/2014/main" id="{EEA55EA9-9E76-1620-21BA-D15DF3A99E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3730" y="5765476"/>
            <a:ext cx="1167270" cy="1092847"/>
          </a:xfrm>
          <a:prstGeom prst="rect">
            <a:avLst/>
          </a:prstGeom>
        </p:spPr>
      </p:pic>
      <p:sp>
        <p:nvSpPr>
          <p:cNvPr id="8" name="Footer Placeholder 7">
            <a:extLst>
              <a:ext uri="{FF2B5EF4-FFF2-40B4-BE49-F238E27FC236}">
                <a16:creationId xmlns:a16="http://schemas.microsoft.com/office/drawing/2014/main" id="{567F41EE-D7EB-19E6-24BF-8023AC20B3F8}"/>
              </a:ext>
            </a:extLst>
          </p:cNvPr>
          <p:cNvSpPr>
            <a:spLocks noGrp="1"/>
          </p:cNvSpPr>
          <p:nvPr>
            <p:ph type="ftr" sz="quarter" idx="11"/>
          </p:nvPr>
        </p:nvSpPr>
        <p:spPr>
          <a:xfrm>
            <a:off x="3867496" y="6364663"/>
            <a:ext cx="4457007" cy="365125"/>
          </a:xfrm>
          <a:prstGeom prst="rect">
            <a:avLst/>
          </a:prstGeom>
        </p:spPr>
        <p:txBody>
          <a:bodyPr/>
          <a:lstStyle>
            <a:lvl1pPr algn="ctr">
              <a:defRPr sz="1000">
                <a:solidFill>
                  <a:schemeClr val="tx2"/>
                </a:solidFill>
              </a:defRPr>
            </a:lvl1pPr>
          </a:lstStyle>
          <a:p>
            <a:r>
              <a:rPr lang="en-US" dirty="0"/>
              <a:t>TENNESSEE HIGHER EDUCATION COMMISSION   I   NOVEMBER 7, 2024</a:t>
            </a:r>
          </a:p>
        </p:txBody>
      </p:sp>
    </p:spTree>
    <p:extLst>
      <p:ext uri="{BB962C8B-B14F-4D97-AF65-F5344CB8AC3E}">
        <p14:creationId xmlns:p14="http://schemas.microsoft.com/office/powerpoint/2010/main" val="166208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80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32B7E-17F2-AD85-2277-20DFCAE03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2B2B5E-59B8-1381-7594-9A8893370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7">
            <a:extLst>
              <a:ext uri="{FF2B5EF4-FFF2-40B4-BE49-F238E27FC236}">
                <a16:creationId xmlns:a16="http://schemas.microsoft.com/office/drawing/2014/main" id="{41E93547-AE7C-90C8-9CFC-757769D6CDD5}"/>
              </a:ext>
            </a:extLst>
          </p:cNvPr>
          <p:cNvSpPr>
            <a:spLocks noGrp="1"/>
          </p:cNvSpPr>
          <p:nvPr>
            <p:ph type="ftr" sz="quarter" idx="3"/>
          </p:nvPr>
        </p:nvSpPr>
        <p:spPr>
          <a:xfrm>
            <a:off x="3867496" y="6364663"/>
            <a:ext cx="4457007" cy="365125"/>
          </a:xfrm>
          <a:prstGeom prst="rect">
            <a:avLst/>
          </a:prstGeom>
        </p:spPr>
        <p:txBody>
          <a:bodyPr/>
          <a:lstStyle>
            <a:lvl1pPr algn="ctr">
              <a:defRPr sz="1000">
                <a:solidFill>
                  <a:schemeClr val="tx2"/>
                </a:solidFill>
              </a:defRPr>
            </a:lvl1pPr>
          </a:lstStyle>
          <a:p>
            <a:r>
              <a:rPr lang="en-US" dirty="0"/>
              <a:t>TENNESSEE HIGHER EDUCATION COMMISSION   I   OCTOBER 30, 2024</a:t>
            </a:r>
          </a:p>
        </p:txBody>
      </p:sp>
    </p:spTree>
    <p:extLst>
      <p:ext uri="{BB962C8B-B14F-4D97-AF65-F5344CB8AC3E}">
        <p14:creationId xmlns:p14="http://schemas.microsoft.com/office/powerpoint/2010/main" val="108850555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9" r:id="rId4"/>
    <p:sldLayoutId id="2147483650" r:id="rId5"/>
    <p:sldLayoutId id="2147483652" r:id="rId6"/>
    <p:sldLayoutId id="2147483653" r:id="rId7"/>
    <p:sldLayoutId id="2147483654" r:id="rId8"/>
    <p:sldLayoutId id="2147483655" r:id="rId9"/>
    <p:sldLayoutId id="2147483657" r:id="rId10"/>
  </p:sldLayoutIdLst>
  <p:txStyles>
    <p:titleStyle>
      <a:lvl1pPr algn="l" defTabSz="914400" rtl="0" eaLnBrk="1" latinLnBrk="0" hangingPunct="1">
        <a:lnSpc>
          <a:spcPct val="90000"/>
        </a:lnSpc>
        <a:spcBef>
          <a:spcPct val="0"/>
        </a:spcBef>
        <a:buNone/>
        <a:defRPr sz="4800" b="1" kern="1200">
          <a:solidFill>
            <a:srgbClr val="0070C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llegefortn.org/direct-admissions/direct-admissions-selected-high-school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rect.admissions@tn.gov" TargetMode="External"/><Relationship Id="rId4" Type="http://schemas.openxmlformats.org/officeDocument/2006/relationships/hyperlink" Target="https://www.collegefortn.org/direct-admiss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unknowncystic.com/2012/05/" TargetMode="Externa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www.flickr.com/photos/presbyphotos/48105647131/in/album-72157709195852958/" TargetMode="External"/><Relationship Id="rId3" Type="http://schemas.openxmlformats.org/officeDocument/2006/relationships/hyperlink" Target="https://www2.gbcnv.edu/advisement/" TargetMode="External"/><Relationship Id="rId7"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5.xml"/><Relationship Id="rId6" Type="http://schemas.openxmlformats.org/officeDocument/2006/relationships/hyperlink" Target="https://creativecommons.org/licenses/by-nc-sa/3.0/" TargetMode="External"/><Relationship Id="rId5" Type="http://schemas.openxmlformats.org/officeDocument/2006/relationships/hyperlink" Target="https://www.franklinmatters.org/2020_12_27_archive.html" TargetMode="External"/><Relationship Id="rId4" Type="http://schemas.openxmlformats.org/officeDocument/2006/relationships/image" Target="../media/image11.jpg"/><Relationship Id="rId9"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AE4B-849C-2867-5ECE-4E977E78F09E}"/>
              </a:ext>
            </a:extLst>
          </p:cNvPr>
          <p:cNvSpPr>
            <a:spLocks noGrp="1"/>
          </p:cNvSpPr>
          <p:nvPr>
            <p:ph type="title"/>
          </p:nvPr>
        </p:nvSpPr>
        <p:spPr/>
        <p:txBody>
          <a:bodyPr>
            <a:normAutofit fontScale="90000"/>
          </a:bodyPr>
          <a:lstStyle/>
          <a:p>
            <a:r>
              <a:rPr lang="en-US" dirty="0"/>
              <a:t>Tennessee Direct Admissions Pilot</a:t>
            </a:r>
          </a:p>
        </p:txBody>
      </p:sp>
      <p:sp>
        <p:nvSpPr>
          <p:cNvPr id="3" name="Content Placeholder 2">
            <a:extLst>
              <a:ext uri="{FF2B5EF4-FFF2-40B4-BE49-F238E27FC236}">
                <a16:creationId xmlns:a16="http://schemas.microsoft.com/office/drawing/2014/main" id="{F73DD541-4665-E4F1-016C-1BE01CF2724A}"/>
              </a:ext>
            </a:extLst>
          </p:cNvPr>
          <p:cNvSpPr>
            <a:spLocks noGrp="1"/>
          </p:cNvSpPr>
          <p:nvPr>
            <p:ph idx="1"/>
          </p:nvPr>
        </p:nvSpPr>
        <p:spPr/>
        <p:txBody>
          <a:bodyPr>
            <a:normAutofit fontScale="77500" lnSpcReduction="20000"/>
          </a:bodyPr>
          <a:lstStyle/>
          <a:p>
            <a:pPr marL="0" indent="0">
              <a:lnSpc>
                <a:spcPct val="120000"/>
              </a:lnSpc>
              <a:buNone/>
            </a:pPr>
            <a:r>
              <a:rPr kumimoji="0" lang="en-US" sz="4000" b="1"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t>Simplifying Enrollment in Practice:</a:t>
            </a:r>
            <a:br>
              <a:rPr kumimoji="0" lang="en-US" sz="4000" b="1"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4000" b="1"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t>Studying the Integration of Direct Admissions Programs and Financial Aid</a:t>
            </a:r>
            <a:b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t>Project Team: </a:t>
            </a:r>
            <a:b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t>Taylor Odle (UW-Madison), Richard Weissbourd and Trisha Ross Anderson (Making Caring Common at the Harvard Graduate School of Education)</a:t>
            </a:r>
            <a:b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800" b="0" i="0" u="none" strike="noStrike" kern="1200" cap="none" spc="0" normalizeH="0" baseline="0" noProof="0" dirty="0">
                <a:ln>
                  <a:noFill/>
                </a:ln>
                <a:solidFill>
                  <a:srgbClr val="002C73"/>
                </a:solidFill>
                <a:effectLst/>
                <a:uLnTx/>
                <a:uFillTx/>
                <a:latin typeface="Open Sans" panose="020B0606030504020204" pitchFamily="34" charset="0"/>
                <a:ea typeface="Open Sans" panose="020B0606030504020204" pitchFamily="34" charset="0"/>
                <a:cs typeface="Open Sans" panose="020B0606030504020204" pitchFamily="34" charset="0"/>
              </a:rPr>
              <a:t>Supported by The Lumina Foundation, The Kresge Foundation, and Bloomberg Philanthropies </a:t>
            </a:r>
            <a:endParaRPr lang="en-US" sz="2400" i="1" dirty="0"/>
          </a:p>
        </p:txBody>
      </p:sp>
      <p:sp>
        <p:nvSpPr>
          <p:cNvPr id="4" name="Slide Number Placeholder 3">
            <a:extLst>
              <a:ext uri="{FF2B5EF4-FFF2-40B4-BE49-F238E27FC236}">
                <a16:creationId xmlns:a16="http://schemas.microsoft.com/office/drawing/2014/main" id="{7BA779D1-7B86-4572-C299-AE6AC910D94F}"/>
              </a:ext>
            </a:extLst>
          </p:cNvPr>
          <p:cNvSpPr>
            <a:spLocks noGrp="1"/>
          </p:cNvSpPr>
          <p:nvPr>
            <p:ph type="sldNum" sz="quarter" idx="12"/>
          </p:nvPr>
        </p:nvSpPr>
        <p:spPr>
          <a:xfrm>
            <a:off x="11353801" y="6191658"/>
            <a:ext cx="637952" cy="365125"/>
          </a:xfrm>
          <a:prstGeom prst="rect">
            <a:avLst/>
          </a:prstGeom>
        </p:spPr>
        <p:txBody>
          <a:bodyPr/>
          <a:lstStyle>
            <a:defPPr>
              <a:defRPr lang="en-US"/>
            </a:defPPr>
            <a:lvl1pPr marL="0" algn="r" defTabSz="914400" rtl="0" eaLnBrk="1" latinLnBrk="0" hangingPunct="1">
              <a:defRPr sz="140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1D6E6F-8E8D-4282-A26F-7FEEA05A4F75}" type="slidenum">
              <a:rPr kumimoji="0" lang="en-US" sz="1401" b="0" i="0" u="none" strike="noStrike" kern="1200" cap="none" spc="0" normalizeH="0" baseline="0" noProof="0" smtClean="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1" b="0" i="0" u="none" strike="noStrike" kern="1200" cap="none" spc="0" normalizeH="0" baseline="0" noProof="0" dirty="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001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1B3C-BEA0-CD0B-E60D-94CDB0E0EADE}"/>
              </a:ext>
            </a:extLst>
          </p:cNvPr>
          <p:cNvSpPr>
            <a:spLocks noGrp="1"/>
          </p:cNvSpPr>
          <p:nvPr>
            <p:ph type="title"/>
          </p:nvPr>
        </p:nvSpPr>
        <p:spPr>
          <a:xfrm>
            <a:off x="838200" y="17508"/>
            <a:ext cx="10515600" cy="1325563"/>
          </a:xfrm>
        </p:spPr>
        <p:txBody>
          <a:bodyPr/>
          <a:lstStyle/>
          <a:p>
            <a:r>
              <a:rPr lang="en-US" dirty="0"/>
              <a:t>Treatment Groups</a:t>
            </a:r>
          </a:p>
        </p:txBody>
      </p:sp>
      <p:sp>
        <p:nvSpPr>
          <p:cNvPr id="3" name="Content Placeholder 2">
            <a:extLst>
              <a:ext uri="{FF2B5EF4-FFF2-40B4-BE49-F238E27FC236}">
                <a16:creationId xmlns:a16="http://schemas.microsoft.com/office/drawing/2014/main" id="{FDAB15A3-6E14-B5ED-4AD7-2BA1F05C7B3D}"/>
              </a:ext>
            </a:extLst>
          </p:cNvPr>
          <p:cNvSpPr>
            <a:spLocks noGrp="1"/>
          </p:cNvSpPr>
          <p:nvPr>
            <p:ph idx="1"/>
          </p:nvPr>
        </p:nvSpPr>
        <p:spPr>
          <a:xfrm>
            <a:off x="838200" y="1119673"/>
            <a:ext cx="10515600" cy="5113176"/>
          </a:xfrm>
        </p:spPr>
        <p:txBody>
          <a:bodyPr>
            <a:normAutofit/>
          </a:bodyPr>
          <a:lstStyle/>
          <a:p>
            <a:pPr marL="0" indent="0">
              <a:spcBef>
                <a:spcPts val="600"/>
              </a:spcBef>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To assess the impact of this pilot, every public high school in the state will be assigned to one of five study groups:</a:t>
            </a:r>
          </a:p>
          <a:p>
            <a:pPr>
              <a:spcBef>
                <a:spcPts val="600"/>
              </a:spcBef>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457200">
              <a:lnSpc>
                <a:spcPct val="134000"/>
              </a:lnSpc>
              <a:spcBef>
                <a:spcPts val="0"/>
              </a:spcBef>
              <a:spcAft>
                <a:spcPts val="1200"/>
              </a:spcAft>
              <a:buNone/>
            </a:pPr>
            <a:r>
              <a:rPr lang="en-US" dirty="0"/>
              <a:t>•	</a:t>
            </a:r>
            <a:r>
              <a:rPr lang="en-US" b="1" dirty="0"/>
              <a:t>Group 1</a:t>
            </a:r>
            <a:r>
              <a:rPr lang="en-US" dirty="0"/>
              <a:t>:  No direct admissions letters. (Control)</a:t>
            </a:r>
          </a:p>
          <a:p>
            <a:pPr marL="457200" lvl="1" indent="-457200">
              <a:lnSpc>
                <a:spcPct val="134000"/>
              </a:lnSpc>
              <a:spcBef>
                <a:spcPts val="0"/>
              </a:spcBef>
              <a:spcAft>
                <a:spcPts val="1200"/>
              </a:spcAft>
              <a:buNone/>
            </a:pPr>
            <a:r>
              <a:rPr lang="en-US" dirty="0"/>
              <a:t>•	</a:t>
            </a:r>
            <a:r>
              <a:rPr lang="en-US" b="1" dirty="0"/>
              <a:t>Group 2:</a:t>
            </a:r>
            <a:r>
              <a:rPr lang="en-US" dirty="0"/>
              <a:t>  Seniors get letters listing the institutions where they are already admitted.</a:t>
            </a:r>
          </a:p>
          <a:p>
            <a:pPr marL="457200" lvl="1" indent="-457200">
              <a:lnSpc>
                <a:spcPct val="134000"/>
              </a:lnSpc>
              <a:spcBef>
                <a:spcPts val="0"/>
              </a:spcBef>
              <a:spcAft>
                <a:spcPts val="1200"/>
              </a:spcAft>
              <a:buNone/>
            </a:pPr>
            <a:r>
              <a:rPr lang="en-US" dirty="0"/>
              <a:t>•	</a:t>
            </a:r>
            <a:r>
              <a:rPr lang="en-US" b="1" dirty="0"/>
              <a:t>Group 3:</a:t>
            </a:r>
            <a:r>
              <a:rPr lang="en-US" dirty="0"/>
              <a:t>  Seniors get letters listing the institutions where they are already admitted, along with an early indication of financial aid for which they may qualify.</a:t>
            </a:r>
          </a:p>
        </p:txBody>
      </p:sp>
    </p:spTree>
    <p:extLst>
      <p:ext uri="{BB962C8B-B14F-4D97-AF65-F5344CB8AC3E}">
        <p14:creationId xmlns:p14="http://schemas.microsoft.com/office/powerpoint/2010/main" val="387166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1B3C-BEA0-CD0B-E60D-94CDB0E0EADE}"/>
              </a:ext>
            </a:extLst>
          </p:cNvPr>
          <p:cNvSpPr>
            <a:spLocks noGrp="1"/>
          </p:cNvSpPr>
          <p:nvPr>
            <p:ph type="title"/>
          </p:nvPr>
        </p:nvSpPr>
        <p:spPr>
          <a:xfrm>
            <a:off x="838200" y="17508"/>
            <a:ext cx="10515600" cy="1325563"/>
          </a:xfrm>
        </p:spPr>
        <p:txBody>
          <a:bodyPr/>
          <a:lstStyle/>
          <a:p>
            <a:r>
              <a:rPr lang="en-US" dirty="0"/>
              <a:t>Treatment Groups</a:t>
            </a:r>
          </a:p>
        </p:txBody>
      </p:sp>
      <p:sp>
        <p:nvSpPr>
          <p:cNvPr id="3" name="Content Placeholder 2">
            <a:extLst>
              <a:ext uri="{FF2B5EF4-FFF2-40B4-BE49-F238E27FC236}">
                <a16:creationId xmlns:a16="http://schemas.microsoft.com/office/drawing/2014/main" id="{FDAB15A3-6E14-B5ED-4AD7-2BA1F05C7B3D}"/>
              </a:ext>
            </a:extLst>
          </p:cNvPr>
          <p:cNvSpPr>
            <a:spLocks noGrp="1"/>
          </p:cNvSpPr>
          <p:nvPr>
            <p:ph idx="1"/>
          </p:nvPr>
        </p:nvSpPr>
        <p:spPr>
          <a:xfrm>
            <a:off x="838200" y="1119673"/>
            <a:ext cx="10515600" cy="5113176"/>
          </a:xfrm>
        </p:spPr>
        <p:txBody>
          <a:bodyPr>
            <a:normAutofit lnSpcReduction="10000"/>
          </a:bodyPr>
          <a:lstStyle/>
          <a:p>
            <a:pPr marL="0" indent="0">
              <a:spcBef>
                <a:spcPts val="600"/>
              </a:spcBef>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To assess the impact of this pilot, every public high school in the state will be assigned to one of five study groups:</a:t>
            </a:r>
          </a:p>
          <a:p>
            <a:pPr>
              <a:spcBef>
                <a:spcPts val="600"/>
              </a:spcBef>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457200">
              <a:lnSpc>
                <a:spcPct val="124000"/>
              </a:lnSpc>
              <a:spcBef>
                <a:spcPts val="0"/>
              </a:spcBef>
              <a:spcAft>
                <a:spcPts val="1200"/>
              </a:spcAft>
              <a:buNone/>
            </a:pPr>
            <a:r>
              <a:rPr lang="en-US" dirty="0"/>
              <a:t>•	</a:t>
            </a:r>
            <a:r>
              <a:rPr lang="en-US" b="1" dirty="0"/>
              <a:t>Group 4:</a:t>
            </a:r>
            <a:r>
              <a:rPr lang="en-US" dirty="0"/>
              <a:t>  Seniors get same letters as Group 3, but students/parents will receive coordinated mass texts about the direct admissions process. (Approximately 40 high schools and 7100 students)</a:t>
            </a:r>
          </a:p>
          <a:p>
            <a:pPr marL="457200" lvl="1" indent="-457200">
              <a:lnSpc>
                <a:spcPct val="124000"/>
              </a:lnSpc>
              <a:spcBef>
                <a:spcPts val="0"/>
              </a:spcBef>
              <a:spcAft>
                <a:spcPts val="1200"/>
              </a:spcAft>
            </a:pPr>
            <a:r>
              <a:rPr lang="en-US" b="1" dirty="0"/>
              <a:t>Group 5:</a:t>
            </a:r>
            <a:r>
              <a:rPr lang="en-US" dirty="0"/>
              <a:t>  Seniors get the same letters as Group 3, alongside additional college-going supports, including individualized student/parent texts and personalized outreach from a dedicated direct admissions advisor. (Approximately 38 high schools and 7100 students)</a:t>
            </a:r>
          </a:p>
          <a:p>
            <a:pPr lvl="1"/>
            <a:endParaRPr lang="en-US" dirty="0"/>
          </a:p>
        </p:txBody>
      </p:sp>
    </p:spTree>
    <p:extLst>
      <p:ext uri="{BB962C8B-B14F-4D97-AF65-F5344CB8AC3E}">
        <p14:creationId xmlns:p14="http://schemas.microsoft.com/office/powerpoint/2010/main" val="236917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1B48-31C3-18A9-7A40-0DE9ED579365}"/>
              </a:ext>
            </a:extLst>
          </p:cNvPr>
          <p:cNvSpPr>
            <a:spLocks noGrp="1"/>
          </p:cNvSpPr>
          <p:nvPr>
            <p:ph type="title"/>
          </p:nvPr>
        </p:nvSpPr>
        <p:spPr/>
        <p:txBody>
          <a:bodyPr/>
          <a:lstStyle/>
          <a:p>
            <a:r>
              <a:rPr lang="en-US" dirty="0"/>
              <a:t>K-12 Outreach and Resources</a:t>
            </a:r>
          </a:p>
        </p:txBody>
      </p:sp>
      <p:pic>
        <p:nvPicPr>
          <p:cNvPr id="5" name="Content Placeholder 4" descr="A group of people posing for a photo&#10;&#10;AI-generated content may be incorrect.">
            <a:extLst>
              <a:ext uri="{FF2B5EF4-FFF2-40B4-BE49-F238E27FC236}">
                <a16:creationId xmlns:a16="http://schemas.microsoft.com/office/drawing/2014/main" id="{7A324557-0A57-83DB-73B0-75BA348E6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95" y="1883426"/>
            <a:ext cx="5029210" cy="3886208"/>
          </a:xfrm>
        </p:spPr>
      </p:pic>
      <p:pic>
        <p:nvPicPr>
          <p:cNvPr id="13" name="Picture 12">
            <a:extLst>
              <a:ext uri="{FF2B5EF4-FFF2-40B4-BE49-F238E27FC236}">
                <a16:creationId xmlns:a16="http://schemas.microsoft.com/office/drawing/2014/main" id="{FE6B65F9-E243-253F-0347-4E8C0C634BF9}"/>
              </a:ext>
            </a:extLst>
          </p:cNvPr>
          <p:cNvPicPr>
            <a:picLocks noChangeAspect="1"/>
          </p:cNvPicPr>
          <p:nvPr/>
        </p:nvPicPr>
        <p:blipFill>
          <a:blip r:embed="rId3"/>
          <a:stretch>
            <a:fillRect/>
          </a:stretch>
        </p:blipFill>
        <p:spPr>
          <a:xfrm>
            <a:off x="5554584" y="1883426"/>
            <a:ext cx="6492240" cy="3886208"/>
          </a:xfrm>
          <a:prstGeom prst="rect">
            <a:avLst/>
          </a:prstGeom>
        </p:spPr>
      </p:pic>
    </p:spTree>
    <p:extLst>
      <p:ext uri="{BB962C8B-B14F-4D97-AF65-F5344CB8AC3E}">
        <p14:creationId xmlns:p14="http://schemas.microsoft.com/office/powerpoint/2010/main" val="317793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AE4B-849C-2867-5ECE-4E977E78F09E}"/>
              </a:ext>
            </a:extLst>
          </p:cNvPr>
          <p:cNvSpPr>
            <a:spLocks noGrp="1"/>
          </p:cNvSpPr>
          <p:nvPr>
            <p:ph type="title"/>
          </p:nvPr>
        </p:nvSpPr>
        <p:spPr/>
        <p:txBody>
          <a:bodyPr>
            <a:normAutofit fontScale="90000"/>
          </a:bodyPr>
          <a:lstStyle/>
          <a:p>
            <a:r>
              <a:rPr lang="en-US" dirty="0"/>
              <a:t>Tennessee Direct Admissions Resources</a:t>
            </a:r>
          </a:p>
        </p:txBody>
      </p:sp>
      <p:sp>
        <p:nvSpPr>
          <p:cNvPr id="3" name="Content Placeholder 2">
            <a:extLst>
              <a:ext uri="{FF2B5EF4-FFF2-40B4-BE49-F238E27FC236}">
                <a16:creationId xmlns:a16="http://schemas.microsoft.com/office/drawing/2014/main" id="{F73DD541-4665-E4F1-016C-1BE01CF2724A}"/>
              </a:ext>
            </a:extLst>
          </p:cNvPr>
          <p:cNvSpPr>
            <a:spLocks noGrp="1"/>
          </p:cNvSpPr>
          <p:nvPr>
            <p:ph idx="1"/>
          </p:nvPr>
        </p:nvSpPr>
        <p:spPr/>
        <p:txBody>
          <a:bodyPr>
            <a:normAutofit fontScale="92500" lnSpcReduction="20000"/>
          </a:bodyPr>
          <a:lstStyle/>
          <a:p>
            <a:pPr>
              <a:lnSpc>
                <a:spcPct val="120000"/>
              </a:lnSpc>
              <a:buFont typeface="Wingdings" panose="05000000000000000000" pitchFamily="2" charset="2"/>
              <a:buChar char="§"/>
            </a:pPr>
            <a:r>
              <a:rPr lang="en-US" sz="3200" b="1" dirty="0"/>
              <a:t>List of RANDOMLY Selected Participating Schools - </a:t>
            </a:r>
            <a:r>
              <a:rPr lang="en-US" sz="2000" dirty="0">
                <a:hlinkClick r:id="rId3"/>
              </a:rPr>
              <a:t>Direct Admissions Selected High Schools - collegefortn.org</a:t>
            </a:r>
            <a:endParaRPr lang="en-US" sz="3200" b="1" dirty="0"/>
          </a:p>
          <a:p>
            <a:pPr>
              <a:lnSpc>
                <a:spcPct val="120000"/>
              </a:lnSpc>
              <a:buFont typeface="Wingdings" panose="05000000000000000000" pitchFamily="2" charset="2"/>
              <a:buChar char="§"/>
            </a:pPr>
            <a:r>
              <a:rPr lang="en-US" sz="3200" b="1" dirty="0"/>
              <a:t>TN Direct Admissions Website for High School Partners - </a:t>
            </a:r>
            <a:r>
              <a:rPr lang="en-US" sz="2000" dirty="0">
                <a:hlinkClick r:id="rId4"/>
              </a:rPr>
              <a:t>Direct Admissions - collegefortn.org</a:t>
            </a:r>
            <a:endParaRPr lang="en-US" sz="2000" dirty="0"/>
          </a:p>
          <a:p>
            <a:pPr>
              <a:lnSpc>
                <a:spcPct val="120000"/>
              </a:lnSpc>
              <a:buFont typeface="Wingdings" panose="05000000000000000000" pitchFamily="2" charset="2"/>
              <a:buChar char="§"/>
            </a:pPr>
            <a:r>
              <a:rPr kumimoji="0" lang="en-US" sz="3200" b="1" i="0" u="none" strike="noStrike" kern="1200" cap="none" spc="0" normalizeH="0" baseline="0" noProof="0" dirty="0">
                <a:ln>
                  <a:noFill/>
                </a:ln>
                <a:solidFill>
                  <a:srgbClr val="44546A"/>
                </a:solidFill>
                <a:effectLst/>
                <a:uLnTx/>
                <a:uFillTx/>
                <a:latin typeface="Open Sans" panose="020B0606030504020204" pitchFamily="34" charset="0"/>
                <a:ea typeface="Open Sans" panose="020B0606030504020204" pitchFamily="34" charset="0"/>
                <a:cs typeface="Open Sans" panose="020B0606030504020204" pitchFamily="34" charset="0"/>
              </a:rPr>
              <a:t>Social Media Tool Kits, Postcards, Info Sheets, Poster</a:t>
            </a:r>
          </a:p>
          <a:p>
            <a:pPr>
              <a:lnSpc>
                <a:spcPct val="120000"/>
              </a:lnSpc>
              <a:buFont typeface="Wingdings" panose="05000000000000000000" pitchFamily="2" charset="2"/>
              <a:buChar char="§"/>
            </a:pPr>
            <a:r>
              <a:rPr kumimoji="0" lang="en-US" sz="3200" b="1" i="0" u="none" strike="noStrike" kern="1200" cap="none" spc="0" normalizeH="0" baseline="0" noProof="0" dirty="0">
                <a:ln>
                  <a:noFill/>
                </a:ln>
                <a:solidFill>
                  <a:srgbClr val="44546A"/>
                </a:solidFill>
                <a:effectLst/>
                <a:uLnTx/>
                <a:uFillTx/>
                <a:latin typeface="Open Sans" panose="020B0606030504020204" pitchFamily="34" charset="0"/>
                <a:ea typeface="Open Sans" panose="020B0606030504020204" pitchFamily="34" charset="0"/>
                <a:cs typeface="Open Sans" panose="020B0606030504020204" pitchFamily="34" charset="0"/>
              </a:rPr>
              <a:t>FAQs </a:t>
            </a:r>
            <a:endParaRPr lang="en-US" sz="2000" dirty="0"/>
          </a:p>
          <a:p>
            <a:pPr marL="0" indent="0" algn="l" fontAlgn="base">
              <a:buNone/>
            </a:pPr>
            <a:endParaRPr lang="en-US" sz="2000" b="1" dirty="0">
              <a:solidFill>
                <a:srgbClr val="003B6D"/>
              </a:solidFill>
              <a:latin typeface="Poppins" panose="00000500000000000000" pitchFamily="2" charset="0"/>
            </a:endParaRPr>
          </a:p>
          <a:p>
            <a:pPr algn="l" fontAlgn="base">
              <a:buFont typeface="Wingdings" panose="05000000000000000000" pitchFamily="2" charset="2"/>
              <a:buChar char="§"/>
            </a:pPr>
            <a:r>
              <a:rPr lang="en-US" sz="3200" b="1" i="0" dirty="0">
                <a:solidFill>
                  <a:srgbClr val="526371"/>
                </a:solidFill>
                <a:effectLst/>
              </a:rPr>
              <a:t>Have questions about Direct Admissions?</a:t>
            </a:r>
            <a:endParaRPr lang="en-US" sz="3200" b="0" i="0" dirty="0">
              <a:solidFill>
                <a:srgbClr val="526371"/>
              </a:solidFill>
              <a:effectLst/>
            </a:endParaRPr>
          </a:p>
          <a:p>
            <a:pPr algn="ctr" fontAlgn="base"/>
            <a:r>
              <a:rPr lang="en-US" sz="2000" b="1" i="0" dirty="0">
                <a:solidFill>
                  <a:srgbClr val="526371"/>
                </a:solidFill>
                <a:effectLst/>
              </a:rPr>
              <a:t>Email us at </a:t>
            </a:r>
            <a:r>
              <a:rPr lang="en-US" sz="2000" b="1" i="0" u="none" strike="noStrike" dirty="0">
                <a:solidFill>
                  <a:srgbClr val="003B6D"/>
                </a:solidFill>
                <a:effectLst/>
                <a:hlinkClick r:id="rId5"/>
              </a:rPr>
              <a:t>direct.admissions@tn.gov</a:t>
            </a:r>
            <a:endParaRPr lang="en-US" sz="2000" b="0" i="0" dirty="0">
              <a:solidFill>
                <a:srgbClr val="526371"/>
              </a:solidFill>
              <a:effectLst/>
            </a:endParaRPr>
          </a:p>
          <a:p>
            <a:pPr marL="0" indent="0">
              <a:lnSpc>
                <a:spcPct val="120000"/>
              </a:lnSpc>
              <a:buNone/>
            </a:pPr>
            <a:endParaRPr lang="en-US" sz="3200" b="1" dirty="0"/>
          </a:p>
          <a:p>
            <a:pPr marL="0" indent="0">
              <a:lnSpc>
                <a:spcPct val="120000"/>
              </a:lnSpc>
              <a:buNone/>
            </a:pPr>
            <a:endParaRPr lang="en-US" sz="2400" dirty="0"/>
          </a:p>
        </p:txBody>
      </p:sp>
      <p:sp>
        <p:nvSpPr>
          <p:cNvPr id="4" name="Slide Number Placeholder 3">
            <a:extLst>
              <a:ext uri="{FF2B5EF4-FFF2-40B4-BE49-F238E27FC236}">
                <a16:creationId xmlns:a16="http://schemas.microsoft.com/office/drawing/2014/main" id="{7BA779D1-7B86-4572-C299-AE6AC910D94F}"/>
              </a:ext>
            </a:extLst>
          </p:cNvPr>
          <p:cNvSpPr>
            <a:spLocks noGrp="1"/>
          </p:cNvSpPr>
          <p:nvPr>
            <p:ph type="sldNum" sz="quarter" idx="12"/>
          </p:nvPr>
        </p:nvSpPr>
        <p:spPr>
          <a:xfrm>
            <a:off x="11353801" y="6191658"/>
            <a:ext cx="637952" cy="365125"/>
          </a:xfrm>
          <a:prstGeom prst="rect">
            <a:avLst/>
          </a:prstGeom>
        </p:spPr>
        <p:txBody>
          <a:bodyPr/>
          <a:lstStyle>
            <a:defPPr>
              <a:defRPr lang="en-US"/>
            </a:defPPr>
            <a:lvl1pPr marL="0" algn="r" defTabSz="914400" rtl="0" eaLnBrk="1" latinLnBrk="0" hangingPunct="1">
              <a:defRPr sz="140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1D6E6F-8E8D-4282-A26F-7FEEA05A4F75}" type="slidenum">
              <a:rPr kumimoji="0" lang="en-US" sz="1401" b="0" i="0" u="none" strike="noStrike" kern="1200" cap="none" spc="0" normalizeH="0" baseline="0" noProof="0" smtClean="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1" b="0" i="0" u="none" strike="noStrike" kern="1200" cap="none" spc="0" normalizeH="0" baseline="0" noProof="0" dirty="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6699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7DD5-6A4A-58B0-5310-94912BF6A924}"/>
              </a:ext>
            </a:extLst>
          </p:cNvPr>
          <p:cNvSpPr>
            <a:spLocks noGrp="1"/>
          </p:cNvSpPr>
          <p:nvPr>
            <p:ph type="title"/>
          </p:nvPr>
        </p:nvSpPr>
        <p:spPr/>
        <p:txBody>
          <a:bodyPr/>
          <a:lstStyle/>
          <a:p>
            <a:r>
              <a:rPr lang="en-US" dirty="0"/>
              <a:t>What do we need from you?</a:t>
            </a:r>
          </a:p>
        </p:txBody>
      </p:sp>
      <p:sp>
        <p:nvSpPr>
          <p:cNvPr id="3" name="Content Placeholder 2">
            <a:extLst>
              <a:ext uri="{FF2B5EF4-FFF2-40B4-BE49-F238E27FC236}">
                <a16:creationId xmlns:a16="http://schemas.microsoft.com/office/drawing/2014/main" id="{CEC0D83A-7B85-D79B-AA69-D953458B3BC8}"/>
              </a:ext>
            </a:extLst>
          </p:cNvPr>
          <p:cNvSpPr>
            <a:spLocks noGrp="1"/>
          </p:cNvSpPr>
          <p:nvPr>
            <p:ph idx="1"/>
          </p:nvPr>
        </p:nvSpPr>
        <p:spPr/>
        <p:txBody>
          <a:bodyPr>
            <a:normAutofit fontScale="92500" lnSpcReduction="10000"/>
          </a:bodyPr>
          <a:lstStyle/>
          <a:p>
            <a:r>
              <a:rPr lang="en-US" b="1" dirty="0"/>
              <a:t>Create awareness </a:t>
            </a:r>
            <a:r>
              <a:rPr lang="en-US" dirty="0"/>
              <a:t>and affirm the legitimacy of the project at your school.</a:t>
            </a:r>
          </a:p>
          <a:p>
            <a:r>
              <a:rPr lang="en-US" dirty="0"/>
              <a:t>Have all of your seniors register for the </a:t>
            </a:r>
            <a:r>
              <a:rPr lang="en-US" b="1" dirty="0"/>
              <a:t>TN Promise</a:t>
            </a:r>
            <a:r>
              <a:rPr lang="en-US" dirty="0"/>
              <a:t>. </a:t>
            </a:r>
          </a:p>
          <a:p>
            <a:r>
              <a:rPr lang="en-US" dirty="0"/>
              <a:t>Answer students’ questions about the project or their letters as needed.</a:t>
            </a:r>
          </a:p>
          <a:p>
            <a:r>
              <a:rPr lang="en-US" dirty="0"/>
              <a:t>Provide students with their </a:t>
            </a:r>
            <a:r>
              <a:rPr lang="en-US" b="1" dirty="0"/>
              <a:t>HOPE Scholarship GPA </a:t>
            </a:r>
            <a:r>
              <a:rPr lang="en-US" dirty="0"/>
              <a:t>through 6 semesters that is requested on the TN Promise application. – </a:t>
            </a:r>
            <a:r>
              <a:rPr lang="en-US" sz="1800" dirty="0"/>
              <a:t>This is the GPA that conforms to </a:t>
            </a:r>
            <a:r>
              <a:rPr lang="en-US" sz="1800" i="1" dirty="0">
                <a:effectLst/>
                <a:latin typeface="Open Sans" panose="020B0606030504020204" pitchFamily="34" charset="0"/>
                <a:ea typeface="Aptos" panose="020B0004020202020204" pitchFamily="34" charset="0"/>
              </a:rPr>
              <a:t>the State Board of Education’s Uniform Grading Policy</a:t>
            </a:r>
            <a:r>
              <a:rPr lang="en-US" sz="1800" dirty="0">
                <a:effectLst/>
                <a:latin typeface="Open Sans" panose="020B0606030504020204" pitchFamily="34" charset="0"/>
                <a:ea typeface="Aptos" panose="020B0004020202020204" pitchFamily="34" charset="0"/>
              </a:rPr>
              <a:t>.</a:t>
            </a:r>
          </a:p>
          <a:p>
            <a:r>
              <a:rPr lang="en-US" dirty="0"/>
              <a:t>You will receive an email from James Snider requesting that you provide THEC with all seniors’ </a:t>
            </a:r>
            <a:r>
              <a:rPr lang="en-US" b="1" dirty="0"/>
              <a:t>Hope Scholarship GPA </a:t>
            </a:r>
            <a:r>
              <a:rPr lang="en-US" dirty="0"/>
              <a:t>through a secure link to TN Cloud.</a:t>
            </a:r>
          </a:p>
          <a:p>
            <a:endParaRPr lang="en-US" dirty="0"/>
          </a:p>
        </p:txBody>
      </p:sp>
    </p:spTree>
    <p:extLst>
      <p:ext uri="{BB962C8B-B14F-4D97-AF65-F5344CB8AC3E}">
        <p14:creationId xmlns:p14="http://schemas.microsoft.com/office/powerpoint/2010/main" val="335042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F2411-FDAE-5061-98D4-18CD7FB21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30EF8-CEEF-B26F-F77B-59D08B7034B6}"/>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73E2340D-9868-9F98-FC6B-7BB93B484238}"/>
              </a:ext>
            </a:extLst>
          </p:cNvPr>
          <p:cNvSpPr>
            <a:spLocks noGrp="1"/>
          </p:cNvSpPr>
          <p:nvPr>
            <p:ph idx="1"/>
          </p:nvPr>
        </p:nvSpPr>
        <p:spPr/>
        <p:txBody>
          <a:bodyPr>
            <a:normAutofit fontScale="77500" lnSpcReduction="20000"/>
          </a:bodyPr>
          <a:lstStyle/>
          <a:p>
            <a:r>
              <a:rPr lang="en-US" dirty="0"/>
              <a:t>What if my school was not selected to participate in the direct admissions pilot?</a:t>
            </a:r>
          </a:p>
          <a:p>
            <a:pPr lvl="1"/>
            <a:r>
              <a:rPr lang="en-US" b="1" dirty="0">
                <a:solidFill>
                  <a:srgbClr val="FF0000"/>
                </a:solidFill>
              </a:rPr>
              <a:t>The pilot study is just for 2025-2026. At this time, we anticipate expanding Direct Admissions to all high schools and all seniors that complete the TN Promise application in 2026-2027.</a:t>
            </a:r>
          </a:p>
          <a:p>
            <a:pPr marL="0" indent="0">
              <a:buNone/>
            </a:pPr>
            <a:endParaRPr lang="en-US" dirty="0"/>
          </a:p>
          <a:p>
            <a:r>
              <a:rPr lang="en-US" dirty="0"/>
              <a:t>What if we normally encourage seniors to complete college applications in September during College Exploration and Application Month?</a:t>
            </a:r>
          </a:p>
          <a:p>
            <a:pPr lvl="1"/>
            <a:r>
              <a:rPr lang="en-US" b="1" dirty="0">
                <a:solidFill>
                  <a:srgbClr val="FF0000"/>
                </a:solidFill>
              </a:rPr>
              <a:t>Continue to do that as you have done in the past. They can still select the same or different institutions through Direct Admissions.</a:t>
            </a:r>
          </a:p>
          <a:p>
            <a:pPr lvl="1"/>
            <a:endParaRPr lang="en-US" b="1" dirty="0">
              <a:solidFill>
                <a:srgbClr val="FF0000"/>
              </a:solidFill>
            </a:endParaRPr>
          </a:p>
          <a:p>
            <a:r>
              <a:rPr lang="en-US" dirty="0"/>
              <a:t>Will school counselors have access to the letters that each of their students’ will receive?</a:t>
            </a:r>
          </a:p>
          <a:p>
            <a:pPr lvl="1"/>
            <a:r>
              <a:rPr lang="en-US" b="1" dirty="0">
                <a:solidFill>
                  <a:srgbClr val="FF0000"/>
                </a:solidFill>
              </a:rPr>
              <a:t>The letters will be mailed and emailed to the students, but we will also place a link in their TSAC student portal. We should be able to provide these to you directly through a secure folder </a:t>
            </a:r>
            <a:r>
              <a:rPr lang="en-US" b="1">
                <a:solidFill>
                  <a:srgbClr val="FF0000"/>
                </a:solidFill>
              </a:rPr>
              <a:t>as well.</a:t>
            </a:r>
            <a:endParaRPr lang="en-US" b="1" dirty="0">
              <a:solidFill>
                <a:srgbClr val="FF0000"/>
              </a:solidFill>
            </a:endParaRPr>
          </a:p>
        </p:txBody>
      </p:sp>
    </p:spTree>
    <p:extLst>
      <p:ext uri="{BB962C8B-B14F-4D97-AF65-F5344CB8AC3E}">
        <p14:creationId xmlns:p14="http://schemas.microsoft.com/office/powerpoint/2010/main" val="41757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7045-9714-8614-8A7B-81828A462B08}"/>
              </a:ext>
            </a:extLst>
          </p:cNvPr>
          <p:cNvSpPr>
            <a:spLocks noGrp="1"/>
          </p:cNvSpPr>
          <p:nvPr>
            <p:ph type="title"/>
          </p:nvPr>
        </p:nvSpPr>
        <p:spPr/>
        <p:txBody>
          <a:bodyPr/>
          <a:lstStyle/>
          <a:p>
            <a:r>
              <a:rPr lang="en-US" dirty="0"/>
              <a:t>Questions</a:t>
            </a:r>
          </a:p>
        </p:txBody>
      </p:sp>
      <p:pic>
        <p:nvPicPr>
          <p:cNvPr id="12" name="Content Placeholder 11" descr="Diagram&#10;&#10;AI-generated content may be incorrect.">
            <a:extLst>
              <a:ext uri="{FF2B5EF4-FFF2-40B4-BE49-F238E27FC236}">
                <a16:creationId xmlns:a16="http://schemas.microsoft.com/office/drawing/2014/main" id="{E9B20336-1DF9-0E59-8627-E265B65A47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3941" y="1763309"/>
            <a:ext cx="5242560" cy="3931920"/>
          </a:xfrm>
        </p:spPr>
      </p:pic>
      <p:sp>
        <p:nvSpPr>
          <p:cNvPr id="4" name="TextBox 3">
            <a:extLst>
              <a:ext uri="{FF2B5EF4-FFF2-40B4-BE49-F238E27FC236}">
                <a16:creationId xmlns:a16="http://schemas.microsoft.com/office/drawing/2014/main" id="{94D3AE7F-0B7C-B56F-8762-F6F5D5BE509B}"/>
              </a:ext>
            </a:extLst>
          </p:cNvPr>
          <p:cNvSpPr txBox="1"/>
          <p:nvPr/>
        </p:nvSpPr>
        <p:spPr>
          <a:xfrm>
            <a:off x="6718778" y="2254018"/>
            <a:ext cx="4723579" cy="3200876"/>
          </a:xfrm>
          <a:prstGeom prst="rect">
            <a:avLst/>
          </a:prstGeom>
          <a:noFill/>
        </p:spPr>
        <p:txBody>
          <a:bodyPr wrap="square">
            <a:spAutoFit/>
          </a:bodyPr>
          <a:lstStyle/>
          <a:p>
            <a:pPr algn="ctr"/>
            <a:r>
              <a:rPr lang="en-US" sz="2800" b="1" dirty="0">
                <a:solidFill>
                  <a:srgbClr val="002060"/>
                </a:solidFill>
              </a:rPr>
              <a:t>Dr. Taylor Odle</a:t>
            </a:r>
          </a:p>
          <a:p>
            <a:pPr algn="ctr"/>
            <a:r>
              <a:rPr lang="en-US" dirty="0">
                <a:solidFill>
                  <a:srgbClr val="002060"/>
                </a:solidFill>
              </a:rPr>
              <a:t>University of Wisconsin-Madison</a:t>
            </a:r>
          </a:p>
          <a:p>
            <a:pPr algn="ctr"/>
            <a:r>
              <a:rPr lang="en-US" dirty="0">
                <a:solidFill>
                  <a:srgbClr val="002060"/>
                </a:solidFill>
              </a:rPr>
              <a:t>Assistant Professor/Co PI</a:t>
            </a:r>
          </a:p>
          <a:p>
            <a:pPr algn="ctr"/>
            <a:endParaRPr lang="en-US" sz="2800" b="1" dirty="0">
              <a:solidFill>
                <a:srgbClr val="002060"/>
              </a:solidFill>
            </a:endParaRPr>
          </a:p>
          <a:p>
            <a:pPr algn="ctr"/>
            <a:endParaRPr lang="en-US" sz="2800" b="1" dirty="0">
              <a:solidFill>
                <a:srgbClr val="002060"/>
              </a:solidFill>
            </a:endParaRPr>
          </a:p>
          <a:p>
            <a:pPr algn="ctr"/>
            <a:r>
              <a:rPr lang="en-US" sz="2800" b="1" dirty="0">
                <a:solidFill>
                  <a:srgbClr val="002060"/>
                </a:solidFill>
              </a:rPr>
              <a:t>Dr. Duane Gregg</a:t>
            </a:r>
          </a:p>
          <a:p>
            <a:pPr algn="ctr"/>
            <a:r>
              <a:rPr lang="en-US" dirty="0">
                <a:solidFill>
                  <a:srgbClr val="002060"/>
                </a:solidFill>
              </a:rPr>
              <a:t>Tennessee Higher Education Commission</a:t>
            </a:r>
          </a:p>
          <a:p>
            <a:pPr algn="ctr"/>
            <a:r>
              <a:rPr lang="en-US" dirty="0">
                <a:solidFill>
                  <a:srgbClr val="002060"/>
                </a:solidFill>
              </a:rPr>
              <a:t>Senior Director, College Access Initiatives</a:t>
            </a:r>
          </a:p>
          <a:p>
            <a:pPr algn="ctr"/>
            <a:r>
              <a:rPr lang="en-US" dirty="0">
                <a:solidFill>
                  <a:srgbClr val="002060"/>
                </a:solidFill>
              </a:rPr>
              <a:t>duane.Gregg@tn.gov</a:t>
            </a:r>
          </a:p>
        </p:txBody>
      </p:sp>
    </p:spTree>
    <p:extLst>
      <p:ext uri="{BB962C8B-B14F-4D97-AF65-F5344CB8AC3E}">
        <p14:creationId xmlns:p14="http://schemas.microsoft.com/office/powerpoint/2010/main" val="19617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5132-4AC8-6C3D-2F90-43500D989C59}"/>
              </a:ext>
            </a:extLst>
          </p:cNvPr>
          <p:cNvSpPr>
            <a:spLocks noGrp="1"/>
          </p:cNvSpPr>
          <p:nvPr>
            <p:ph type="title"/>
          </p:nvPr>
        </p:nvSpPr>
        <p:spPr>
          <a:xfrm>
            <a:off x="838200" y="152121"/>
            <a:ext cx="10515600" cy="1551522"/>
          </a:xfrm>
        </p:spPr>
        <p:txBody>
          <a:bodyPr>
            <a:noAutofit/>
          </a:bodyPr>
          <a:lstStyle/>
          <a:p>
            <a:r>
              <a:rPr lang="en-US" sz="5400" i="1" dirty="0">
                <a:solidFill>
                  <a:srgbClr val="45A1FF"/>
                </a:solidFill>
                <a:latin typeface="Quasimoda-SemiBoldItalic"/>
              </a:rPr>
              <a:t>Why Direct Admissions?</a:t>
            </a:r>
            <a:endParaRPr lang="en-US" sz="5400" dirty="0"/>
          </a:p>
        </p:txBody>
      </p:sp>
      <p:sp>
        <p:nvSpPr>
          <p:cNvPr id="3" name="Content Placeholder 2">
            <a:extLst>
              <a:ext uri="{FF2B5EF4-FFF2-40B4-BE49-F238E27FC236}">
                <a16:creationId xmlns:a16="http://schemas.microsoft.com/office/drawing/2014/main" id="{40A1009F-E49B-123E-4107-7630D5D587D5}"/>
              </a:ext>
            </a:extLst>
          </p:cNvPr>
          <p:cNvSpPr>
            <a:spLocks noGrp="1"/>
          </p:cNvSpPr>
          <p:nvPr>
            <p:ph idx="1"/>
          </p:nvPr>
        </p:nvSpPr>
        <p:spPr>
          <a:xfrm>
            <a:off x="758687" y="1669770"/>
            <a:ext cx="10995991" cy="4517543"/>
          </a:xfrm>
        </p:spPr>
        <p:txBody>
          <a:bodyPr>
            <a:normAutofit fontScale="92500"/>
          </a:bodyPr>
          <a:lstStyle/>
          <a:p>
            <a:pPr>
              <a:lnSpc>
                <a:spcPct val="124000"/>
              </a:lnSpc>
              <a:spcBef>
                <a:spcPts val="1200"/>
              </a:spcBef>
              <a:spcAft>
                <a:spcPts val="1200"/>
              </a:spcAft>
            </a:pPr>
            <a:r>
              <a:rPr lang="en-US" dirty="0"/>
              <a:t>Research shows that many students find the college application process overwhelming, leading many to abandon college altogether.</a:t>
            </a:r>
          </a:p>
          <a:p>
            <a:pPr>
              <a:lnSpc>
                <a:spcPct val="124000"/>
              </a:lnSpc>
              <a:spcBef>
                <a:spcPts val="1200"/>
              </a:spcBef>
              <a:spcAft>
                <a:spcPts val="1200"/>
              </a:spcAft>
            </a:pPr>
            <a:r>
              <a:rPr lang="en-US" dirty="0"/>
              <a:t>Direct admissions programs proactively admit students based on pre-existing data, eliminating the need for traditional applications.</a:t>
            </a:r>
          </a:p>
          <a:p>
            <a:pPr>
              <a:lnSpc>
                <a:spcPct val="124000"/>
              </a:lnSpc>
              <a:spcBef>
                <a:spcPts val="1200"/>
              </a:spcBef>
              <a:spcAft>
                <a:spcPts val="1200"/>
              </a:spcAft>
            </a:pPr>
            <a:r>
              <a:rPr lang="en-US" dirty="0"/>
              <a:t>Current direct admissions initiatives boost college access, especially for first-generation students, but affordability remains a challenge.</a:t>
            </a:r>
          </a:p>
        </p:txBody>
      </p:sp>
    </p:spTree>
    <p:extLst>
      <p:ext uri="{BB962C8B-B14F-4D97-AF65-F5344CB8AC3E}">
        <p14:creationId xmlns:p14="http://schemas.microsoft.com/office/powerpoint/2010/main" val="369288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AE4B-849C-2867-5ECE-4E977E78F09E}"/>
              </a:ext>
            </a:extLst>
          </p:cNvPr>
          <p:cNvSpPr>
            <a:spLocks noGrp="1"/>
          </p:cNvSpPr>
          <p:nvPr>
            <p:ph type="title"/>
          </p:nvPr>
        </p:nvSpPr>
        <p:spPr>
          <a:xfrm>
            <a:off x="838200" y="298381"/>
            <a:ext cx="10515600" cy="1325563"/>
          </a:xfrm>
        </p:spPr>
        <p:txBody>
          <a:bodyPr>
            <a:noAutofit/>
          </a:bodyPr>
          <a:lstStyle/>
          <a:p>
            <a:pPr algn="ctr"/>
            <a:r>
              <a:rPr kumimoji="0" lang="en-US" sz="3400" b="1" i="1" u="none" strike="noStrike" kern="1200" cap="none" spc="0" normalizeH="0" baseline="0" noProof="0" dirty="0">
                <a:ln>
                  <a:noFill/>
                </a:ln>
                <a:solidFill>
                  <a:srgbClr val="45A1FF"/>
                </a:solidFill>
                <a:effectLst/>
                <a:uLnTx/>
                <a:uFillTx/>
                <a:latin typeface="Quasimoda-SemiBoldItalic"/>
                <a:ea typeface="Open Sans" panose="020B0606030504020204" pitchFamily="34" charset="0"/>
                <a:cs typeface="Open Sans" panose="020B0606030504020204" pitchFamily="34" charset="0"/>
              </a:rPr>
              <a:t>What if students could be proactively admitted to college and provided with an upfront signal of financial aid?</a:t>
            </a:r>
            <a:endParaRPr lang="en-US" sz="3400" dirty="0"/>
          </a:p>
        </p:txBody>
      </p:sp>
      <p:sp>
        <p:nvSpPr>
          <p:cNvPr id="3" name="Content Placeholder 2">
            <a:extLst>
              <a:ext uri="{FF2B5EF4-FFF2-40B4-BE49-F238E27FC236}">
                <a16:creationId xmlns:a16="http://schemas.microsoft.com/office/drawing/2014/main" id="{F73DD541-4665-E4F1-016C-1BE01CF2724A}"/>
              </a:ext>
            </a:extLst>
          </p:cNvPr>
          <p:cNvSpPr>
            <a:spLocks noGrp="1"/>
          </p:cNvSpPr>
          <p:nvPr>
            <p:ph idx="1"/>
          </p:nvPr>
        </p:nvSpPr>
        <p:spPr>
          <a:xfrm>
            <a:off x="838200" y="1802296"/>
            <a:ext cx="10797330" cy="4106726"/>
          </a:xfrm>
        </p:spPr>
        <p:txBody>
          <a:bodyPr>
            <a:normAutofit/>
          </a:bodyPr>
          <a:lstStyle/>
          <a:p>
            <a:pPr marL="0" indent="0">
              <a:lnSpc>
                <a:spcPct val="120000"/>
              </a:lnSpc>
              <a:buNone/>
            </a:pPr>
            <a:r>
              <a:rPr lang="en-US" sz="3200" b="1" dirty="0"/>
              <a:t>Goal: Simplify college admission </a:t>
            </a:r>
            <a:r>
              <a:rPr lang="en-US" sz="3200" dirty="0"/>
              <a:t>by proactively admitting students based on pre-existing data, eliminating traditional applications and application fees.</a:t>
            </a:r>
          </a:p>
          <a:p>
            <a:pPr marL="0" indent="0">
              <a:lnSpc>
                <a:spcPct val="120000"/>
              </a:lnSpc>
              <a:spcBef>
                <a:spcPts val="0"/>
              </a:spcBef>
              <a:buNone/>
            </a:pPr>
            <a:endParaRPr lang="en-US" sz="1800" i="1" dirty="0"/>
          </a:p>
          <a:p>
            <a:pPr marL="0" indent="0">
              <a:lnSpc>
                <a:spcPct val="120000"/>
              </a:lnSpc>
              <a:spcBef>
                <a:spcPts val="1800"/>
              </a:spcBef>
              <a:buNone/>
            </a:pPr>
            <a:r>
              <a:rPr lang="en-US" i="1" dirty="0"/>
              <a:t>Tennessee’s Direct Admissions Study will be the first to combine direct admissions and financial aid in statewide practice and to include technical/vocational institutions tuition-free.</a:t>
            </a:r>
          </a:p>
        </p:txBody>
      </p:sp>
      <p:sp>
        <p:nvSpPr>
          <p:cNvPr id="4" name="Slide Number Placeholder 3">
            <a:extLst>
              <a:ext uri="{FF2B5EF4-FFF2-40B4-BE49-F238E27FC236}">
                <a16:creationId xmlns:a16="http://schemas.microsoft.com/office/drawing/2014/main" id="{7BA779D1-7B86-4572-C299-AE6AC910D94F}"/>
              </a:ext>
            </a:extLst>
          </p:cNvPr>
          <p:cNvSpPr>
            <a:spLocks noGrp="1"/>
          </p:cNvSpPr>
          <p:nvPr>
            <p:ph type="sldNum" sz="quarter" idx="12"/>
          </p:nvPr>
        </p:nvSpPr>
        <p:spPr>
          <a:xfrm>
            <a:off x="11353801" y="6191658"/>
            <a:ext cx="637952" cy="365125"/>
          </a:xfrm>
          <a:prstGeom prst="rect">
            <a:avLst/>
          </a:prstGeom>
        </p:spPr>
        <p:txBody>
          <a:bodyPr/>
          <a:lstStyle>
            <a:defPPr>
              <a:defRPr lang="en-US"/>
            </a:defPPr>
            <a:lvl1pPr marL="0" algn="r" defTabSz="914400" rtl="0" eaLnBrk="1" latinLnBrk="0" hangingPunct="1">
              <a:defRPr sz="140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1D6E6F-8E8D-4282-A26F-7FEEA05A4F75}" type="slidenum">
              <a:rPr kumimoji="0" lang="en-US" sz="1401" b="0" i="0" u="none" strike="noStrike" kern="1200" cap="none" spc="0" normalizeH="0" baseline="0" noProof="0" smtClean="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1" b="0" i="0" u="none" strike="noStrike" kern="1200" cap="none" spc="0" normalizeH="0" baseline="0" noProof="0" dirty="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784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AE4B-849C-2867-5ECE-4E977E78F09E}"/>
              </a:ext>
            </a:extLst>
          </p:cNvPr>
          <p:cNvSpPr>
            <a:spLocks noGrp="1"/>
          </p:cNvSpPr>
          <p:nvPr>
            <p:ph type="title"/>
          </p:nvPr>
        </p:nvSpPr>
        <p:spPr/>
        <p:txBody>
          <a:bodyPr/>
          <a:lstStyle/>
          <a:p>
            <a:r>
              <a:rPr lang="en-US" dirty="0"/>
              <a:t>Tennessee Direct Admissions</a:t>
            </a:r>
          </a:p>
        </p:txBody>
      </p:sp>
      <p:sp>
        <p:nvSpPr>
          <p:cNvPr id="3" name="Content Placeholder 2">
            <a:extLst>
              <a:ext uri="{FF2B5EF4-FFF2-40B4-BE49-F238E27FC236}">
                <a16:creationId xmlns:a16="http://schemas.microsoft.com/office/drawing/2014/main" id="{F73DD541-4665-E4F1-016C-1BE01CF2724A}"/>
              </a:ext>
            </a:extLst>
          </p:cNvPr>
          <p:cNvSpPr>
            <a:spLocks noGrp="1"/>
          </p:cNvSpPr>
          <p:nvPr>
            <p:ph idx="1"/>
          </p:nvPr>
        </p:nvSpPr>
        <p:spPr>
          <a:xfrm>
            <a:off x="838200" y="1325217"/>
            <a:ext cx="10515600" cy="4866441"/>
          </a:xfrm>
        </p:spPr>
        <p:txBody>
          <a:bodyPr>
            <a:normAutofit fontScale="92500" lnSpcReduction="20000"/>
          </a:bodyPr>
          <a:lstStyle/>
          <a:p>
            <a:pPr marL="0" indent="0">
              <a:lnSpc>
                <a:spcPct val="120000"/>
              </a:lnSpc>
              <a:buNone/>
            </a:pPr>
            <a:r>
              <a:rPr lang="en-US" sz="3200" b="1" dirty="0"/>
              <a:t>Project Proposal</a:t>
            </a:r>
          </a:p>
          <a:p>
            <a:pPr marL="0" indent="0">
              <a:lnSpc>
                <a:spcPct val="120000"/>
              </a:lnSpc>
              <a:buNone/>
            </a:pPr>
            <a:r>
              <a:rPr lang="en-US" sz="2400" dirty="0"/>
              <a:t>Eligible high school students will be automatically admitted to in-state postsecondary institutions and offered up-front state-supported financial aid information specific to them </a:t>
            </a:r>
          </a:p>
          <a:p>
            <a:pPr marL="0" indent="0">
              <a:lnSpc>
                <a:spcPct val="120000"/>
              </a:lnSpc>
              <a:buNone/>
            </a:pPr>
            <a:r>
              <a:rPr lang="en-US" sz="2400" b="1" dirty="0"/>
              <a:t>Approximately 255 Participating High Schools and 45,000 students</a:t>
            </a:r>
          </a:p>
          <a:p>
            <a:pPr marL="0" indent="0">
              <a:lnSpc>
                <a:spcPct val="120000"/>
              </a:lnSpc>
              <a:buNone/>
            </a:pPr>
            <a:endParaRPr lang="en-US" sz="1500" b="1" dirty="0"/>
          </a:p>
          <a:p>
            <a:pPr marL="0" indent="0">
              <a:lnSpc>
                <a:spcPct val="120000"/>
              </a:lnSpc>
              <a:buNone/>
            </a:pPr>
            <a:r>
              <a:rPr lang="en-US" sz="3200" b="1" dirty="0"/>
              <a:t>Partner Institution Commitment</a:t>
            </a:r>
          </a:p>
          <a:p>
            <a:pPr marL="0" indent="0">
              <a:lnSpc>
                <a:spcPct val="120000"/>
              </a:lnSpc>
              <a:buNone/>
            </a:pPr>
            <a:r>
              <a:rPr lang="en-US" sz="2400" dirty="0"/>
              <a:t>Participating postsecondary institutions will align admissions criteria and collaborate with THEC on a unified communications strategy.</a:t>
            </a:r>
          </a:p>
          <a:p>
            <a:pPr marL="0" indent="0">
              <a:lnSpc>
                <a:spcPct val="120000"/>
              </a:lnSpc>
              <a:buNone/>
            </a:pPr>
            <a:r>
              <a:rPr lang="en-US" sz="2400" b="1" dirty="0"/>
              <a:t>Every TBR Community College and TCAT, plus 21 public and private 4-year institutions across the state.</a:t>
            </a:r>
          </a:p>
          <a:p>
            <a:pPr marL="0" indent="0">
              <a:lnSpc>
                <a:spcPct val="120000"/>
              </a:lnSpc>
              <a:buNone/>
            </a:pPr>
            <a:endParaRPr lang="en-US" sz="2400" dirty="0"/>
          </a:p>
        </p:txBody>
      </p:sp>
      <p:sp>
        <p:nvSpPr>
          <p:cNvPr id="4" name="Slide Number Placeholder 3">
            <a:extLst>
              <a:ext uri="{FF2B5EF4-FFF2-40B4-BE49-F238E27FC236}">
                <a16:creationId xmlns:a16="http://schemas.microsoft.com/office/drawing/2014/main" id="{7BA779D1-7B86-4572-C299-AE6AC910D94F}"/>
              </a:ext>
            </a:extLst>
          </p:cNvPr>
          <p:cNvSpPr>
            <a:spLocks noGrp="1"/>
          </p:cNvSpPr>
          <p:nvPr>
            <p:ph type="sldNum" sz="quarter" idx="12"/>
          </p:nvPr>
        </p:nvSpPr>
        <p:spPr>
          <a:xfrm>
            <a:off x="11353801" y="6191658"/>
            <a:ext cx="637952" cy="365125"/>
          </a:xfrm>
          <a:prstGeom prst="rect">
            <a:avLst/>
          </a:prstGeom>
        </p:spPr>
        <p:txBody>
          <a:bodyPr/>
          <a:lstStyle>
            <a:defPPr>
              <a:defRPr lang="en-US"/>
            </a:defPPr>
            <a:lvl1pPr marL="0" algn="r" defTabSz="914400" rtl="0" eaLnBrk="1" latinLnBrk="0" hangingPunct="1">
              <a:defRPr sz="140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1D6E6F-8E8D-4282-A26F-7FEEA05A4F75}" type="slidenum">
              <a:rPr kumimoji="0" lang="en-US" sz="1401" b="0" i="0" u="none" strike="noStrike" kern="1200" cap="none" spc="0" normalizeH="0" baseline="0" noProof="0" smtClean="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1" b="0" i="0" u="none" strike="noStrike" kern="1200" cap="none" spc="0" normalizeH="0" baseline="0" noProof="0" dirty="0">
              <a:ln>
                <a:noFill/>
              </a:ln>
              <a:solidFill>
                <a:srgbClr val="7F7F8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917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D5B7-FCC5-4C90-120D-F3DFF5C91BDD}"/>
              </a:ext>
            </a:extLst>
          </p:cNvPr>
          <p:cNvSpPr>
            <a:spLocks noGrp="1"/>
          </p:cNvSpPr>
          <p:nvPr>
            <p:ph type="title"/>
          </p:nvPr>
        </p:nvSpPr>
        <p:spPr/>
        <p:txBody>
          <a:bodyPr>
            <a:normAutofit fontScale="90000"/>
          </a:bodyPr>
          <a:lstStyle/>
          <a:p>
            <a:r>
              <a:rPr lang="en-US" dirty="0"/>
              <a:t>Participating Higher Ed Institutions</a:t>
            </a:r>
          </a:p>
        </p:txBody>
      </p:sp>
      <p:sp>
        <p:nvSpPr>
          <p:cNvPr id="3" name="Content Placeholder 2">
            <a:extLst>
              <a:ext uri="{FF2B5EF4-FFF2-40B4-BE49-F238E27FC236}">
                <a16:creationId xmlns:a16="http://schemas.microsoft.com/office/drawing/2014/main" id="{1793CD3B-E825-60AD-E673-5F7658379E51}"/>
              </a:ext>
            </a:extLst>
          </p:cNvPr>
          <p:cNvSpPr>
            <a:spLocks noGrp="1"/>
          </p:cNvSpPr>
          <p:nvPr>
            <p:ph idx="1"/>
          </p:nvPr>
        </p:nvSpPr>
        <p:spPr>
          <a:xfrm>
            <a:off x="689111" y="1285461"/>
            <a:ext cx="11131826" cy="4559285"/>
          </a:xfrm>
        </p:spPr>
        <p:txBody>
          <a:bodyPr numCol="2">
            <a:noAutofit/>
          </a:bodyPr>
          <a:lstStyle/>
          <a:p>
            <a:pPr marL="0" indent="0">
              <a:lnSpc>
                <a:spcPct val="134000"/>
              </a:lnSpc>
              <a:spcBef>
                <a:spcPts val="0"/>
              </a:spcBef>
              <a:spcAft>
                <a:spcPts val="600"/>
              </a:spcAft>
              <a:buNone/>
            </a:pP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Open Sans" panose="020B0606030504020204" pitchFamily="34" charset="0"/>
                <a:cs typeface="Open Sans" panose="020B0606030504020204" pitchFamily="34" charset="0"/>
              </a:rPr>
              <a:t>All TBR TCATs and Community Colleges </a:t>
            </a:r>
          </a:p>
          <a:p>
            <a:pPr marL="0" indent="0">
              <a:lnSpc>
                <a:spcPct val="134000"/>
              </a:lnSpc>
              <a:spcBef>
                <a:spcPts val="0"/>
              </a:spcBef>
              <a:spcAft>
                <a:spcPts val="600"/>
              </a:spcAft>
              <a:buNone/>
            </a:pPr>
            <a:r>
              <a:rPr lang="en-US" sz="1600" dirty="0"/>
              <a:t>Austin Peay State University</a:t>
            </a:r>
          </a:p>
          <a:p>
            <a:pPr marL="0" indent="0">
              <a:lnSpc>
                <a:spcPct val="134000"/>
              </a:lnSpc>
              <a:spcBef>
                <a:spcPts val="0"/>
              </a:spcBef>
              <a:spcAft>
                <a:spcPts val="600"/>
              </a:spcAft>
              <a:buNone/>
            </a:pPr>
            <a:r>
              <a:rPr lang="en-US" sz="1600" dirty="0"/>
              <a:t>Bethel University</a:t>
            </a:r>
          </a:p>
          <a:p>
            <a:pPr marL="0" indent="0">
              <a:lnSpc>
                <a:spcPct val="134000"/>
              </a:lnSpc>
              <a:spcBef>
                <a:spcPts val="0"/>
              </a:spcBef>
              <a:spcAft>
                <a:spcPts val="600"/>
              </a:spcAft>
              <a:buNone/>
            </a:pPr>
            <a:r>
              <a:rPr lang="en-US" sz="1600" dirty="0"/>
              <a:t>Bryan College</a:t>
            </a:r>
          </a:p>
          <a:p>
            <a:pPr marL="0" indent="0">
              <a:lnSpc>
                <a:spcPct val="134000"/>
              </a:lnSpc>
              <a:spcBef>
                <a:spcPts val="0"/>
              </a:spcBef>
              <a:spcAft>
                <a:spcPts val="600"/>
              </a:spcAft>
              <a:buNone/>
            </a:pPr>
            <a:r>
              <a:rPr lang="en-US" sz="1600" dirty="0"/>
              <a:t>Christian Brothers University</a:t>
            </a:r>
          </a:p>
          <a:p>
            <a:pPr marL="0" indent="0">
              <a:lnSpc>
                <a:spcPct val="134000"/>
              </a:lnSpc>
              <a:spcBef>
                <a:spcPts val="0"/>
              </a:spcBef>
              <a:spcAft>
                <a:spcPts val="600"/>
              </a:spcAft>
              <a:buNone/>
            </a:pPr>
            <a:r>
              <a:rPr lang="en-US" sz="1600" dirty="0"/>
              <a:t>Cumberland University</a:t>
            </a:r>
          </a:p>
          <a:p>
            <a:pPr marL="0" indent="0">
              <a:lnSpc>
                <a:spcPct val="134000"/>
              </a:lnSpc>
              <a:spcBef>
                <a:spcPts val="0"/>
              </a:spcBef>
              <a:spcAft>
                <a:spcPts val="600"/>
              </a:spcAft>
              <a:buNone/>
            </a:pPr>
            <a:r>
              <a:rPr lang="en-US" sz="1600" dirty="0"/>
              <a:t>East Tennessee State University</a:t>
            </a:r>
          </a:p>
          <a:p>
            <a:pPr marL="0" indent="0">
              <a:lnSpc>
                <a:spcPct val="134000"/>
              </a:lnSpc>
              <a:spcBef>
                <a:spcPts val="0"/>
              </a:spcBef>
              <a:spcAft>
                <a:spcPts val="600"/>
              </a:spcAft>
              <a:buNone/>
            </a:pPr>
            <a:r>
              <a:rPr lang="en-US" sz="1600" dirty="0"/>
              <a:t>Fisk University </a:t>
            </a:r>
          </a:p>
          <a:p>
            <a:pPr marL="0" indent="0">
              <a:lnSpc>
                <a:spcPct val="134000"/>
              </a:lnSpc>
              <a:spcBef>
                <a:spcPts val="0"/>
              </a:spcBef>
              <a:spcAft>
                <a:spcPts val="600"/>
              </a:spcAft>
              <a:buNone/>
            </a:pPr>
            <a:r>
              <a:rPr lang="en-US" sz="1600" dirty="0"/>
              <a:t>Freed-Hardeman University </a:t>
            </a:r>
          </a:p>
          <a:p>
            <a:pPr marL="0" indent="0">
              <a:lnSpc>
                <a:spcPct val="134000"/>
              </a:lnSpc>
              <a:spcBef>
                <a:spcPts val="0"/>
              </a:spcBef>
              <a:spcAft>
                <a:spcPts val="600"/>
              </a:spcAft>
              <a:buNone/>
            </a:pPr>
            <a:r>
              <a:rPr lang="en-US" sz="1600" dirty="0"/>
              <a:t>King University</a:t>
            </a:r>
          </a:p>
          <a:p>
            <a:pPr marL="0" indent="0">
              <a:lnSpc>
                <a:spcPct val="134000"/>
              </a:lnSpc>
              <a:spcBef>
                <a:spcPts val="0"/>
              </a:spcBef>
              <a:spcAft>
                <a:spcPts val="600"/>
              </a:spcAft>
              <a:buNone/>
            </a:pPr>
            <a:r>
              <a:rPr lang="en-US" sz="1600" dirty="0"/>
              <a:t>Lane College</a:t>
            </a:r>
          </a:p>
          <a:p>
            <a:pPr marL="0" indent="0">
              <a:lnSpc>
                <a:spcPct val="134000"/>
              </a:lnSpc>
              <a:spcBef>
                <a:spcPts val="0"/>
              </a:spcBef>
              <a:spcAft>
                <a:spcPts val="600"/>
              </a:spcAft>
              <a:buNone/>
            </a:pPr>
            <a:r>
              <a:rPr lang="en-US" sz="1600" dirty="0"/>
              <a:t>Lee University</a:t>
            </a:r>
          </a:p>
          <a:p>
            <a:pPr marL="0" indent="0">
              <a:lnSpc>
                <a:spcPct val="134000"/>
              </a:lnSpc>
              <a:spcBef>
                <a:spcPts val="0"/>
              </a:spcBef>
              <a:spcAft>
                <a:spcPts val="600"/>
              </a:spcAft>
              <a:buNone/>
            </a:pPr>
            <a:r>
              <a:rPr lang="en-US" sz="1600" dirty="0"/>
              <a:t>LeMoyne-Owen College</a:t>
            </a:r>
          </a:p>
          <a:p>
            <a:pPr marL="0" indent="0">
              <a:lnSpc>
                <a:spcPct val="134000"/>
              </a:lnSpc>
              <a:spcBef>
                <a:spcPts val="0"/>
              </a:spcBef>
              <a:spcAft>
                <a:spcPts val="600"/>
              </a:spcAft>
              <a:buNone/>
            </a:pPr>
            <a:r>
              <a:rPr lang="en-US" sz="1600" dirty="0"/>
              <a:t>Milligan University</a:t>
            </a:r>
          </a:p>
          <a:p>
            <a:pPr marL="0" indent="0">
              <a:lnSpc>
                <a:spcPct val="134000"/>
              </a:lnSpc>
              <a:spcBef>
                <a:spcPts val="0"/>
              </a:spcBef>
              <a:spcAft>
                <a:spcPts val="600"/>
              </a:spcAft>
              <a:buNone/>
            </a:pPr>
            <a:r>
              <a:rPr lang="en-US" sz="1600" dirty="0"/>
              <a:t>Tennessee State University</a:t>
            </a:r>
          </a:p>
          <a:p>
            <a:pPr marL="0" indent="0">
              <a:lnSpc>
                <a:spcPct val="134000"/>
              </a:lnSpc>
              <a:spcBef>
                <a:spcPts val="0"/>
              </a:spcBef>
              <a:spcAft>
                <a:spcPts val="600"/>
              </a:spcAft>
              <a:buNone/>
            </a:pPr>
            <a:r>
              <a:rPr lang="en-US" sz="1600" dirty="0"/>
              <a:t>Tennessee Wesleyan University</a:t>
            </a:r>
          </a:p>
          <a:p>
            <a:pPr marL="0" indent="0">
              <a:lnSpc>
                <a:spcPct val="134000"/>
              </a:lnSpc>
              <a:spcBef>
                <a:spcPts val="0"/>
              </a:spcBef>
              <a:spcAft>
                <a:spcPts val="600"/>
              </a:spcAft>
              <a:buNone/>
            </a:pPr>
            <a:r>
              <a:rPr lang="en-US" sz="1600" dirty="0"/>
              <a:t>Tusculum University</a:t>
            </a:r>
          </a:p>
          <a:p>
            <a:pPr marL="0" indent="0">
              <a:lnSpc>
                <a:spcPct val="134000"/>
              </a:lnSpc>
              <a:spcBef>
                <a:spcPts val="0"/>
              </a:spcBef>
              <a:spcAft>
                <a:spcPts val="600"/>
              </a:spcAft>
              <a:buNone/>
            </a:pPr>
            <a:r>
              <a:rPr lang="en-US" sz="1600" dirty="0"/>
              <a:t>Union University</a:t>
            </a:r>
          </a:p>
          <a:p>
            <a:pPr marL="0" indent="0">
              <a:lnSpc>
                <a:spcPct val="134000"/>
              </a:lnSpc>
              <a:spcBef>
                <a:spcPts val="0"/>
              </a:spcBef>
              <a:spcAft>
                <a:spcPts val="600"/>
              </a:spcAft>
              <a:buNone/>
            </a:pPr>
            <a:r>
              <a:rPr lang="en-US" sz="1600" dirty="0"/>
              <a:t>University of Memphis</a:t>
            </a:r>
          </a:p>
          <a:p>
            <a:pPr marL="0" indent="0">
              <a:lnSpc>
                <a:spcPct val="134000"/>
              </a:lnSpc>
              <a:spcBef>
                <a:spcPts val="0"/>
              </a:spcBef>
              <a:spcAft>
                <a:spcPts val="600"/>
              </a:spcAft>
              <a:buNone/>
            </a:pPr>
            <a:r>
              <a:rPr lang="en-US" sz="1600" dirty="0"/>
              <a:t>University of Tennessee at Chattanooga</a:t>
            </a:r>
          </a:p>
          <a:p>
            <a:pPr marL="0" indent="0">
              <a:lnSpc>
                <a:spcPct val="134000"/>
              </a:lnSpc>
              <a:spcBef>
                <a:spcPts val="0"/>
              </a:spcBef>
              <a:spcAft>
                <a:spcPts val="600"/>
              </a:spcAft>
              <a:buNone/>
            </a:pPr>
            <a:r>
              <a:rPr lang="en-US" sz="1600" dirty="0"/>
              <a:t>University of Tennessee at Martin</a:t>
            </a:r>
          </a:p>
          <a:p>
            <a:pPr marL="0" indent="0">
              <a:lnSpc>
                <a:spcPct val="134000"/>
              </a:lnSpc>
              <a:spcBef>
                <a:spcPts val="0"/>
              </a:spcBef>
              <a:spcAft>
                <a:spcPts val="600"/>
              </a:spcAft>
              <a:buNone/>
            </a:pPr>
            <a:r>
              <a:rPr lang="en-US" sz="1600" dirty="0"/>
              <a:t>University of Tennessee Southern</a:t>
            </a:r>
          </a:p>
          <a:p>
            <a:pPr marL="0" indent="0">
              <a:lnSpc>
                <a:spcPct val="134000"/>
              </a:lnSpc>
              <a:spcBef>
                <a:spcPts val="0"/>
              </a:spcBef>
              <a:spcAft>
                <a:spcPts val="600"/>
              </a:spcAft>
              <a:buNone/>
            </a:pPr>
            <a:endParaRPr lang="en-US" sz="2200" dirty="0"/>
          </a:p>
        </p:txBody>
      </p:sp>
    </p:spTree>
    <p:extLst>
      <p:ext uri="{BB962C8B-B14F-4D97-AF65-F5344CB8AC3E}">
        <p14:creationId xmlns:p14="http://schemas.microsoft.com/office/powerpoint/2010/main" val="202448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871DA-50A0-6E5E-D415-09CE4AE2FCCC}"/>
              </a:ext>
            </a:extLst>
          </p:cNvPr>
          <p:cNvPicPr>
            <a:picLocks noChangeAspect="1"/>
          </p:cNvPicPr>
          <p:nvPr/>
        </p:nvPicPr>
        <p:blipFill>
          <a:blip r:embed="rId3"/>
          <a:stretch>
            <a:fillRect/>
          </a:stretch>
        </p:blipFill>
        <p:spPr>
          <a:xfrm>
            <a:off x="0" y="0"/>
            <a:ext cx="12192000" cy="6294474"/>
          </a:xfrm>
          <a:prstGeom prst="rect">
            <a:avLst/>
          </a:prstGeom>
        </p:spPr>
      </p:pic>
    </p:spTree>
    <p:extLst>
      <p:ext uri="{BB962C8B-B14F-4D97-AF65-F5344CB8AC3E}">
        <p14:creationId xmlns:p14="http://schemas.microsoft.com/office/powerpoint/2010/main" val="333690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picture containing text, clipart">
            <a:extLst>
              <a:ext uri="{FF2B5EF4-FFF2-40B4-BE49-F238E27FC236}">
                <a16:creationId xmlns:a16="http://schemas.microsoft.com/office/drawing/2014/main" id="{1D5F8693-CB0D-31D8-E936-A0CA889DED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070" y="410820"/>
            <a:ext cx="5296054" cy="1751114"/>
          </a:xfrm>
        </p:spPr>
      </p:pic>
      <p:pic>
        <p:nvPicPr>
          <p:cNvPr id="5" name="Content Placeholder 4" descr="Timeline&#10;&#10;AI-generated content may be incorrect.">
            <a:extLst>
              <a:ext uri="{FF2B5EF4-FFF2-40B4-BE49-F238E27FC236}">
                <a16:creationId xmlns:a16="http://schemas.microsoft.com/office/drawing/2014/main" id="{B4B881ED-AED7-EF5B-FD19-818FAE2B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748" y="410820"/>
            <a:ext cx="5685182" cy="5499366"/>
          </a:xfrm>
          <a:prstGeom prst="rect">
            <a:avLst/>
          </a:prstGeom>
        </p:spPr>
      </p:pic>
      <p:sp>
        <p:nvSpPr>
          <p:cNvPr id="10" name="TextBox 9">
            <a:extLst>
              <a:ext uri="{FF2B5EF4-FFF2-40B4-BE49-F238E27FC236}">
                <a16:creationId xmlns:a16="http://schemas.microsoft.com/office/drawing/2014/main" id="{FAB892CD-1A59-835B-1076-4CAE66BFB53B}"/>
              </a:ext>
            </a:extLst>
          </p:cNvPr>
          <p:cNvSpPr txBox="1"/>
          <p:nvPr/>
        </p:nvSpPr>
        <p:spPr>
          <a:xfrm>
            <a:off x="474547" y="2225562"/>
            <a:ext cx="5409417" cy="3434658"/>
          </a:xfrm>
          <a:prstGeom prst="rect">
            <a:avLst/>
          </a:prstGeom>
          <a:noFill/>
        </p:spPr>
        <p:txBody>
          <a:bodyPr wrap="square" rtlCol="0">
            <a:spAutoFit/>
          </a:bodyPr>
          <a:lstStyle/>
          <a:p>
            <a:pPr>
              <a:lnSpc>
                <a:spcPct val="114000"/>
              </a:lnSpc>
            </a:pPr>
            <a:r>
              <a:rPr lang="en-US" sz="2400" dirty="0">
                <a:latin typeface="Open Sans" panose="020B0606030504020204" pitchFamily="34" charset="0"/>
                <a:ea typeface="Open Sans" panose="020B0606030504020204" pitchFamily="34" charset="0"/>
                <a:cs typeface="Open Sans" panose="020B0606030504020204" pitchFamily="34" charset="0"/>
              </a:rPr>
              <a:t>Leveraging data from the TN Promise application, ACT records, the Electronic Transcript Exchange, and existing FAST accounts, roughly two thirds of high school seniors (approx. 40,000) will receive a Direct Admissions letter in the mail from Governor Lee in November.</a:t>
            </a:r>
          </a:p>
        </p:txBody>
      </p:sp>
    </p:spTree>
    <p:extLst>
      <p:ext uri="{BB962C8B-B14F-4D97-AF65-F5344CB8AC3E}">
        <p14:creationId xmlns:p14="http://schemas.microsoft.com/office/powerpoint/2010/main" val="119380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AI-generated content may be incorrect.">
            <a:extLst>
              <a:ext uri="{FF2B5EF4-FFF2-40B4-BE49-F238E27FC236}">
                <a16:creationId xmlns:a16="http://schemas.microsoft.com/office/drawing/2014/main" id="{B7D650A2-F138-70BC-33F1-BB0A3AE91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31" y="119503"/>
            <a:ext cx="5291599" cy="6073404"/>
          </a:xfrm>
          <a:prstGeom prst="rect">
            <a:avLst/>
          </a:prstGeom>
        </p:spPr>
      </p:pic>
      <p:pic>
        <p:nvPicPr>
          <p:cNvPr id="12" name="Picture 11">
            <a:extLst>
              <a:ext uri="{FF2B5EF4-FFF2-40B4-BE49-F238E27FC236}">
                <a16:creationId xmlns:a16="http://schemas.microsoft.com/office/drawing/2014/main" id="{0238AB3B-BD07-BEF8-0E43-D31452E6255A}"/>
              </a:ext>
            </a:extLst>
          </p:cNvPr>
          <p:cNvPicPr>
            <a:picLocks noChangeAspect="1"/>
          </p:cNvPicPr>
          <p:nvPr/>
        </p:nvPicPr>
        <p:blipFill>
          <a:blip r:embed="rId4"/>
          <a:stretch>
            <a:fillRect/>
          </a:stretch>
        </p:blipFill>
        <p:spPr>
          <a:xfrm>
            <a:off x="3069234" y="626993"/>
            <a:ext cx="4236938" cy="538970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C1FD3D3-4F80-D3C3-40C3-1D67AA7CAD94}"/>
              </a:ext>
            </a:extLst>
          </p:cNvPr>
          <p:cNvPicPr>
            <a:picLocks noChangeAspect="1"/>
          </p:cNvPicPr>
          <p:nvPr/>
        </p:nvPicPr>
        <p:blipFill>
          <a:blip r:embed="rId5"/>
          <a:stretch>
            <a:fillRect/>
          </a:stretch>
        </p:blipFill>
        <p:spPr>
          <a:xfrm>
            <a:off x="6762750" y="316038"/>
            <a:ext cx="4403120" cy="5700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55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49DA-06B7-A7C9-1289-E2D62BA502E5}"/>
              </a:ext>
            </a:extLst>
          </p:cNvPr>
          <p:cNvSpPr>
            <a:spLocks noGrp="1"/>
          </p:cNvSpPr>
          <p:nvPr>
            <p:ph type="title"/>
          </p:nvPr>
        </p:nvSpPr>
        <p:spPr/>
        <p:txBody>
          <a:bodyPr/>
          <a:lstStyle/>
          <a:p>
            <a:r>
              <a:rPr lang="en-US" dirty="0"/>
              <a:t>From Acceptance to Enrollment</a:t>
            </a:r>
          </a:p>
        </p:txBody>
      </p:sp>
      <p:pic>
        <p:nvPicPr>
          <p:cNvPr id="5" name="Content Placeholder 4" descr="A group of people posing for a photo&#10;&#10;AI-generated content may be incorrect.">
            <a:extLst>
              <a:ext uri="{FF2B5EF4-FFF2-40B4-BE49-F238E27FC236}">
                <a16:creationId xmlns:a16="http://schemas.microsoft.com/office/drawing/2014/main" id="{B0E0A701-0B4A-C752-E7C1-58454372FD6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38500" y="2185194"/>
            <a:ext cx="5715000" cy="3095625"/>
          </a:xfrm>
        </p:spPr>
      </p:pic>
      <p:pic>
        <p:nvPicPr>
          <p:cNvPr id="11" name="Picture 10" descr="Graphical user interface, website">
            <a:extLst>
              <a:ext uri="{FF2B5EF4-FFF2-40B4-BE49-F238E27FC236}">
                <a16:creationId xmlns:a16="http://schemas.microsoft.com/office/drawing/2014/main" id="{DBD28072-32E6-2CB5-DD5E-080586FDB8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840000">
            <a:off x="7772977" y="3228976"/>
            <a:ext cx="3694546" cy="2286000"/>
          </a:xfrm>
          <a:prstGeom prst="rect">
            <a:avLst/>
          </a:prstGeom>
        </p:spPr>
      </p:pic>
      <p:sp>
        <p:nvSpPr>
          <p:cNvPr id="12" name="TextBox 11">
            <a:extLst>
              <a:ext uri="{FF2B5EF4-FFF2-40B4-BE49-F238E27FC236}">
                <a16:creationId xmlns:a16="http://schemas.microsoft.com/office/drawing/2014/main" id="{2E5E7382-422F-4B90-C493-6931A44CE0FD}"/>
              </a:ext>
            </a:extLst>
          </p:cNvPr>
          <p:cNvSpPr txBox="1"/>
          <p:nvPr/>
        </p:nvSpPr>
        <p:spPr>
          <a:xfrm>
            <a:off x="4572000" y="4371975"/>
            <a:ext cx="3048000" cy="369332"/>
          </a:xfrm>
          <a:prstGeom prst="rect">
            <a:avLst/>
          </a:prstGeom>
          <a:noFill/>
        </p:spPr>
        <p:txBody>
          <a:bodyPr wrap="square" rtlCol="0">
            <a:spAutoFit/>
          </a:bodyPr>
          <a:lstStyle/>
          <a:p>
            <a:r>
              <a:rPr lang="en-US" sz="900">
                <a:hlinkClick r:id="rId5" tooltip="https://www.franklinmatters.org/2020_12_27_archive.html"/>
              </a:rPr>
              <a:t>This Photo</a:t>
            </a:r>
            <a:r>
              <a:rPr lang="en-US" sz="900"/>
              <a:t> by Unknown Author is licensed under </a:t>
            </a:r>
            <a:r>
              <a:rPr lang="en-US" sz="900">
                <a:hlinkClick r:id="rId6" tooltip="https://creativecommons.org/licenses/by-nc-sa/3.0/"/>
              </a:rPr>
              <a:t>CC BY-SA-NC</a:t>
            </a:r>
            <a:endParaRPr lang="en-US" sz="900"/>
          </a:p>
        </p:txBody>
      </p:sp>
      <p:pic>
        <p:nvPicPr>
          <p:cNvPr id="14" name="Picture 13" descr="Graphical user interface">
            <a:extLst>
              <a:ext uri="{FF2B5EF4-FFF2-40B4-BE49-F238E27FC236}">
                <a16:creationId xmlns:a16="http://schemas.microsoft.com/office/drawing/2014/main" id="{0C6F932B-AAAC-09AB-28F7-3F8A6488A24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440000">
            <a:off x="824649" y="2890015"/>
            <a:ext cx="3474720" cy="2321009"/>
          </a:xfrm>
          <a:prstGeom prst="rect">
            <a:avLst/>
          </a:prstGeom>
        </p:spPr>
      </p:pic>
      <p:sp>
        <p:nvSpPr>
          <p:cNvPr id="15" name="TextBox 14">
            <a:extLst>
              <a:ext uri="{FF2B5EF4-FFF2-40B4-BE49-F238E27FC236}">
                <a16:creationId xmlns:a16="http://schemas.microsoft.com/office/drawing/2014/main" id="{CBEF9165-986C-B858-6F9F-CFC2E5FE04DC}"/>
              </a:ext>
            </a:extLst>
          </p:cNvPr>
          <p:cNvSpPr txBox="1"/>
          <p:nvPr/>
        </p:nvSpPr>
        <p:spPr>
          <a:xfrm>
            <a:off x="1219200" y="6686550"/>
            <a:ext cx="9753600" cy="230832"/>
          </a:xfrm>
          <a:prstGeom prst="rect">
            <a:avLst/>
          </a:prstGeom>
          <a:noFill/>
        </p:spPr>
        <p:txBody>
          <a:bodyPr wrap="square" rtlCol="0">
            <a:spAutoFit/>
          </a:bodyPr>
          <a:lstStyle/>
          <a:p>
            <a:r>
              <a:rPr lang="en-US" sz="900">
                <a:hlinkClick r:id="rId8" tooltip="https://www.flickr.com/photos/presbyphotos/48105647131/in/album-72157709195852958/"/>
              </a:rPr>
              <a:t>This Photo</a:t>
            </a:r>
            <a:r>
              <a:rPr lang="en-US" sz="900"/>
              <a:t> by Unknown Author is licensed under </a:t>
            </a:r>
            <a:r>
              <a:rPr lang="en-US" sz="900">
                <a:hlinkClick r:id="rId9" tooltip="https://creativecommons.org/licenses/by-nc/3.0/"/>
              </a:rPr>
              <a:t>CC BY-NC</a:t>
            </a:r>
            <a:endParaRPr lang="en-US" sz="900"/>
          </a:p>
        </p:txBody>
      </p:sp>
    </p:spTree>
    <p:extLst>
      <p:ext uri="{BB962C8B-B14F-4D97-AF65-F5344CB8AC3E}">
        <p14:creationId xmlns:p14="http://schemas.microsoft.com/office/powerpoint/2010/main" val="2538020521"/>
      </p:ext>
    </p:extLst>
  </p:cSld>
  <p:clrMapOvr>
    <a:masterClrMapping/>
  </p:clrMapOvr>
</p:sld>
</file>

<file path=ppt/theme/theme1.xml><?xml version="1.0" encoding="utf-8"?>
<a:theme xmlns:a="http://schemas.openxmlformats.org/drawingml/2006/main" name="Office Theme">
  <a:themeElements>
    <a:clrScheme name="THEC/TSAC Color Palette">
      <a:dk1>
        <a:sysClr val="windowText" lastClr="000000"/>
      </a:dk1>
      <a:lt1>
        <a:sysClr val="window" lastClr="FFFFFF"/>
      </a:lt1>
      <a:dk2>
        <a:srgbClr val="44546A"/>
      </a:dk2>
      <a:lt2>
        <a:srgbClr val="E7E6E6"/>
      </a:lt2>
      <a:accent1>
        <a:srgbClr val="508DD7"/>
      </a:accent1>
      <a:accent2>
        <a:srgbClr val="86CDE8"/>
      </a:accent2>
      <a:accent3>
        <a:srgbClr val="003B6D"/>
      </a:accent3>
      <a:accent4>
        <a:srgbClr val="D34B3B"/>
      </a:accent4>
      <a:accent5>
        <a:srgbClr val="3B73A9"/>
      </a:accent5>
      <a:accent6>
        <a:srgbClr val="D34432"/>
      </a:accent6>
      <a:hlink>
        <a:srgbClr val="0563C1"/>
      </a:hlink>
      <a:folHlink>
        <a:srgbClr val="D34B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otalTime>14299</TotalTime>
  <Words>1663</Words>
  <Application>Microsoft Office PowerPoint</Application>
  <PresentationFormat>Widescreen</PresentationFormat>
  <Paragraphs>138</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Open Sans</vt:lpstr>
      <vt:lpstr>Poppins</vt:lpstr>
      <vt:lpstr>Quasimoda-SemiBoldItalic</vt:lpstr>
      <vt:lpstr>Wingdings</vt:lpstr>
      <vt:lpstr>Office Theme</vt:lpstr>
      <vt:lpstr>Tennessee Direct Admissions Pilot</vt:lpstr>
      <vt:lpstr>Why Direct Admissions?</vt:lpstr>
      <vt:lpstr>What if students could be proactively admitted to college and provided with an upfront signal of financial aid?</vt:lpstr>
      <vt:lpstr>Tennessee Direct Admissions</vt:lpstr>
      <vt:lpstr>Participating Higher Ed Institutions</vt:lpstr>
      <vt:lpstr>PowerPoint Presentation</vt:lpstr>
      <vt:lpstr>PowerPoint Presentation</vt:lpstr>
      <vt:lpstr>PowerPoint Presentation</vt:lpstr>
      <vt:lpstr>From Acceptance to Enrollment</vt:lpstr>
      <vt:lpstr>Treatment Groups</vt:lpstr>
      <vt:lpstr>Treatment Groups</vt:lpstr>
      <vt:lpstr>K-12 Outreach and Resources</vt:lpstr>
      <vt:lpstr>Tennessee Direct Admissions Resources</vt:lpstr>
      <vt:lpstr>What do we need from you?</vt:lpstr>
      <vt:lpstr>FAQs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 Greene</dc:creator>
  <cp:lastModifiedBy>Duane Gregg</cp:lastModifiedBy>
  <cp:revision>70</cp:revision>
  <dcterms:created xsi:type="dcterms:W3CDTF">2024-10-30T15:26:25Z</dcterms:created>
  <dcterms:modified xsi:type="dcterms:W3CDTF">2025-08-08T14:01:58Z</dcterms:modified>
</cp:coreProperties>
</file>