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20" r:id="rId2"/>
    <p:sldId id="106314" r:id="rId3"/>
    <p:sldId id="523" r:id="rId4"/>
    <p:sldId id="521" r:id="rId5"/>
    <p:sldId id="106316" r:id="rId6"/>
    <p:sldId id="106317" r:id="rId7"/>
    <p:sldId id="106315" r:id="rId8"/>
    <p:sldId id="859" r:id="rId9"/>
    <p:sldId id="106304" r:id="rId10"/>
    <p:sldId id="106313" r:id="rId11"/>
    <p:sldId id="106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C27098-9A87-EB54-4097-EC4BF217A610}" name="Julia Ahrns-Hoffman" initials="JH" userId="S::CB50155@tn.gov::e7ec1722-1e72-4e41-bd08-816c94698a20" providerId="AD"/>
  <p188:author id="{2781EBEA-5F0F-7E2B-46CE-A9E5F82BE5C5}" name="Russell VanZomeren" initials="RV" userId="S::CB50479@tn.gov::e88bbdc0-fa38-4bfb-9649-568f3d901f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0315" autoAdjust="0"/>
  </p:normalViewPr>
  <p:slideViewPr>
    <p:cSldViewPr snapToGrid="0">
      <p:cViewPr varScale="1">
        <p:scale>
          <a:sx n="60" d="100"/>
          <a:sy n="60" d="100"/>
        </p:scale>
        <p:origin x="7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36725A-401C-861F-06B3-1EA035FD57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AA6B3-0C13-4234-807D-0D19C8F5D3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D08D7-6F7F-4206-A002-B4BDB6D74247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369B9-A5F0-2E7C-7437-FC8E65C304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78A64-B0B2-4D4A-1341-ED37125486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28E6B-6CB7-40C6-AEF5-18D1E595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2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688A5-D257-49D5-A1D9-FB080183F247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DD36D-7182-4127-A6C8-D25450A3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D36D-7182-4127-A6C8-D25450A33D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8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29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0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D36D-7182-4127-A6C8-D25450A33D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9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D36D-7182-4127-A6C8-D25450A33D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3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D36D-7182-4127-A6C8-D25450A33D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21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D36D-7182-4127-A6C8-D25450A33D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2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8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F661C8-9591-15E7-8AE0-7D793EC232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7" y="4200554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THEC TITLE HERE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B71723B4-A4F1-E804-093E-619EEAB5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7B094-0B99-D72C-5078-5912BEF96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60" y="618960"/>
            <a:ext cx="3723073" cy="348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D77A-08AB-BB70-039D-B57F5EAA5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02D98-1170-DA6F-DB15-876A0F156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39BB5-A70C-EB34-8DEA-4102CF63B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C0A128B-9449-BB3A-3231-234D017FED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30" y="5765476"/>
            <a:ext cx="1167270" cy="1092847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8CDC049C-5902-6299-9B8D-F24B99F4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</p:spTree>
    <p:extLst>
      <p:ext uri="{BB962C8B-B14F-4D97-AF65-F5344CB8AC3E}">
        <p14:creationId xmlns:p14="http://schemas.microsoft.com/office/powerpoint/2010/main" val="399930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F661C8-9591-15E7-8AE0-7D793EC232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95545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THEC TITLE HERE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B71723B4-A4F1-E804-093E-619EEAB5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63E80B6-F010-AEE3-42C2-25B2933A1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6" t="-15409" r="42695" b="-8947"/>
          <a:stretch/>
        </p:blipFill>
        <p:spPr>
          <a:xfrm>
            <a:off x="4426670" y="200145"/>
            <a:ext cx="3338660" cy="349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73B7-1B30-0A75-34A7-96D01C574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0901"/>
            <a:ext cx="10515600" cy="198553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F1E04-2EE6-3384-F609-21128DBEE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0148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53D8B3A-3C0C-684C-744A-10F530557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30" y="5765476"/>
            <a:ext cx="1167270" cy="1092847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500477B-2DAC-E9CB-5A3D-F95F8AE5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</p:spTree>
    <p:extLst>
      <p:ext uri="{BB962C8B-B14F-4D97-AF65-F5344CB8AC3E}">
        <p14:creationId xmlns:p14="http://schemas.microsoft.com/office/powerpoint/2010/main" val="99024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B39E13-AB65-3B74-C975-2E3521E868C1}"/>
              </a:ext>
            </a:extLst>
          </p:cNvPr>
          <p:cNvSpPr/>
          <p:nvPr userDrawn="1"/>
        </p:nvSpPr>
        <p:spPr>
          <a:xfrm>
            <a:off x="-1" y="6283077"/>
            <a:ext cx="12192000" cy="5749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273B7-1B30-0A75-34A7-96D01C574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0901"/>
            <a:ext cx="10515600" cy="198553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F1E04-2EE6-3384-F609-21128DBEE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0148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D51B60C-F8AD-8194-56E9-38A8EB755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6" t="-15409" r="42695" b="-8947"/>
          <a:stretch/>
        </p:blipFill>
        <p:spPr>
          <a:xfrm>
            <a:off x="154756" y="6338790"/>
            <a:ext cx="467413" cy="489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29753-94BA-8E2B-BF69-A27BED0C30F9}"/>
              </a:ext>
            </a:extLst>
          </p:cNvPr>
          <p:cNvSpPr txBox="1"/>
          <p:nvPr userDrawn="1"/>
        </p:nvSpPr>
        <p:spPr>
          <a:xfrm>
            <a:off x="3046429" y="1614640"/>
            <a:ext cx="6099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HIGHER EDUCATION COMMISSION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8FDBF0-3B9F-A51A-0BEB-B01B35A544F5}"/>
              </a:ext>
            </a:extLst>
          </p:cNvPr>
          <p:cNvCxnSpPr>
            <a:cxnSpLocks/>
          </p:cNvCxnSpPr>
          <p:nvPr userDrawn="1"/>
        </p:nvCxnSpPr>
        <p:spPr>
          <a:xfrm>
            <a:off x="3582785" y="1983972"/>
            <a:ext cx="50125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6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52E-7769-5EC0-FAC8-A94341A95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2121"/>
            <a:ext cx="10515600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37D74-9FFC-14BA-5059-AC927ED0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684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CDFD99-7D1D-8FBF-7043-D61B143AE134}"/>
              </a:ext>
            </a:extLst>
          </p:cNvPr>
          <p:cNvSpPr/>
          <p:nvPr userDrawn="1"/>
        </p:nvSpPr>
        <p:spPr>
          <a:xfrm>
            <a:off x="-1" y="6283077"/>
            <a:ext cx="12192000" cy="5749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546299-A2D8-941B-D50E-6100FA533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6" t="-15409" r="42695" b="-8947"/>
          <a:stretch/>
        </p:blipFill>
        <p:spPr>
          <a:xfrm>
            <a:off x="154756" y="6338790"/>
            <a:ext cx="467413" cy="4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5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DECF-3963-3110-940D-19D1E8F1E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5D68-AC9B-8726-7190-71D3B4BF4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089E4-1273-1D3A-6F3D-E710F399E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D4EBC15-65FE-2C1B-039E-06D3832A2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30" y="5765476"/>
            <a:ext cx="1167270" cy="1092847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17133F3A-BB50-BCB5-D2D9-902A99EE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</p:spTree>
    <p:extLst>
      <p:ext uri="{BB962C8B-B14F-4D97-AF65-F5344CB8AC3E}">
        <p14:creationId xmlns:p14="http://schemas.microsoft.com/office/powerpoint/2010/main" val="429427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2C19-A612-162C-080F-28F5D3239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59885-D271-58ED-E43A-CFDD6CEBD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81412-C765-7659-9A61-3D50CDDFE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2C419-39EF-972A-A598-9445665DE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DA336-EFA0-6F89-1B6C-AC90EA3DF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B475153-9B8E-31E0-EF50-685229517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30" y="5765476"/>
            <a:ext cx="1167270" cy="1092847"/>
          </a:xfrm>
          <a:prstGeom prst="rect">
            <a:avLst/>
          </a:prstGeom>
        </p:spPr>
      </p:pic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D4F515D9-CEE9-E884-7A9E-3E397082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</p:spTree>
    <p:extLst>
      <p:ext uri="{BB962C8B-B14F-4D97-AF65-F5344CB8AC3E}">
        <p14:creationId xmlns:p14="http://schemas.microsoft.com/office/powerpoint/2010/main" val="56432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4227-FEB4-C157-BAFE-0A399E437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THEC TITLE HERE</a:t>
            </a: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EA55EA9-9E76-1620-21BA-D15DF3A99E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30" y="5765476"/>
            <a:ext cx="1167270" cy="109284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7F41EE-D7EB-19E6-24BF-8023AC20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</p:spTree>
    <p:extLst>
      <p:ext uri="{BB962C8B-B14F-4D97-AF65-F5344CB8AC3E}">
        <p14:creationId xmlns:p14="http://schemas.microsoft.com/office/powerpoint/2010/main" val="166208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80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32B7E-17F2-AD85-2277-20DFCAE0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2B5E-59B8-1381-7594-9A8893370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41E93547-AE7C-90C8-9CFC-757769D6C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</p:spTree>
    <p:extLst>
      <p:ext uri="{BB962C8B-B14F-4D97-AF65-F5344CB8AC3E}">
        <p14:creationId xmlns:p14="http://schemas.microsoft.com/office/powerpoint/2010/main" val="108850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70C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egefortn.org/direct-admission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direct.admissions@tn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AE4B-849C-2867-5ECE-4E977E78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Tennessee Direct Admissions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D541-4665-E4F1-016C-1BE01CF27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Simplifying Enrollment in Practice: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Studying the Integration of Direct Admissions Programs and Financial Aid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Team: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Taylor Odle (UW-Madison), Richard Weissbourd and Trisha Ross Anderson (Making Caring Common at the Harvard Graduate School of Education)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Supported by The Lumina Foundation, The Kresge Foundation, and Bloomberg Philanthropies </a:t>
            </a:r>
            <a:endParaRPr lang="en-US" sz="24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79D1-7B86-4572-C299-AE6AC910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191658"/>
            <a:ext cx="6379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1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81B3C-BEA0-CD0B-E60D-94CDB0E0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08"/>
            <a:ext cx="10515600" cy="1325563"/>
          </a:xfrm>
        </p:spPr>
        <p:txBody>
          <a:bodyPr/>
          <a:lstStyle/>
          <a:p>
            <a:r>
              <a:rPr lang="en-US" dirty="0"/>
              <a:t>Treatment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B15A3-6E14-B5ED-4AD7-2BA1F05C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673"/>
            <a:ext cx="10515600" cy="511317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assess the impact of this pilot, every public high school in the state will be assigned to one of five study groups:</a:t>
            </a:r>
          </a:p>
          <a:p>
            <a:pPr>
              <a:spcBef>
                <a:spcPts val="600"/>
              </a:spcBef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•	</a:t>
            </a:r>
            <a:r>
              <a:rPr lang="en-US" b="1" dirty="0"/>
              <a:t>Group 4:</a:t>
            </a:r>
            <a:r>
              <a:rPr lang="en-US" dirty="0"/>
              <a:t>  Seniors get same letters as Group 3, but students/parents will receive coordinated mass texts about the direct admissions process. (Approximately 40 high schools and 7100 students)</a:t>
            </a:r>
          </a:p>
          <a:p>
            <a:pPr marL="457200" lvl="1" indent="-457200"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Group 5:</a:t>
            </a:r>
            <a:r>
              <a:rPr lang="en-US" dirty="0"/>
              <a:t>  Seniors get the same letters as Group 3, alongside additional college-going supports, including individualized student/parent texts and personalized outreach from a dedicated direct admissions advisor. (Approximately 38 high schools and 7100 students)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7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AE4B-849C-2867-5ECE-4E977E78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Tennessee Direct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D541-4665-E4F1-016C-1BE01CF27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TN Direct Admissions Website for High School Partners - </a:t>
            </a:r>
            <a:r>
              <a:rPr lang="en-US" sz="2000" dirty="0">
                <a:hlinkClick r:id="rId3"/>
              </a:rPr>
              <a:t>Direct Admissions - collegefortn.org</a:t>
            </a:r>
            <a:endParaRPr lang="en-US" sz="2000" dirty="0"/>
          </a:p>
          <a:p>
            <a:pPr marL="0" indent="0" algn="l" fontAlgn="base">
              <a:buNone/>
            </a:pPr>
            <a:endParaRPr lang="en-US" sz="2000" b="1" dirty="0">
              <a:solidFill>
                <a:srgbClr val="003B6D"/>
              </a:solidFill>
              <a:latin typeface="Poppins" panose="00000500000000000000" pitchFamily="2" charset="0"/>
            </a:endParaRPr>
          </a:p>
          <a:p>
            <a:pPr marL="0" indent="0" algn="l" fontAlgn="base">
              <a:buNone/>
            </a:pPr>
            <a:r>
              <a:rPr lang="en-US" sz="3200" b="1" i="0" dirty="0">
                <a:solidFill>
                  <a:srgbClr val="526371"/>
                </a:solidFill>
                <a:effectLst/>
              </a:rPr>
              <a:t>Have questions about Direct Admissions?</a:t>
            </a:r>
            <a:endParaRPr lang="en-US" sz="3200" b="0" i="0" dirty="0">
              <a:solidFill>
                <a:srgbClr val="526371"/>
              </a:solidFill>
              <a:effectLst/>
            </a:endParaRPr>
          </a:p>
          <a:p>
            <a:pPr algn="l" fontAlgn="base"/>
            <a:r>
              <a:rPr lang="en-US" sz="2000" b="1" i="0" dirty="0">
                <a:solidFill>
                  <a:srgbClr val="526371"/>
                </a:solidFill>
                <a:effectLst/>
              </a:rPr>
              <a:t>Email us at </a:t>
            </a:r>
            <a:r>
              <a:rPr lang="en-US" sz="2000" b="1" i="0" u="none" strike="noStrike" dirty="0">
                <a:solidFill>
                  <a:srgbClr val="003B6D"/>
                </a:solidFill>
                <a:effectLst/>
                <a:hlinkClick r:id="rId4"/>
              </a:rPr>
              <a:t>direct.admissions@tn.gov</a:t>
            </a:r>
            <a:endParaRPr lang="en-US" sz="2000" b="0" i="0" dirty="0">
              <a:solidFill>
                <a:srgbClr val="526371"/>
              </a:solidFill>
              <a:effectLst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200" b="1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79D1-7B86-4572-C299-AE6AC910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191658"/>
            <a:ext cx="6379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9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5132-4AC8-6C3D-2F90-43500D98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121"/>
            <a:ext cx="10515600" cy="1551522"/>
          </a:xfrm>
        </p:spPr>
        <p:txBody>
          <a:bodyPr>
            <a:noAutofit/>
          </a:bodyPr>
          <a:lstStyle/>
          <a:p>
            <a:r>
              <a:rPr lang="en-US" sz="5400" i="1" dirty="0">
                <a:solidFill>
                  <a:srgbClr val="45A1FF"/>
                </a:solidFill>
                <a:latin typeface="Quasimoda-SemiBoldItalic"/>
              </a:rPr>
              <a:t>Why Direct Admissions?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1009F-E49B-123E-4107-7630D5D58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1669770"/>
            <a:ext cx="10995991" cy="4517543"/>
          </a:xfrm>
        </p:spPr>
        <p:txBody>
          <a:bodyPr>
            <a:normAutofit fontScale="92500"/>
          </a:bodyPr>
          <a:lstStyle/>
          <a:p>
            <a:pPr>
              <a:lnSpc>
                <a:spcPct val="12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Research shows that many students find the college application process overwhelming, leading many to abandon college altogether.</a:t>
            </a:r>
          </a:p>
          <a:p>
            <a:pPr>
              <a:lnSpc>
                <a:spcPct val="12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Direct admissions programs proactively admit students based on pre-existing data, eliminating the need for traditional applications.</a:t>
            </a:r>
          </a:p>
          <a:p>
            <a:pPr>
              <a:lnSpc>
                <a:spcPct val="12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Current direct admissions initiatives boost college access, especially for first-generation students, but affordability remains a challenge.</a:t>
            </a:r>
          </a:p>
        </p:txBody>
      </p:sp>
    </p:spTree>
    <p:extLst>
      <p:ext uri="{BB962C8B-B14F-4D97-AF65-F5344CB8AC3E}">
        <p14:creationId xmlns:p14="http://schemas.microsoft.com/office/powerpoint/2010/main" val="369288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AE4B-849C-2867-5ECE-4E977E78F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38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solidFill>
                  <a:srgbClr val="45A1FF"/>
                </a:solidFill>
                <a:effectLst/>
                <a:uLnTx/>
                <a:uFillTx/>
                <a:latin typeface="Quasimoda-SemiBoldItalic"/>
                <a:ea typeface="Open Sans" panose="020B0606030504020204" pitchFamily="34" charset="0"/>
                <a:cs typeface="Open Sans" panose="020B0606030504020204" pitchFamily="34" charset="0"/>
              </a:rPr>
              <a:t>What if students could be proactively admitted to college and provided with an upfront signal of financial aid?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D541-4665-E4F1-016C-1BE01CF27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296"/>
            <a:ext cx="10797330" cy="410672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Goal: Simplify college admission </a:t>
            </a:r>
            <a:r>
              <a:rPr lang="en-US" sz="3200" dirty="0"/>
              <a:t>by proactively admitting students based on pre-existing data, eliminating traditional applications and application fees.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i="1" dirty="0"/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i="1" dirty="0"/>
              <a:t>Tennessee’s Direct Admissions Study will be the first to combine direct admissions and financial aid in statewide practice and to include technical/vocational institutions tuition-free.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79D1-7B86-4572-C299-AE6AC910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191658"/>
            <a:ext cx="6379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4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AE4B-849C-2867-5ECE-4E977E78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Tennessee Direct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D541-4665-E4F1-016C-1BE01CF27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486644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Project Proposal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Eligible high school students will be automatically admitted to in-state postsecondary institutions and offered up-front state-supported financial aid information specific to them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Approximately 255 Participating High Schools and 45,000 students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5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Partner Institution Commitment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Participating postsecondary institutions will align admissions criteria and collaborate with THEC on a unified communications strategy.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Every TBR Community College and TCAT, plus 17 public and private 4-year institutions across the state.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79D1-7B86-4572-C299-AE6AC910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191658"/>
            <a:ext cx="6379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7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D5B7-FCC5-4C90-120D-F3DFF5C9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Participating Higher Ed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3CD3B-E825-60AD-E673-5F7658379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1" y="1285461"/>
            <a:ext cx="11131826" cy="4929809"/>
          </a:xfrm>
        </p:spPr>
        <p:txBody>
          <a:bodyPr numCol="2">
            <a:noAutofit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TBR TCATs and Community Colleges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Austin Peay State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Bethel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Bryan College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Christian Brothers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Cumberland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East Tennessee State University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Freed-Hardeman University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King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/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Lane College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err="1"/>
              <a:t>LeMoyne</a:t>
            </a:r>
            <a:r>
              <a:rPr lang="en-US" sz="2200" dirty="0"/>
              <a:t>-Owen College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Tennessee State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Tennessee Wesleyan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Tusculum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Union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University of Memphis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University of Tennessee at Chattanooga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University of Tennessee at Martin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2448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859CE9E-B22B-CC64-F828-C0A208AAE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9" y="0"/>
            <a:ext cx="11966713" cy="62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0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picture containing text, clipart">
            <a:extLst>
              <a:ext uri="{FF2B5EF4-FFF2-40B4-BE49-F238E27FC236}">
                <a16:creationId xmlns:a16="http://schemas.microsoft.com/office/drawing/2014/main" id="{1D5F8693-CB0D-31D8-E936-A0CA889DE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410820"/>
            <a:ext cx="5296054" cy="1751114"/>
          </a:xfrm>
        </p:spPr>
      </p:pic>
      <p:pic>
        <p:nvPicPr>
          <p:cNvPr id="5" name="Content Placeholder 4" descr="Timeline&#10;&#10;AI-generated content may be incorrect.">
            <a:extLst>
              <a:ext uri="{FF2B5EF4-FFF2-40B4-BE49-F238E27FC236}">
                <a16:creationId xmlns:a16="http://schemas.microsoft.com/office/drawing/2014/main" id="{B4B881ED-AED7-EF5B-FD19-818FAE2BF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410820"/>
            <a:ext cx="5685182" cy="5499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B892CD-1A59-835B-1076-4CAE66BFB53B}"/>
              </a:ext>
            </a:extLst>
          </p:cNvPr>
          <p:cNvSpPr txBox="1"/>
          <p:nvPr/>
        </p:nvSpPr>
        <p:spPr>
          <a:xfrm>
            <a:off x="474547" y="2225562"/>
            <a:ext cx="5409417" cy="343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Leveraging data from the TN Promise application, ACT records, the Electronic Transcript Exchange, and existing FAST accounts, roughly two thirds of high school seniors (approx. 40,000) will receive a Direct Admissions letter in the mail from Governor Lee in November.</a:t>
            </a:r>
          </a:p>
        </p:txBody>
      </p:sp>
    </p:spTree>
    <p:extLst>
      <p:ext uri="{BB962C8B-B14F-4D97-AF65-F5344CB8AC3E}">
        <p14:creationId xmlns:p14="http://schemas.microsoft.com/office/powerpoint/2010/main" val="119380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, letter&#10;&#10;AI-generated content may be incorrect.">
            <a:extLst>
              <a:ext uri="{FF2B5EF4-FFF2-40B4-BE49-F238E27FC236}">
                <a16:creationId xmlns:a16="http://schemas.microsoft.com/office/drawing/2014/main" id="{B7D650A2-F138-70BC-33F1-BB0A3AE91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1" y="119503"/>
            <a:ext cx="5291599" cy="6073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38AB3B-BD07-BEF8-0E43-D31452E62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234" y="626993"/>
            <a:ext cx="4236938" cy="538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1FD3D3-4F80-D3C3-40C3-1D67AA7CA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0" y="316038"/>
            <a:ext cx="4403120" cy="5700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55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81B3C-BEA0-CD0B-E60D-94CDB0E0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08"/>
            <a:ext cx="10515600" cy="1325563"/>
          </a:xfrm>
        </p:spPr>
        <p:txBody>
          <a:bodyPr/>
          <a:lstStyle/>
          <a:p>
            <a:r>
              <a:rPr lang="en-US" dirty="0"/>
              <a:t>Treatment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B15A3-6E14-B5ED-4AD7-2BA1F05C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673"/>
            <a:ext cx="10515600" cy="51131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assess the impact of this pilot, every public high school in the state will be assigned to one of five study groups:</a:t>
            </a:r>
          </a:p>
          <a:p>
            <a:pPr>
              <a:spcBef>
                <a:spcPts val="600"/>
              </a:spcBef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•	</a:t>
            </a:r>
            <a:r>
              <a:rPr lang="en-US" b="1" dirty="0"/>
              <a:t>Group 1</a:t>
            </a:r>
            <a:r>
              <a:rPr lang="en-US" dirty="0"/>
              <a:t>:  No direct admissions letters. (Control)</a:t>
            </a:r>
          </a:p>
          <a:p>
            <a:pPr marL="457200" lvl="1" indent="-457200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•	</a:t>
            </a:r>
            <a:r>
              <a:rPr lang="en-US" b="1" dirty="0"/>
              <a:t>Group 2:</a:t>
            </a:r>
            <a:r>
              <a:rPr lang="en-US" dirty="0"/>
              <a:t>  Seniors get letters listing the institutions where they are already admitted.</a:t>
            </a:r>
          </a:p>
          <a:p>
            <a:pPr marL="457200" lvl="1" indent="-457200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•	</a:t>
            </a:r>
            <a:r>
              <a:rPr lang="en-US" b="1" dirty="0"/>
              <a:t>Group 3:</a:t>
            </a:r>
            <a:r>
              <a:rPr lang="en-US" dirty="0"/>
              <a:t>  Seniors get letters listing the institutions where they are already admitted, along with an early indication of financial aid for which they may qualify.</a:t>
            </a:r>
          </a:p>
        </p:txBody>
      </p:sp>
    </p:spTree>
    <p:extLst>
      <p:ext uri="{BB962C8B-B14F-4D97-AF65-F5344CB8AC3E}">
        <p14:creationId xmlns:p14="http://schemas.microsoft.com/office/powerpoint/2010/main" val="387166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C/TSAC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8DD7"/>
      </a:accent1>
      <a:accent2>
        <a:srgbClr val="86CDE8"/>
      </a:accent2>
      <a:accent3>
        <a:srgbClr val="003B6D"/>
      </a:accent3>
      <a:accent4>
        <a:srgbClr val="D34B3B"/>
      </a:accent4>
      <a:accent5>
        <a:srgbClr val="3B73A9"/>
      </a:accent5>
      <a:accent6>
        <a:srgbClr val="D34432"/>
      </a:accent6>
      <a:hlink>
        <a:srgbClr val="0563C1"/>
      </a:hlink>
      <a:folHlink>
        <a:srgbClr val="D34B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345bebf-0d71-4337-9281-24b941616c36}" enabled="0" method="" siteId="{f345bebf-0d71-4337-9281-24b941616c3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13960</TotalTime>
  <Words>613</Words>
  <Application>Microsoft Office PowerPoint</Application>
  <PresentationFormat>Widescreen</PresentationFormat>
  <Paragraphs>69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Open Sans</vt:lpstr>
      <vt:lpstr>Poppins</vt:lpstr>
      <vt:lpstr>Quasimoda-SemiBoldItalic</vt:lpstr>
      <vt:lpstr>Office Theme</vt:lpstr>
      <vt:lpstr>Tennessee Direct Admissions Pilot</vt:lpstr>
      <vt:lpstr>Why Direct Admissions?</vt:lpstr>
      <vt:lpstr>What if students could be proactively admitted to college and provided with an upfront signal of financial aid?</vt:lpstr>
      <vt:lpstr>Tennessee Direct Admissions</vt:lpstr>
      <vt:lpstr>Participating Higher Ed Institutions</vt:lpstr>
      <vt:lpstr>PowerPoint Presentation</vt:lpstr>
      <vt:lpstr>PowerPoint Presentation</vt:lpstr>
      <vt:lpstr>PowerPoint Presentation</vt:lpstr>
      <vt:lpstr>Treatment Groups</vt:lpstr>
      <vt:lpstr>Treatment Groups</vt:lpstr>
      <vt:lpstr>Tennessee Direct Admissions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 Greene</dc:creator>
  <cp:lastModifiedBy>Suzette Telli</cp:lastModifiedBy>
  <cp:revision>64</cp:revision>
  <dcterms:created xsi:type="dcterms:W3CDTF">2024-10-30T15:26:25Z</dcterms:created>
  <dcterms:modified xsi:type="dcterms:W3CDTF">2025-07-25T20:54:53Z</dcterms:modified>
</cp:coreProperties>
</file>