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92" r:id="rId2"/>
    <p:sldId id="106327" r:id="rId3"/>
    <p:sldId id="523" r:id="rId4"/>
    <p:sldId id="106319" r:id="rId5"/>
    <p:sldId id="106320" r:id="rId6"/>
    <p:sldId id="106315" r:id="rId7"/>
    <p:sldId id="521" r:id="rId8"/>
    <p:sldId id="106316" r:id="rId9"/>
    <p:sldId id="106317" r:id="rId10"/>
    <p:sldId id="859" r:id="rId11"/>
    <p:sldId id="106304" r:id="rId12"/>
    <p:sldId id="106313" r:id="rId13"/>
    <p:sldId id="106321" r:id="rId14"/>
    <p:sldId id="106322" r:id="rId15"/>
    <p:sldId id="106323" r:id="rId16"/>
    <p:sldId id="106324" r:id="rId17"/>
    <p:sldId id="106325" r:id="rId18"/>
    <p:sldId id="10632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DC27098-9A87-EB54-4097-EC4BF217A610}" name="Julia Ahrns-Hoffman" initials="JH" userId="S::CB50155@tn.gov::e7ec1722-1e72-4e41-bd08-816c94698a20" providerId="AD"/>
  <p188:author id="{2781EBEA-5F0F-7E2B-46CE-A9E5F82BE5C5}" name="Russell VanZomeren" initials="RV" userId="S::CB50479@tn.gov::e88bbdc0-fa38-4bfb-9649-568f3d901f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D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0315" autoAdjust="0"/>
  </p:normalViewPr>
  <p:slideViewPr>
    <p:cSldViewPr snapToGrid="0">
      <p:cViewPr varScale="1">
        <p:scale>
          <a:sx n="54" d="100"/>
          <a:sy n="54" d="100"/>
        </p:scale>
        <p:origin x="9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36725A-401C-861F-06B3-1EA035FD57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5AA6B3-0C13-4234-807D-0D19C8F5D3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D08D7-6F7F-4206-A002-B4BDB6D74247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369B9-A5F0-2E7C-7437-FC8E65C304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78A64-B0B2-4D4A-1341-ED37125486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28E6B-6CB7-40C6-AEF5-18D1E595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26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688A5-D257-49D5-A1D9-FB080183F247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DD36D-7182-4127-A6C8-D25450A33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4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0EFDE-704C-426B-87ED-A54D12327E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29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DD36D-7182-4127-A6C8-D25450A33D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21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0EFDE-704C-426B-87ED-A54D12327E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09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DD36D-7182-4127-A6C8-D25450A33D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96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DD36D-7182-4127-A6C8-D25450A33D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31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DD36D-7182-4127-A6C8-D25450A33D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3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3F661C8-9591-15E7-8AE0-7D793EC232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7" y="4200554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THEC TITLE HERE</a:t>
            </a: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B71723B4-A4F1-E804-093E-619EEAB58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7496" y="6364663"/>
            <a:ext cx="445700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TENNESSEE HIGHER EDUCATION COMMISSION   I   OCTOBER 30, 2024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97B094-0B99-D72C-5078-5912BEF966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460" y="618960"/>
            <a:ext cx="3723073" cy="348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4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BD77A-08AB-BB70-039D-B57F5EAA5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402D98-1170-DA6F-DB15-876A0F156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839BB5-A70C-EB34-8DEA-4102CF63B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C0A128B-9449-BB3A-3231-234D017FED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30" y="5765476"/>
            <a:ext cx="1167270" cy="1092847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8CDC049C-5902-6299-9B8D-F24B99F4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7496" y="6364663"/>
            <a:ext cx="445700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TENNESSEE HIGHER EDUCATION COMMISSION   I   NOVEMBER 7, 2024</a:t>
            </a:r>
          </a:p>
        </p:txBody>
      </p:sp>
    </p:spTree>
    <p:extLst>
      <p:ext uri="{BB962C8B-B14F-4D97-AF65-F5344CB8AC3E}">
        <p14:creationId xmlns:p14="http://schemas.microsoft.com/office/powerpoint/2010/main" val="399930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3F661C8-9591-15E7-8AE0-7D793EC232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955457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THEC TITLE HERE</a:t>
            </a: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B71723B4-A4F1-E804-093E-619EEAB58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7496" y="6364663"/>
            <a:ext cx="445700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TENNESSEE HIGHER EDUCATION COMMISSION   I   OCTOBER 30, 2024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63E80B6-F010-AEE3-42C2-25B2933A14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6" t="-15409" r="42695" b="-8947"/>
          <a:stretch/>
        </p:blipFill>
        <p:spPr>
          <a:xfrm>
            <a:off x="4426670" y="200145"/>
            <a:ext cx="3338660" cy="349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1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273B7-1B30-0A75-34A7-96D01C5741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0901"/>
            <a:ext cx="10515600" cy="198553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THEC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F1E04-2EE6-3384-F609-21128DBEE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01485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i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53D8B3A-3C0C-684C-744A-10F5305571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30" y="5765476"/>
            <a:ext cx="1167270" cy="1092847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500477B-2DAC-E9CB-5A3D-F95F8AE50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7496" y="6364663"/>
            <a:ext cx="445700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TENNESSEE HIGHER EDUCATION COMMISSION   I   NOVEMBER 7, 2024</a:t>
            </a:r>
          </a:p>
        </p:txBody>
      </p:sp>
    </p:spTree>
    <p:extLst>
      <p:ext uri="{BB962C8B-B14F-4D97-AF65-F5344CB8AC3E}">
        <p14:creationId xmlns:p14="http://schemas.microsoft.com/office/powerpoint/2010/main" val="99024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B39E13-AB65-3B74-C975-2E3521E868C1}"/>
              </a:ext>
            </a:extLst>
          </p:cNvPr>
          <p:cNvSpPr/>
          <p:nvPr userDrawn="1"/>
        </p:nvSpPr>
        <p:spPr>
          <a:xfrm>
            <a:off x="-1" y="6283077"/>
            <a:ext cx="12192000" cy="57492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A273B7-1B30-0A75-34A7-96D01C5741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0901"/>
            <a:ext cx="10515600" cy="198553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THEC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F1E04-2EE6-3384-F609-21128DBEE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01485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i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D51B60C-F8AD-8194-56E9-38A8EB7554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6" t="-15409" r="42695" b="-8947"/>
          <a:stretch/>
        </p:blipFill>
        <p:spPr>
          <a:xfrm>
            <a:off x="154756" y="6338790"/>
            <a:ext cx="467413" cy="4896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429753-94BA-8E2B-BF69-A27BED0C30F9}"/>
              </a:ext>
            </a:extLst>
          </p:cNvPr>
          <p:cNvSpPr txBox="1"/>
          <p:nvPr userDrawn="1"/>
        </p:nvSpPr>
        <p:spPr>
          <a:xfrm>
            <a:off x="3046429" y="1614640"/>
            <a:ext cx="6099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TENNESSEE HIGHER EDUCATION COMMISSION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8FDBF0-3B9F-A51A-0BEB-B01B35A544F5}"/>
              </a:ext>
            </a:extLst>
          </p:cNvPr>
          <p:cNvCxnSpPr>
            <a:cxnSpLocks/>
          </p:cNvCxnSpPr>
          <p:nvPr userDrawn="1"/>
        </p:nvCxnSpPr>
        <p:spPr>
          <a:xfrm>
            <a:off x="3582785" y="1983972"/>
            <a:ext cx="50125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16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F952E-7769-5EC0-FAC8-A94341A95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2121"/>
            <a:ext cx="10515600" cy="132556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THEC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37D74-9FFC-14BA-5059-AC927ED00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684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CDFD99-7D1D-8FBF-7043-D61B143AE134}"/>
              </a:ext>
            </a:extLst>
          </p:cNvPr>
          <p:cNvSpPr/>
          <p:nvPr userDrawn="1"/>
        </p:nvSpPr>
        <p:spPr>
          <a:xfrm>
            <a:off x="-1" y="6283077"/>
            <a:ext cx="12192000" cy="57492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0546299-A2D8-941B-D50E-6100FA533D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6" t="-15409" r="42695" b="-8947"/>
          <a:stretch/>
        </p:blipFill>
        <p:spPr>
          <a:xfrm>
            <a:off x="154756" y="6338790"/>
            <a:ext cx="467413" cy="48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5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DECF-3963-3110-940D-19D1E8F1E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THEC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35D68-AC9B-8726-7190-71D3B4BF4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F089E4-1273-1D3A-6F3D-E710F399E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D4EBC15-65FE-2C1B-039E-06D3832A29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30" y="5765476"/>
            <a:ext cx="1167270" cy="1092847"/>
          </a:xfrm>
          <a:prstGeom prst="rect">
            <a:avLst/>
          </a:prstGeom>
        </p:spPr>
      </p:pic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17133F3A-BB50-BCB5-D2D9-902A99EE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7496" y="6364663"/>
            <a:ext cx="445700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TENNESSEE HIGHER EDUCATION COMMISSION   I   NOVEMBER 7, 2024</a:t>
            </a:r>
          </a:p>
        </p:txBody>
      </p:sp>
    </p:spTree>
    <p:extLst>
      <p:ext uri="{BB962C8B-B14F-4D97-AF65-F5344CB8AC3E}">
        <p14:creationId xmlns:p14="http://schemas.microsoft.com/office/powerpoint/2010/main" val="4294274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82C19-A612-162C-080F-28F5D3239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THEC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59885-D271-58ED-E43A-CFDD6CEBD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81412-C765-7659-9A61-3D50CDDFE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A2C419-39EF-972A-A598-9445665DEE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3DA336-EFA0-6F89-1B6C-AC90EA3DF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B475153-9B8E-31E0-EF50-685229517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30" y="5765476"/>
            <a:ext cx="1167270" cy="1092847"/>
          </a:xfrm>
          <a:prstGeom prst="rect">
            <a:avLst/>
          </a:prstGeom>
        </p:spPr>
      </p:pic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D4F515D9-CEE9-E884-7A9E-3E3970829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7496" y="6364663"/>
            <a:ext cx="445700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TENNESSEE HIGHER EDUCATION COMMISSION   I   NOVEMBER 7, 2024</a:t>
            </a:r>
          </a:p>
        </p:txBody>
      </p:sp>
    </p:spTree>
    <p:extLst>
      <p:ext uri="{BB962C8B-B14F-4D97-AF65-F5344CB8AC3E}">
        <p14:creationId xmlns:p14="http://schemas.microsoft.com/office/powerpoint/2010/main" val="564323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64227-FEB4-C157-BAFE-0A399E4375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THEC TITLE HERE</a:t>
            </a: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EA55EA9-9E76-1620-21BA-D15DF3A99E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30" y="5765476"/>
            <a:ext cx="1167270" cy="109284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7F41EE-D7EB-19E6-24BF-8023AC20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7496" y="6364663"/>
            <a:ext cx="445700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TENNESSEE HIGHER EDUCATION COMMISSION   I   NOVEMBER 7, 2024</a:t>
            </a:r>
          </a:p>
        </p:txBody>
      </p:sp>
    </p:spTree>
    <p:extLst>
      <p:ext uri="{BB962C8B-B14F-4D97-AF65-F5344CB8AC3E}">
        <p14:creationId xmlns:p14="http://schemas.microsoft.com/office/powerpoint/2010/main" val="166208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80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32B7E-17F2-AD85-2277-20DFCAE03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2B5E-59B8-1381-7594-9A8893370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41E93547-AE7C-90C8-9CFC-757769D6C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7496" y="6364663"/>
            <a:ext cx="445700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TENNESSEE HIGHER EDUCATION COMMISSION   I   OCTOBER 30, 2024</a:t>
            </a:r>
          </a:p>
        </p:txBody>
      </p:sp>
    </p:spTree>
    <p:extLst>
      <p:ext uri="{BB962C8B-B14F-4D97-AF65-F5344CB8AC3E}">
        <p14:creationId xmlns:p14="http://schemas.microsoft.com/office/powerpoint/2010/main" val="108850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9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70C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presbyphotos/48105647131/in/album-72157709195852958/" TargetMode="External"/><Relationship Id="rId3" Type="http://schemas.openxmlformats.org/officeDocument/2006/relationships/hyperlink" Target="https://www2.gbcnv.edu/advisement/" TargetMode="External"/><Relationship Id="rId7" Type="http://schemas.openxmlformats.org/officeDocument/2006/relationships/image" Target="../media/image1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www.franklinmatters.org/2020_12_27_archive.html" TargetMode="External"/><Relationship Id="rId4" Type="http://schemas.openxmlformats.org/officeDocument/2006/relationships/image" Target="../media/image16.jpg"/><Relationship Id="rId9" Type="http://schemas.openxmlformats.org/officeDocument/2006/relationships/hyperlink" Target="https://creativecommons.org/licenses/by-nc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collegefortn.org/direct-admissions/direct-admissions-faqs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irispublishers.com/wjass/volume1-issue5.ph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baird.net/blendededunet/mobile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ibguides.uwgb.edu/evaluatingnews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urldefense.com/v3/__https:/docs.google.com/presentation/d/1AARxkYbo05bHbZvbvm01mUJivFZGUK1tLT-ltTKpnSk/edit?slide=id.g3634d1f56ab_0_716*slide=id.g3634d1f56ab_0_716__;Iw!!PRtDf9A!rMlLpf4j9EkjSAD7_oHlSpdfjDNrnJBg3JuQ8_j59jacFn1Sr7lxOpRGfqdoFJrKRUyBg-kqTVobLk8hi87N1ApE_pg2ug$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nknowncystic.com/2012/05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10BA7F-B997-4D26-443C-FEB6A8800C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401" t="37941" r="11626" b="45957"/>
          <a:stretch/>
        </p:blipFill>
        <p:spPr>
          <a:xfrm>
            <a:off x="2730004" y="1874489"/>
            <a:ext cx="6929120" cy="10871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FE2805-C77A-4BA2-C656-4054749C104D}"/>
              </a:ext>
            </a:extLst>
          </p:cNvPr>
          <p:cNvSpPr txBox="1"/>
          <p:nvPr/>
        </p:nvSpPr>
        <p:spPr>
          <a:xfrm>
            <a:off x="3367668" y="3679902"/>
            <a:ext cx="56537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TN Direct Admissions Pilot</a:t>
            </a:r>
          </a:p>
          <a:p>
            <a:pPr algn="ctr"/>
            <a:r>
              <a:rPr lang="en-US" sz="4000" dirty="0"/>
              <a:t>Break-Out for K-12</a:t>
            </a:r>
          </a:p>
        </p:txBody>
      </p:sp>
    </p:spTree>
    <p:extLst>
      <p:ext uri="{BB962C8B-B14F-4D97-AF65-F5344CB8AC3E}">
        <p14:creationId xmlns:p14="http://schemas.microsoft.com/office/powerpoint/2010/main" val="18648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, letter&#10;&#10;AI-generated content may be incorrect.">
            <a:extLst>
              <a:ext uri="{FF2B5EF4-FFF2-40B4-BE49-F238E27FC236}">
                <a16:creationId xmlns:a16="http://schemas.microsoft.com/office/drawing/2014/main" id="{B7D650A2-F138-70BC-33F1-BB0A3AE91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1" y="119503"/>
            <a:ext cx="5291599" cy="60734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38AB3B-BD07-BEF8-0E43-D31452E62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9234" y="626993"/>
            <a:ext cx="4236938" cy="5389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1FD3D3-4F80-D3C3-40C3-1D67AA7CAD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2750" y="316038"/>
            <a:ext cx="4403120" cy="5700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3551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81B3C-BEA0-CD0B-E60D-94CDB0E0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08"/>
            <a:ext cx="10515600" cy="1325563"/>
          </a:xfrm>
        </p:spPr>
        <p:txBody>
          <a:bodyPr/>
          <a:lstStyle/>
          <a:p>
            <a:r>
              <a:rPr lang="en-US" dirty="0"/>
              <a:t>Treatment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B15A3-6E14-B5ED-4AD7-2BA1F05C7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9673"/>
            <a:ext cx="10515600" cy="511317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assess the impact of this pilot, every public high school in the state will be assigned to one of five study groups:</a:t>
            </a:r>
          </a:p>
          <a:p>
            <a:pPr>
              <a:spcBef>
                <a:spcPts val="600"/>
              </a:spcBef>
            </a:pP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ct val="134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•	</a:t>
            </a:r>
            <a:r>
              <a:rPr lang="en-US" b="1" dirty="0"/>
              <a:t>Group 1</a:t>
            </a:r>
            <a:r>
              <a:rPr lang="en-US" dirty="0"/>
              <a:t>:  No direct admissions letters. (Control)</a:t>
            </a:r>
          </a:p>
          <a:p>
            <a:pPr marL="457200" lvl="1" indent="-457200">
              <a:lnSpc>
                <a:spcPct val="134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•	</a:t>
            </a:r>
            <a:r>
              <a:rPr lang="en-US" b="1" dirty="0"/>
              <a:t>Group 2:</a:t>
            </a:r>
            <a:r>
              <a:rPr lang="en-US" dirty="0"/>
              <a:t>  Seniors get letters listing the institutions where they are already admitted.</a:t>
            </a:r>
          </a:p>
          <a:p>
            <a:pPr marL="457200" lvl="1" indent="-457200">
              <a:lnSpc>
                <a:spcPct val="134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•	</a:t>
            </a:r>
            <a:r>
              <a:rPr lang="en-US" b="1" dirty="0"/>
              <a:t>Group 3:</a:t>
            </a:r>
            <a:r>
              <a:rPr lang="en-US" dirty="0"/>
              <a:t>  Seniors get letters listing the institutions where they are already admitted, along with an early indication of financial aid for which they may qualify.</a:t>
            </a:r>
          </a:p>
        </p:txBody>
      </p:sp>
    </p:spTree>
    <p:extLst>
      <p:ext uri="{BB962C8B-B14F-4D97-AF65-F5344CB8AC3E}">
        <p14:creationId xmlns:p14="http://schemas.microsoft.com/office/powerpoint/2010/main" val="3871662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81B3C-BEA0-CD0B-E60D-94CDB0E0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08"/>
            <a:ext cx="10515600" cy="1325563"/>
          </a:xfrm>
        </p:spPr>
        <p:txBody>
          <a:bodyPr/>
          <a:lstStyle/>
          <a:p>
            <a:r>
              <a:rPr lang="en-US" dirty="0"/>
              <a:t>Treatment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B15A3-6E14-B5ED-4AD7-2BA1F05C7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9673"/>
            <a:ext cx="10515600" cy="511317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assess the impact of this pilot, every public high school in the state will be assigned to one of five study groups:</a:t>
            </a:r>
          </a:p>
          <a:p>
            <a:pPr>
              <a:spcBef>
                <a:spcPts val="600"/>
              </a:spcBef>
            </a:pP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ct val="124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•	</a:t>
            </a:r>
            <a:r>
              <a:rPr lang="en-US" b="1" dirty="0"/>
              <a:t>Group 4:</a:t>
            </a:r>
            <a:r>
              <a:rPr lang="en-US" dirty="0"/>
              <a:t>  Seniors get same letters as Group 3, but students/parents will receive coordinated mass texts about the direct admissions process. (Approximately 40 high schools and 7100 students)</a:t>
            </a:r>
          </a:p>
          <a:p>
            <a:pPr marL="457200" lvl="1" indent="-457200">
              <a:lnSpc>
                <a:spcPct val="12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Group 5:</a:t>
            </a:r>
            <a:r>
              <a:rPr lang="en-US" dirty="0"/>
              <a:t>  Seniors get the same letters as Group 3, alongside additional college-going supports, including individualized student/parent texts and personalized outreach from a dedicated direct admissions advisor. (Approximately 38 high schools and 7100 students)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72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449DA-06B7-A7C9-1289-E2D62BA50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Acceptance to Enrollment</a:t>
            </a:r>
          </a:p>
        </p:txBody>
      </p:sp>
      <p:pic>
        <p:nvPicPr>
          <p:cNvPr id="5" name="Content Placeholder 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B0E0A701-0B4A-C752-E7C1-58454372F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38500" y="2185194"/>
            <a:ext cx="5715000" cy="3095625"/>
          </a:xfrm>
        </p:spPr>
      </p:pic>
      <p:pic>
        <p:nvPicPr>
          <p:cNvPr id="11" name="Picture 10" descr="Graphical user interface, website">
            <a:extLst>
              <a:ext uri="{FF2B5EF4-FFF2-40B4-BE49-F238E27FC236}">
                <a16:creationId xmlns:a16="http://schemas.microsoft.com/office/drawing/2014/main" id="{DBD28072-32E6-2CB5-DD5E-080586FDB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840000">
            <a:off x="7772977" y="3228976"/>
            <a:ext cx="3694546" cy="2286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5E7382-422F-4B90-C493-6931A44CE0FD}"/>
              </a:ext>
            </a:extLst>
          </p:cNvPr>
          <p:cNvSpPr txBox="1"/>
          <p:nvPr/>
        </p:nvSpPr>
        <p:spPr>
          <a:xfrm>
            <a:off x="4572000" y="4371975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www.franklinmatters.org/2020_12_27_archiv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14" name="Picture 13" descr="Graphical user interface">
            <a:extLst>
              <a:ext uri="{FF2B5EF4-FFF2-40B4-BE49-F238E27FC236}">
                <a16:creationId xmlns:a16="http://schemas.microsoft.com/office/drawing/2014/main" id="{0C6F932B-AAAC-09AB-28F7-3F8A6488A2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1440000">
            <a:off x="824649" y="2890015"/>
            <a:ext cx="3474720" cy="23210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EF9165-986C-B858-6F9F-CFC2E5FE04DC}"/>
              </a:ext>
            </a:extLst>
          </p:cNvPr>
          <p:cNvSpPr txBox="1"/>
          <p:nvPr/>
        </p:nvSpPr>
        <p:spPr>
          <a:xfrm>
            <a:off x="1219200" y="6686550"/>
            <a:ext cx="975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s://www.flickr.com/photos/presbyphotos/48105647131/in/album-72157709195852958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538020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B1A67-4A1C-43A1-7DF8-8EBF82397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K-12 FAQs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9D2C4-B01B-B8DB-2985-174637B61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endParaRPr lang="en-US" sz="2000" dirty="0">
              <a:hlinkClick r:id="rId2"/>
            </a:endParaRPr>
          </a:p>
          <a:p>
            <a:endParaRPr lang="en-US" sz="2000" dirty="0">
              <a:hlinkClick r:id="rId2"/>
            </a:endParaRPr>
          </a:p>
          <a:p>
            <a:pPr marL="0" indent="0">
              <a:buNone/>
            </a:pPr>
            <a:endParaRPr lang="en-US" sz="2000" dirty="0">
              <a:hlinkClick r:id="rId2"/>
            </a:endParaRPr>
          </a:p>
          <a:p>
            <a:pPr marL="0" indent="0">
              <a:buNone/>
            </a:pPr>
            <a:endParaRPr lang="en-US" sz="2000" dirty="0">
              <a:hlinkClick r:id="rId2"/>
            </a:endParaRP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Direct Admissions FAQs - collegefortn.org</a:t>
            </a:r>
            <a:endParaRPr lang="en-US" sz="2000" dirty="0"/>
          </a:p>
        </p:txBody>
      </p:sp>
      <p:pic>
        <p:nvPicPr>
          <p:cNvPr id="5" name="Picture 4" descr="A picture containing timeline">
            <a:extLst>
              <a:ext uri="{FF2B5EF4-FFF2-40B4-BE49-F238E27FC236}">
                <a16:creationId xmlns:a16="http://schemas.microsoft.com/office/drawing/2014/main" id="{81D73A40-15CF-1C2C-8F4C-41E1079CA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71595" y="1087277"/>
            <a:ext cx="952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09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3BDB8-CE82-5ABE-299A-67911D653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4 - Texting</a:t>
            </a:r>
          </a:p>
        </p:txBody>
      </p:sp>
      <p:pic>
        <p:nvPicPr>
          <p:cNvPr id="5" name="Content Placeholder 4" descr="A group of people looking at their phones&#10;&#10;AI-generated content may be incorrect.">
            <a:extLst>
              <a:ext uri="{FF2B5EF4-FFF2-40B4-BE49-F238E27FC236}">
                <a16:creationId xmlns:a16="http://schemas.microsoft.com/office/drawing/2014/main" id="{4A35CD85-2837-42FF-2DD4-81A307C5E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58081" y="1698530"/>
            <a:ext cx="6044489" cy="4023360"/>
          </a:xfrm>
        </p:spPr>
      </p:pic>
    </p:spTree>
    <p:extLst>
      <p:ext uri="{BB962C8B-B14F-4D97-AF65-F5344CB8AC3E}">
        <p14:creationId xmlns:p14="http://schemas.microsoft.com/office/powerpoint/2010/main" val="2073464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D99CF-3BC4-53D1-EC1D-A6F67A356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Group 5 – Direct Admissions Advising</a:t>
            </a:r>
          </a:p>
        </p:txBody>
      </p:sp>
      <p:pic>
        <p:nvPicPr>
          <p:cNvPr id="5" name="Content Placeholder 4" descr="A person showing a person something on the paper">
            <a:extLst>
              <a:ext uri="{FF2B5EF4-FFF2-40B4-BE49-F238E27FC236}">
                <a16:creationId xmlns:a16="http://schemas.microsoft.com/office/drawing/2014/main" id="{DD548DE5-CF5B-6374-C121-63577CF9F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32497" y="1557338"/>
            <a:ext cx="6527005" cy="4351337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B886E8-431C-899D-1BB6-BC64C6636ACE}"/>
              </a:ext>
            </a:extLst>
          </p:cNvPr>
          <p:cNvSpPr txBox="1"/>
          <p:nvPr/>
        </p:nvSpPr>
        <p:spPr>
          <a:xfrm>
            <a:off x="3052763" y="3253859"/>
            <a:ext cx="610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77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F206-B4DE-98EC-817F-05C54B2AA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16D83-E7D9-F97E-FFC1-121A17FEE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https://docs.google.com/presentation/d/1AARxkYbo05bHbZvbvm01mUJivFZGUK1tLT-ltTKpnSk/edit?slide=id.g3634d1f56ab_0_716#slide=id.g3634d1f56ab_0_716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413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97045-9714-8614-8A7B-81828A462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Feedback</a:t>
            </a:r>
          </a:p>
        </p:txBody>
      </p:sp>
      <p:pic>
        <p:nvPicPr>
          <p:cNvPr id="12" name="Content Placeholder 11" descr="Diagram&#10;&#10;AI-generated content may be incorrect.">
            <a:extLst>
              <a:ext uri="{FF2B5EF4-FFF2-40B4-BE49-F238E27FC236}">
                <a16:creationId xmlns:a16="http://schemas.microsoft.com/office/drawing/2014/main" id="{E9B20336-1DF9-0E59-8627-E265B65A4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74720" y="1874520"/>
            <a:ext cx="5242560" cy="3931920"/>
          </a:xfrm>
        </p:spPr>
      </p:pic>
    </p:spTree>
    <p:extLst>
      <p:ext uri="{BB962C8B-B14F-4D97-AF65-F5344CB8AC3E}">
        <p14:creationId xmlns:p14="http://schemas.microsoft.com/office/powerpoint/2010/main" val="196175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37A65-CB00-C327-EF33-5A3DE66AF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and Introductions</a:t>
            </a:r>
          </a:p>
        </p:txBody>
      </p:sp>
    </p:spTree>
    <p:extLst>
      <p:ext uri="{BB962C8B-B14F-4D97-AF65-F5344CB8AC3E}">
        <p14:creationId xmlns:p14="http://schemas.microsoft.com/office/powerpoint/2010/main" val="4049783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EAE4B-849C-2867-5ECE-4E977E78F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38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solidFill>
                  <a:srgbClr val="45A1FF"/>
                </a:solidFill>
                <a:effectLst/>
                <a:uLnTx/>
                <a:uFillTx/>
                <a:latin typeface="Quasimoda-SemiBoldItalic"/>
                <a:ea typeface="Open Sans" panose="020B0606030504020204" pitchFamily="34" charset="0"/>
                <a:cs typeface="Open Sans" panose="020B0606030504020204" pitchFamily="34" charset="0"/>
              </a:rPr>
              <a:t>What if students could be proactively admitted to college and provided with an upfront signal of financial aid?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DD541-4665-E4F1-016C-1BE01CF27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2296"/>
            <a:ext cx="10797330" cy="410672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b="1" dirty="0"/>
              <a:t>Goal: Simplify college admission </a:t>
            </a:r>
            <a:r>
              <a:rPr lang="en-US" sz="3200" dirty="0"/>
              <a:t>by proactively admitting students based on pre-existing data, eliminating traditional applications and application fees.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i="1" dirty="0"/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i="1" dirty="0"/>
              <a:t>Tennessee’s Direct Admissions Study will be the first to combine direct admissions and financial aid in statewide practice and to include technical/vocational institutions tuition-free.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779D1-7B86-4572-C299-AE6AC910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191658"/>
            <a:ext cx="63795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1" kern="1200">
                <a:solidFill>
                  <a:srgbClr val="7F7F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D6E6F-8E8D-4282-A26F-7FEEA05A4F75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7F7F8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1" b="0" i="0" u="none" strike="noStrike" kern="1200" cap="none" spc="0" normalizeH="0" baseline="0" noProof="0" dirty="0">
              <a:ln>
                <a:noFill/>
              </a:ln>
              <a:solidFill>
                <a:srgbClr val="7F7F8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845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D0B504DB-2CA0-0008-B756-CDCA1713F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8E256A-4AB9-7FA1-6480-C4C71EC729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7A330FB-EFE5-07CB-6D4F-CA8A2D33B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363FB0-F6C5-4382-BAE0-D6D74E58D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E02AB08-FFAF-2529-1818-650AE8C6A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K-12 Outreach &amp; Resources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E537EC-331A-434F-9041-D43B377509E8}"/>
              </a:ext>
            </a:extLst>
          </p:cNvPr>
          <p:cNvSpPr txBox="1"/>
          <p:nvPr/>
        </p:nvSpPr>
        <p:spPr>
          <a:xfrm>
            <a:off x="876692" y="2202287"/>
            <a:ext cx="4114800" cy="3810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CollegeforTN Webinars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CollegeforTN Newsletter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CollegeforTN Podcast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TDOE Newsletter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TDOE Counselor Collaboratives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0FAE28-B91D-FAAC-6A1D-A002EC1C6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9280" y="2705788"/>
            <a:ext cx="2814226" cy="2872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136330-4B67-3B7B-6F43-C3F7DB36B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575" y="3116195"/>
            <a:ext cx="2814226" cy="205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99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11B48-31C3-18A9-7A40-0DE9ED579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K-12 Outreach and Resources</a:t>
            </a:r>
          </a:p>
        </p:txBody>
      </p:sp>
      <p:pic>
        <p:nvPicPr>
          <p:cNvPr id="5" name="Content Placeholder 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7A324557-0A57-83DB-73B0-75BA348E6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5" y="1883426"/>
            <a:ext cx="5029210" cy="3886208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6B65F9-E243-253F-0347-4E8C0C634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584" y="1883426"/>
            <a:ext cx="6492240" cy="388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34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 descr="A picture containing text, clipart">
            <a:extLst>
              <a:ext uri="{FF2B5EF4-FFF2-40B4-BE49-F238E27FC236}">
                <a16:creationId xmlns:a16="http://schemas.microsoft.com/office/drawing/2014/main" id="{1D5F8693-CB0D-31D8-E936-A0CA889DE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0" y="410820"/>
            <a:ext cx="5296054" cy="1751114"/>
          </a:xfrm>
        </p:spPr>
      </p:pic>
      <p:pic>
        <p:nvPicPr>
          <p:cNvPr id="5" name="Content Placeholder 4" descr="Timeline&#10;&#10;AI-generated content may be incorrect.">
            <a:extLst>
              <a:ext uri="{FF2B5EF4-FFF2-40B4-BE49-F238E27FC236}">
                <a16:creationId xmlns:a16="http://schemas.microsoft.com/office/drawing/2014/main" id="{B4B881ED-AED7-EF5B-FD19-818FAE2BF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748" y="410820"/>
            <a:ext cx="5685182" cy="54993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B892CD-1A59-835B-1076-4CAE66BFB53B}"/>
              </a:ext>
            </a:extLst>
          </p:cNvPr>
          <p:cNvSpPr txBox="1"/>
          <p:nvPr/>
        </p:nvSpPr>
        <p:spPr>
          <a:xfrm>
            <a:off x="474547" y="2225562"/>
            <a:ext cx="5409417" cy="3434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Leveraging data from the TN Promise application, ACT records, the Electronic Transcript Exchange, and existing FAST accounts, roughly two thirds of high school seniors (approx. 40,000) will receive a Direct Admissions letter in the mail from Governor Lee in November.</a:t>
            </a:r>
          </a:p>
        </p:txBody>
      </p:sp>
    </p:spTree>
    <p:extLst>
      <p:ext uri="{BB962C8B-B14F-4D97-AF65-F5344CB8AC3E}">
        <p14:creationId xmlns:p14="http://schemas.microsoft.com/office/powerpoint/2010/main" val="1193805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EAE4B-849C-2867-5ECE-4E977E78F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Tennessee Direct Admissions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DD541-4665-E4F1-016C-1BE01CF27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217"/>
            <a:ext cx="10515600" cy="486644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b="1" dirty="0"/>
              <a:t>Project Proposal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Eligible high school students will be automatically admitted to in-state postsecondary institutions and offered up-front state-supported financial aid information specific to them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Approximately 255 Participating High Schools and 45,000 students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500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/>
              <a:t>Partner Institution Commitment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Participating postsecondary institutions will align admissions criteria and collaborate with THEC on a unified communications strategy.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Every TBR Community College and TCAT, plus 17 public and private 4-year institutions across the state.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779D1-7B86-4572-C299-AE6AC910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191658"/>
            <a:ext cx="63795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1" kern="1200">
                <a:solidFill>
                  <a:srgbClr val="7F7F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D6E6F-8E8D-4282-A26F-7FEEA05A4F75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7F7F8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1" b="0" i="0" u="none" strike="noStrike" kern="1200" cap="none" spc="0" normalizeH="0" baseline="0" noProof="0" dirty="0">
              <a:ln>
                <a:noFill/>
              </a:ln>
              <a:solidFill>
                <a:srgbClr val="7F7F8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171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CD5B7-FCC5-4C90-120D-F3DFF5C91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Participating Higher Ed Institutions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3CD3B-E825-60AD-E673-5F7658379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1" y="1285461"/>
            <a:ext cx="11131826" cy="4929809"/>
          </a:xfrm>
        </p:spPr>
        <p:txBody>
          <a:bodyPr numCol="2">
            <a:noAutofit/>
          </a:bodyPr>
          <a:lstStyle/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TBR TCATs and Community Colleges 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/>
              <a:t>Austin Peay State University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/>
              <a:t>Bethel University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/>
              <a:t>Bryan College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/>
              <a:t>Christian Brothers University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/>
              <a:t>Cumberland University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/>
              <a:t>East Tennessee State University 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/>
              <a:t>Freed-Hardeman University 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/>
              <a:t>King University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200" dirty="0"/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/>
              <a:t>Lane College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 err="1"/>
              <a:t>LeMoyne</a:t>
            </a:r>
            <a:r>
              <a:rPr lang="en-US" sz="2200" dirty="0"/>
              <a:t>-Owen College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/>
              <a:t>Tennessee State University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/>
              <a:t>Tennessee Wesleyan University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/>
              <a:t>Tusculum University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/>
              <a:t>Union University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/>
              <a:t>University of Memphis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/>
              <a:t>University of Tennessee at Chattanooga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/>
              <a:t>University of Tennessee at Martin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24483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859CE9E-B22B-CC64-F828-C0A208AAE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29" y="0"/>
            <a:ext cx="11966713" cy="62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08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EC/TSAC Color Palet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8DD7"/>
      </a:accent1>
      <a:accent2>
        <a:srgbClr val="86CDE8"/>
      </a:accent2>
      <a:accent3>
        <a:srgbClr val="003B6D"/>
      </a:accent3>
      <a:accent4>
        <a:srgbClr val="D34B3B"/>
      </a:accent4>
      <a:accent5>
        <a:srgbClr val="3B73A9"/>
      </a:accent5>
      <a:accent6>
        <a:srgbClr val="D34432"/>
      </a:accent6>
      <a:hlink>
        <a:srgbClr val="0563C1"/>
      </a:hlink>
      <a:folHlink>
        <a:srgbClr val="D34B3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345bebf-0d71-4337-9281-24b941616c36}" enabled="0" method="" siteId="{f345bebf-0d71-4337-9281-24b941616c3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14039</TotalTime>
  <Words>557</Words>
  <Application>Microsoft Office PowerPoint</Application>
  <PresentationFormat>Widescreen</PresentationFormat>
  <Paragraphs>77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Arial</vt:lpstr>
      <vt:lpstr>Calibri</vt:lpstr>
      <vt:lpstr>Open Sans</vt:lpstr>
      <vt:lpstr>Quasimoda-SemiBoldItalic</vt:lpstr>
      <vt:lpstr>Office Theme</vt:lpstr>
      <vt:lpstr>PowerPoint Presentation</vt:lpstr>
      <vt:lpstr>Welcome and Introductions</vt:lpstr>
      <vt:lpstr>What if students could be proactively admitted to college and provided with an upfront signal of financial aid?</vt:lpstr>
      <vt:lpstr>K-12 Outreach &amp; Resources</vt:lpstr>
      <vt:lpstr>K-12 Outreach and Resources</vt:lpstr>
      <vt:lpstr>PowerPoint Presentation</vt:lpstr>
      <vt:lpstr>Tennessee Direct Admissions</vt:lpstr>
      <vt:lpstr>Participating Higher Ed Institutions</vt:lpstr>
      <vt:lpstr>PowerPoint Presentation</vt:lpstr>
      <vt:lpstr>PowerPoint Presentation</vt:lpstr>
      <vt:lpstr>Treatment Groups</vt:lpstr>
      <vt:lpstr>Treatment Groups</vt:lpstr>
      <vt:lpstr>From Acceptance to Enrollment</vt:lpstr>
      <vt:lpstr>K-12 FAQs</vt:lpstr>
      <vt:lpstr>Group 4 - Texting</vt:lpstr>
      <vt:lpstr>Group 5 – Direct Admissions Advising</vt:lpstr>
      <vt:lpstr>Project Evaluation</vt:lpstr>
      <vt:lpstr>Questions and 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Jessie Greene</dc:creator>
  <cp:lastModifiedBy>Suzette Telli</cp:lastModifiedBy>
  <cp:revision>71</cp:revision>
  <dcterms:created xsi:type="dcterms:W3CDTF">2024-10-30T15:26:25Z</dcterms:created>
  <dcterms:modified xsi:type="dcterms:W3CDTF">2025-07-25T20:57:55Z</dcterms:modified>
</cp:coreProperties>
</file>