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2" r:id="rId2"/>
  </p:sldMasterIdLst>
  <p:notesMasterIdLst>
    <p:notesMasterId r:id="rId11"/>
  </p:notesMasterIdLst>
  <p:handoutMasterIdLst>
    <p:handoutMasterId r:id="rId12"/>
  </p:handoutMasterIdLst>
  <p:sldIdLst>
    <p:sldId id="256" r:id="rId3"/>
    <p:sldId id="1784" r:id="rId4"/>
    <p:sldId id="1778" r:id="rId5"/>
    <p:sldId id="1779" r:id="rId6"/>
    <p:sldId id="1780" r:id="rId7"/>
    <p:sldId id="1783" r:id="rId8"/>
    <p:sldId id="1785" r:id="rId9"/>
    <p:sldId id="1782" r:id="rId10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son Seay" initials="JS" lastIdx="3" clrIdx="0">
    <p:extLst>
      <p:ext uri="{19B8F6BF-5375-455C-9EA6-DF929625EA0E}">
        <p15:presenceInfo xmlns:p15="http://schemas.microsoft.com/office/powerpoint/2012/main" userId="S::CB05500@tn.gov::177eca19-a8f1-4632-8321-565da92bfc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3D6"/>
    <a:srgbClr val="00B0F0"/>
    <a:srgbClr val="FF9F99"/>
    <a:srgbClr val="FFFF00"/>
    <a:srgbClr val="CBCBCB"/>
    <a:srgbClr val="1B365D"/>
    <a:srgbClr val="E7E7E7"/>
    <a:srgbClr val="011D5F"/>
    <a:srgbClr val="192246"/>
    <a:srgbClr val="BD9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4" autoAdjust="0"/>
    <p:restoredTop sz="86410" autoAdjust="0"/>
  </p:normalViewPr>
  <p:slideViewPr>
    <p:cSldViewPr>
      <p:cViewPr varScale="1">
        <p:scale>
          <a:sx n="75" d="100"/>
          <a:sy n="75" d="100"/>
        </p:scale>
        <p:origin x="111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96"/>
    </p:cViewPr>
  </p:sorterViewPr>
  <p:notesViewPr>
    <p:cSldViewPr>
      <p:cViewPr>
        <p:scale>
          <a:sx n="98" d="100"/>
          <a:sy n="98" d="100"/>
        </p:scale>
        <p:origin x="182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3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A529B845-3DE4-C44E-82C8-700AB11ED3A6}" type="datetime1">
              <a:rPr lang="en-US" smtClean="0"/>
              <a:t>4/24/2025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796EF79-0BF4-924E-943E-33FECC0BC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532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566" y="2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/>
          <a:lstStyle>
            <a:lvl1pPr algn="r">
              <a:defRPr sz="1200"/>
            </a:lvl1pPr>
          </a:lstStyle>
          <a:p>
            <a:fld id="{D55E2DDC-EEF2-C84C-B230-6800F23774E3}" type="datetime1">
              <a:rPr lang="en-US" smtClean="0"/>
              <a:t>4/24/2025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474" tIns="43738" rIns="87474" bIns="437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11" y="4387444"/>
            <a:ext cx="5559456" cy="4155317"/>
          </a:xfrm>
          <a:prstGeom prst="rect">
            <a:avLst/>
          </a:prstGeom>
        </p:spPr>
        <p:txBody>
          <a:bodyPr vert="horz" lIns="87474" tIns="43738" rIns="87474" bIns="437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3358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566" y="8773358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 anchor="b"/>
          <a:lstStyle>
            <a:lvl1pPr algn="r">
              <a:defRPr sz="1200"/>
            </a:lvl1pPr>
          </a:lstStyle>
          <a:p>
            <a:fld id="{DE8B79F1-B7B6-4FD2-9263-BB9B47A67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63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8B79F1-B7B6-4FD2-9263-BB9B47A67C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35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8B79F1-B7B6-4FD2-9263-BB9B47A67CD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05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6875" y="693738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8B79F1-B7B6-4FD2-9263-BB9B47A67C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4557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636000" y="6096000"/>
            <a:ext cx="2844800" cy="45720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A05B4F-BCAB-4A1D-9D0D-5537CD6DCA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133600"/>
            <a:ext cx="5349240" cy="696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048000" y="2895600"/>
            <a:ext cx="6096000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156397" y="2971800"/>
            <a:ext cx="7879207" cy="584200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Presentation Title</a:t>
            </a:r>
            <a:endParaRPr lang="en-US" dirty="0">
              <a:solidFill>
                <a:srgbClr val="183962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257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742950" indent="-285750">
              <a:buFont typeface="Calibri" panose="020F0502020204030204" pitchFamily="34" charset="0"/>
              <a:buChar char="▫"/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20477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-Column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197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627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+mj-lt"/>
              </a:defRPr>
            </a:lvl1pPr>
            <a:lvl2pPr marL="742950" indent="-285750">
              <a:buFont typeface="Calibri" panose="020F0502020204030204" pitchFamily="34" charset="0"/>
              <a:buChar char="▫"/>
              <a:defRPr sz="3200">
                <a:solidFill>
                  <a:schemeClr val="tx2"/>
                </a:solidFill>
                <a:latin typeface="+mj-lt"/>
              </a:defRPr>
            </a:lvl2pPr>
            <a:lvl3pPr>
              <a:defRPr sz="3200">
                <a:solidFill>
                  <a:schemeClr val="tx2"/>
                </a:solidFill>
                <a:latin typeface="+mj-lt"/>
              </a:defRPr>
            </a:lvl3pPr>
            <a:lvl4pPr>
              <a:defRPr sz="3200">
                <a:solidFill>
                  <a:schemeClr val="tx2"/>
                </a:solidFill>
                <a:latin typeface="+mj-lt"/>
              </a:defRPr>
            </a:lvl4pPr>
            <a:lvl5pPr>
              <a:defRPr sz="32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48516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742950" indent="-285750">
              <a:buFont typeface="Calibri" panose="020F0502020204030204" pitchFamily="34" charset="0"/>
              <a:buChar char="▫"/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63109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197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17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+mj-lt"/>
              </a:defRPr>
            </a:lvl1pPr>
            <a:lvl2pPr marL="742950" indent="-285750">
              <a:buFont typeface="Calibri" panose="020F0502020204030204" pitchFamily="34" charset="0"/>
              <a:buChar char="▫"/>
              <a:defRPr sz="3200">
                <a:solidFill>
                  <a:schemeClr val="tx2"/>
                </a:solidFill>
                <a:latin typeface="+mj-lt"/>
              </a:defRPr>
            </a:lvl2pPr>
            <a:lvl3pPr>
              <a:defRPr sz="3200">
                <a:solidFill>
                  <a:schemeClr val="tx2"/>
                </a:solidFill>
                <a:latin typeface="+mj-lt"/>
              </a:defRPr>
            </a:lvl3pPr>
            <a:lvl4pPr>
              <a:defRPr sz="3200">
                <a:solidFill>
                  <a:schemeClr val="tx2"/>
                </a:solidFill>
                <a:latin typeface="+mj-lt"/>
              </a:defRPr>
            </a:lvl4pPr>
            <a:lvl5pPr>
              <a:defRPr sz="32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14025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636000" y="6096000"/>
            <a:ext cx="2844800" cy="45720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A05B4F-BCAB-4A1D-9D0D-5537CD6DCA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133600"/>
            <a:ext cx="5349240" cy="696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048000" y="2895600"/>
            <a:ext cx="6096000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156397" y="2971800"/>
            <a:ext cx="7879207" cy="584200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Presentation Title</a:t>
            </a:r>
            <a:endParaRPr lang="en-US" dirty="0">
              <a:solidFill>
                <a:srgbClr val="183962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62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chemeClr val="tx2"/>
                </a:solidFill>
              </a:defRPr>
            </a:lvl1pPr>
            <a:lvl2pPr marL="742950" indent="-285750">
              <a:buFont typeface="Calibri" panose="020F0502020204030204" pitchFamily="34" charset="0"/>
              <a:buChar char="▫"/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32533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6197600" y="1676400"/>
            <a:ext cx="5384800" cy="419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485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3200">
                <a:solidFill>
                  <a:schemeClr val="tx2"/>
                </a:solidFill>
                <a:latin typeface="+mj-lt"/>
              </a:defRPr>
            </a:lvl1pPr>
            <a:lvl2pPr marL="742950" indent="-285750">
              <a:buFont typeface="Calibri" panose="020F0502020204030204" pitchFamily="34" charset="0"/>
              <a:buChar char="▫"/>
              <a:defRPr sz="3200">
                <a:solidFill>
                  <a:schemeClr val="tx2"/>
                </a:solidFill>
                <a:latin typeface="+mj-lt"/>
              </a:defRPr>
            </a:lvl2pPr>
            <a:lvl3pPr>
              <a:defRPr sz="3200">
                <a:solidFill>
                  <a:schemeClr val="tx2"/>
                </a:solidFill>
                <a:latin typeface="+mj-lt"/>
              </a:defRPr>
            </a:lvl3pPr>
            <a:lvl4pPr>
              <a:defRPr sz="3200">
                <a:solidFill>
                  <a:schemeClr val="tx2"/>
                </a:solidFill>
                <a:latin typeface="+mj-lt"/>
              </a:defRPr>
            </a:lvl4pPr>
            <a:lvl5pPr>
              <a:defRPr sz="3200"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277046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8636000" y="6096000"/>
            <a:ext cx="2844800" cy="45720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A8DEA2-D7EF-410A-82D3-8F7FCC6D577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133600"/>
            <a:ext cx="5349240" cy="696903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048000" y="2895600"/>
            <a:ext cx="6096000" cy="0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156397" y="2971800"/>
            <a:ext cx="7879207" cy="584200"/>
          </a:xfrm>
        </p:spPr>
        <p:txBody>
          <a:bodyPr>
            <a:normAutofit fontScale="92500" lnSpcReduction="20000"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Presentation Title</a:t>
            </a:r>
            <a:endParaRPr lang="en-US" dirty="0">
              <a:solidFill>
                <a:srgbClr val="183962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55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00B65A-2554-4DEE-9F8C-B2BD0899035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5732" y="6400800"/>
            <a:ext cx="2743200" cy="357386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</p:spTree>
    <p:extLst>
      <p:ext uri="{BB962C8B-B14F-4D97-AF65-F5344CB8AC3E}">
        <p14:creationId xmlns:p14="http://schemas.microsoft.com/office/powerpoint/2010/main" val="1239801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1" r:id="rId3"/>
    <p:sldLayoutId id="2147483690" r:id="rId4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6600" b="1" i="0" kern="1200">
          <a:solidFill>
            <a:schemeClr val="tx2"/>
          </a:solidFill>
          <a:latin typeface="+mj-lt"/>
          <a:ea typeface="Open Sans Light" panose="020B0306030504020204" pitchFamily="34" charset="0"/>
          <a:cs typeface="PermianSlabSerifTypeface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j-lt"/>
          <a:ea typeface="+mn-ea"/>
          <a:cs typeface="Open San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Calibri" panose="020F0502020204030204" pitchFamily="34" charset="0"/>
        <a:buChar char="▫"/>
        <a:defRPr sz="2800" kern="1200">
          <a:solidFill>
            <a:schemeClr val="tx2"/>
          </a:solidFill>
          <a:latin typeface="+mj-lt"/>
          <a:ea typeface="+mn-ea"/>
          <a:cs typeface="Open San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Calibri" panose="020F0502020204030204" pitchFamily="34" charset="0"/>
        <a:buChar char="–"/>
        <a:defRPr sz="2400" kern="1200">
          <a:solidFill>
            <a:schemeClr val="tx2"/>
          </a:solidFill>
          <a:latin typeface="+mj-lt"/>
          <a:ea typeface="+mn-ea"/>
          <a:cs typeface="Open San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j-lt"/>
          <a:ea typeface="+mn-ea"/>
          <a:cs typeface="Open San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2"/>
          </a:solidFill>
          <a:latin typeface="+mj-lt"/>
          <a:ea typeface="+mn-ea"/>
          <a:cs typeface="Open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01806"/>
            <a:ext cx="10972800" cy="41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JM" dirty="0"/>
          </a:p>
        </p:txBody>
      </p:sp>
      <p:pic>
        <p:nvPicPr>
          <p:cNvPr id="5" name="Picture 4" descr="Text, logo&#10;&#10;Description automatically generated">
            <a:extLst>
              <a:ext uri="{FF2B5EF4-FFF2-40B4-BE49-F238E27FC236}">
                <a16:creationId xmlns:a16="http://schemas.microsoft.com/office/drawing/2014/main" id="{29A07525-E9DB-4F95-9511-4A05634699A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3872" y="6324600"/>
            <a:ext cx="3244328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4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6600" b="1" i="0" kern="1200">
          <a:solidFill>
            <a:schemeClr val="tx2"/>
          </a:solidFill>
          <a:latin typeface="+mj-lt"/>
          <a:ea typeface="Open Sans Light" panose="020B0306030504020204" pitchFamily="34" charset="0"/>
          <a:cs typeface="PermianSlabSerifTypeface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j-lt"/>
          <a:ea typeface="+mn-ea"/>
          <a:cs typeface="Open San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Calibri" panose="020F0502020204030204" pitchFamily="34" charset="0"/>
        <a:buChar char="▫"/>
        <a:defRPr sz="2800" kern="1200">
          <a:solidFill>
            <a:schemeClr val="tx2"/>
          </a:solidFill>
          <a:latin typeface="+mj-lt"/>
          <a:ea typeface="+mn-ea"/>
          <a:cs typeface="Open San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Calibri" panose="020F0502020204030204" pitchFamily="34" charset="0"/>
        <a:buChar char="–"/>
        <a:defRPr sz="2400" kern="1200">
          <a:solidFill>
            <a:schemeClr val="tx2"/>
          </a:solidFill>
          <a:latin typeface="+mj-lt"/>
          <a:ea typeface="+mn-ea"/>
          <a:cs typeface="Open San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j-lt"/>
          <a:ea typeface="+mn-ea"/>
          <a:cs typeface="Open San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2"/>
          </a:solidFill>
          <a:latin typeface="+mj-lt"/>
          <a:ea typeface="+mn-ea"/>
          <a:cs typeface="Open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1298" y="2971800"/>
            <a:ext cx="5909405" cy="2590800"/>
          </a:xfrm>
        </p:spPr>
        <p:txBody>
          <a:bodyPr>
            <a:normAutofit/>
          </a:bodyPr>
          <a:lstStyle>
            <a:lvl1pPr marL="0" indent="0" algn="ctr">
              <a:buNone/>
              <a:defRPr/>
            </a:lvl1pPr>
          </a:lstStyle>
          <a:p>
            <a:r>
              <a:rPr lang="en-US" sz="3900" dirty="0">
                <a:solidFill>
                  <a:srgbClr val="18396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State Aid Legislative Recap </a:t>
            </a:r>
            <a:endParaRPr lang="en-US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74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DC5E7-40C8-6322-67C6-FBD7CDB5C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Aid &amp; The Lottery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A6726-3B50-E710-B9C8-FE295E7B1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1806"/>
            <a:ext cx="10972800" cy="4394194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Lottery v. Sports Wagering Landscape </a:t>
            </a:r>
          </a:p>
          <a:p>
            <a:pPr marL="0" indent="0">
              <a:buNone/>
            </a:pPr>
            <a:endParaRPr lang="en-US" sz="1900" dirty="0"/>
          </a:p>
          <a:p>
            <a:r>
              <a:rPr lang="en-US" sz="3400" dirty="0"/>
              <a:t>All bills that would have caused a negative fiscal impact on the lottery for education account were pushed to 2026:</a:t>
            </a:r>
          </a:p>
          <a:p>
            <a:pPr marL="0" indent="0">
              <a:buNone/>
            </a:pPr>
            <a:endParaRPr lang="en-US" sz="1300" dirty="0"/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3000" dirty="0"/>
              <a:t>Expansion of Wilder-</a:t>
            </a:r>
            <a:r>
              <a:rPr lang="en-US" sz="3000" dirty="0" err="1"/>
              <a:t>Naifeh</a:t>
            </a:r>
            <a:r>
              <a:rPr lang="en-US" sz="3000" dirty="0"/>
              <a:t> grant eligibility to William R. Moore College of Technology 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3000" dirty="0"/>
              <a:t>Expansion of the STEP UP scholarship to all eligible students regardless of date of high school graduation 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3000" dirty="0"/>
              <a:t>Expansion of eligibility of lottery scholarships to institutions that are candidates for accreditation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3000" dirty="0"/>
              <a:t>Expansion of Promise eligibility to private cosmetology and barbering institutions 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3000" dirty="0"/>
              <a:t>Expansion of dual enrollment eligibility to high school sophomores.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3000" dirty="0" err="1"/>
              <a:t>TennesseeWORKS</a:t>
            </a:r>
            <a:r>
              <a:rPr lang="en-US" sz="3000" dirty="0"/>
              <a:t> initiative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6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608B4-9B32-108E-FCE6-F3536290F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Tennessee Student Assistance Award (TSAA)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99127-9E39-6E79-ABE6-120D4BDE9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B365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B365D"/>
                </a:solidFill>
                <a:effectLst/>
                <a:uLnTx/>
                <a:uFillTx/>
                <a:latin typeface="Calibri"/>
                <a:ea typeface="+mn-ea"/>
                <a:cs typeface="Open Sans"/>
              </a:rPr>
              <a:t>TSAA – state’s need-based grant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B365D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1B365D"/>
                </a:solidFill>
                <a:effectLst/>
                <a:uLnTx/>
                <a:uFillTx/>
                <a:latin typeface="Calibri"/>
                <a:ea typeface="+mn-ea"/>
                <a:cs typeface="Open Sans"/>
              </a:rPr>
              <a:t>Annual budget - $113M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B365D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1B365D"/>
                </a:solidFill>
                <a:effectLst/>
                <a:uLnTx/>
                <a:uFillTx/>
                <a:latin typeface="Calibri"/>
                <a:ea typeface="+mn-ea"/>
                <a:cs typeface="Open Sans"/>
              </a:rPr>
              <a:t>$12M improvement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B365D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3000" dirty="0">
                <a:solidFill>
                  <a:srgbClr val="1B365D"/>
                </a:solidFill>
                <a:latin typeface="Calibri"/>
              </a:rPr>
              <a:t>Future improvement requests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1B365D"/>
              </a:solidFill>
              <a:effectLst/>
              <a:uLnTx/>
              <a:uFillTx/>
              <a:latin typeface="Calibri"/>
              <a:ea typeface="+mn-ea"/>
              <a:cs typeface="Open Sans"/>
            </a:endParaRPr>
          </a:p>
          <a:p>
            <a:pPr marL="57150" indent="0">
              <a:buClr>
                <a:srgbClr val="1B365D"/>
              </a:buClr>
              <a:buNone/>
              <a:defRPr/>
            </a:pPr>
            <a:endParaRPr lang="en-US" sz="3400" noProof="0" dirty="0">
              <a:solidFill>
                <a:srgbClr val="1B365D"/>
              </a:solidFill>
              <a:latin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41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608B4-9B32-108E-FCE6-F3536290F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TN Future Teacher Scholarship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99127-9E39-6E79-ABE6-120D4BDE9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B365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1B365D"/>
                </a:solidFill>
                <a:effectLst/>
                <a:uLnTx/>
                <a:uFillTx/>
                <a:latin typeface="Calibri"/>
                <a:ea typeface="+mn-ea"/>
                <a:cs typeface="Open Sans"/>
              </a:rPr>
              <a:t>5-year pilot program - loan forgiveness program for juniors and seniors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B365D"/>
              </a:buClr>
              <a:buSz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B365D"/>
              </a:solidFill>
              <a:effectLst/>
              <a:uLnTx/>
              <a:uFillTx/>
              <a:latin typeface="Calibri"/>
              <a:ea typeface="+mn-ea"/>
              <a:cs typeface="Open Sans"/>
            </a:endParaRPr>
          </a:p>
          <a:p>
            <a:pPr marL="747713" lvl="1" indent="-284163">
              <a:buClr>
                <a:srgbClr val="1B365D"/>
              </a:buClr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solidFill>
                  <a:srgbClr val="1B365D"/>
                </a:solidFill>
                <a:latin typeface="Calibri"/>
              </a:rPr>
              <a:t>Allows post-baccalaureate students to participate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rgbClr val="1B365D"/>
              </a:solidFill>
              <a:effectLst/>
              <a:uLnTx/>
              <a:uFillTx/>
              <a:latin typeface="Calibri"/>
              <a:ea typeface="+mn-ea"/>
              <a:cs typeface="Open Sans"/>
            </a:endParaRPr>
          </a:p>
          <a:p>
            <a:pPr marL="747713" lvl="1" indent="-284163">
              <a:buClr>
                <a:srgbClr val="1B365D"/>
              </a:buClr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solidFill>
                  <a:srgbClr val="1B365D"/>
                </a:solidFill>
                <a:latin typeface="Calibri"/>
              </a:rPr>
              <a:t>Reduces teaching commitment to two years</a:t>
            </a:r>
          </a:p>
          <a:p>
            <a:pPr marL="747713" lvl="1" indent="-284163">
              <a:buClr>
                <a:srgbClr val="1B365D"/>
              </a:buClr>
              <a:buFont typeface="Courier New" panose="02070309020205020404" pitchFamily="49" charset="0"/>
              <a:buChar char="o"/>
              <a:defRPr/>
            </a:pPr>
            <a:r>
              <a:rPr lang="en-US" sz="3000" dirty="0">
                <a:solidFill>
                  <a:srgbClr val="1B365D"/>
                </a:solidFill>
                <a:latin typeface="Calibri"/>
              </a:rPr>
              <a:t>Establishes a flat award amount of $3,500</a:t>
            </a:r>
          </a:p>
          <a:p>
            <a:pPr marL="463550" lvl="1" indent="0">
              <a:buClr>
                <a:srgbClr val="1B365D"/>
              </a:buClr>
              <a:buNone/>
              <a:defRPr/>
            </a:pPr>
            <a:endParaRPr lang="en-US" sz="3400" noProof="0" dirty="0">
              <a:solidFill>
                <a:srgbClr val="1B365D"/>
              </a:solidFill>
              <a:latin typeface="Calibri"/>
            </a:endParaRPr>
          </a:p>
          <a:p>
            <a:pPr marL="57150" indent="0">
              <a:buClr>
                <a:srgbClr val="1B365D"/>
              </a:buClr>
              <a:buNone/>
              <a:defRPr/>
            </a:pPr>
            <a:endParaRPr lang="en-US" sz="3400" b="1" noProof="0" dirty="0">
              <a:solidFill>
                <a:srgbClr val="1B365D"/>
              </a:solidFill>
              <a:latin typeface="Calibri"/>
            </a:endParaRPr>
          </a:p>
          <a:p>
            <a:pPr marL="57150" indent="0">
              <a:buClr>
                <a:srgbClr val="1B365D"/>
              </a:buClr>
              <a:buNone/>
              <a:defRPr/>
            </a:pPr>
            <a:r>
              <a:rPr lang="en-US" sz="3400" b="1" dirty="0">
                <a:solidFill>
                  <a:srgbClr val="1B365D"/>
                </a:solidFill>
                <a:latin typeface="Calibri"/>
              </a:rPr>
              <a:t>S</a:t>
            </a:r>
            <a:r>
              <a:rPr lang="en-US" sz="3400" b="1" noProof="0" dirty="0">
                <a:solidFill>
                  <a:srgbClr val="1B365D"/>
                </a:solidFill>
                <a:latin typeface="Calibri"/>
              </a:rPr>
              <a:t>B 682/</a:t>
            </a:r>
            <a:r>
              <a:rPr lang="en-US" sz="3400" b="1" dirty="0">
                <a:solidFill>
                  <a:srgbClr val="1B365D"/>
                </a:solidFill>
                <a:latin typeface="Calibri"/>
              </a:rPr>
              <a:t>H</a:t>
            </a:r>
            <a:r>
              <a:rPr lang="en-US" sz="3400" b="1" noProof="0" dirty="0">
                <a:solidFill>
                  <a:srgbClr val="1B365D"/>
                </a:solidFill>
                <a:latin typeface="Calibri"/>
              </a:rPr>
              <a:t>B 504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1B365D"/>
              </a:solidFill>
              <a:effectLst/>
              <a:uLnTx/>
              <a:uFillTx/>
              <a:latin typeface="Calibri"/>
              <a:ea typeface="+mn-ea"/>
              <a:cs typeface="Open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27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608B4-9B32-108E-FCE6-F3536290F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Practical Nursing Dual Enrollment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99127-9E39-6E79-ABE6-120D4BDE9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B365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rgbClr val="1B365D"/>
                </a:solidFill>
                <a:latin typeface="Calibri"/>
              </a:rPr>
              <a:t>Requires the Board of Nursing to allow TBR institutions to offer dual enrollment programs in pre-practical nursing and practical nursing</a:t>
            </a:r>
          </a:p>
          <a:p>
            <a:pPr lvl="2" indent="-342900">
              <a:buClr>
                <a:srgbClr val="1B365D"/>
              </a:buClr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rgbClr val="1B365D"/>
                </a:solidFill>
                <a:latin typeface="Calibri"/>
              </a:rPr>
              <a:t>Begins with 10</a:t>
            </a:r>
            <a:r>
              <a:rPr lang="en-US" baseline="30000" dirty="0">
                <a:solidFill>
                  <a:srgbClr val="1B365D"/>
                </a:solidFill>
                <a:latin typeface="Calibri"/>
              </a:rPr>
              <a:t>th</a:t>
            </a:r>
            <a:r>
              <a:rPr lang="en-US" dirty="0">
                <a:solidFill>
                  <a:srgbClr val="1B365D"/>
                </a:solidFill>
                <a:latin typeface="Calibri"/>
              </a:rPr>
              <a:t> grade </a:t>
            </a:r>
          </a:p>
          <a:p>
            <a:pPr lvl="2" indent="-342900">
              <a:buClr>
                <a:srgbClr val="1B365D"/>
              </a:buClr>
              <a:buFont typeface="Courier New" panose="02070309020205020404" pitchFamily="49" charset="0"/>
              <a:buChar char="o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B365D"/>
                </a:solidFill>
                <a:effectLst/>
                <a:uLnTx/>
                <a:uFillTx/>
                <a:latin typeface="Calibri"/>
                <a:ea typeface="+mn-ea"/>
                <a:cs typeface="Open Sans"/>
              </a:rPr>
              <a:t>No impact to 10</a:t>
            </a:r>
            <a:r>
              <a:rPr kumimoji="0" lang="en-US" b="0" i="0" u="none" strike="noStrike" kern="1200" cap="none" spc="0" normalizeH="0" baseline="30000" noProof="0" dirty="0">
                <a:ln>
                  <a:noFill/>
                </a:ln>
                <a:solidFill>
                  <a:srgbClr val="1B365D"/>
                </a:solidFill>
                <a:effectLst/>
                <a:uLnTx/>
                <a:uFillTx/>
                <a:latin typeface="Calibri"/>
                <a:ea typeface="+mn-ea"/>
                <a:cs typeface="Open Sans"/>
              </a:rPr>
              <a:t>th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B365D"/>
                </a:solidFill>
                <a:effectLst/>
                <a:uLnTx/>
                <a:uFillTx/>
                <a:latin typeface="Calibri"/>
                <a:ea typeface="+mn-ea"/>
                <a:cs typeface="Open Sans"/>
              </a:rPr>
              <a:t> grade participation in the Dual Enrollment Grant (DEG) at 2-year and 4-year institutions</a:t>
            </a:r>
          </a:p>
          <a:p>
            <a:pPr lvl="2" indent="-342900">
              <a:buClr>
                <a:srgbClr val="1B365D"/>
              </a:buClr>
              <a:buFont typeface="Courier New" panose="02070309020205020404" pitchFamily="49" charset="0"/>
              <a:buChar char="o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1B365D"/>
                </a:solidFill>
                <a:effectLst/>
                <a:uLnTx/>
                <a:uFillTx/>
                <a:latin typeface="Calibri"/>
                <a:ea typeface="+mn-ea"/>
                <a:cs typeface="Open Sans"/>
              </a:rPr>
              <a:t>All high school students enrolled at TCATs are eligible to receive DEG</a:t>
            </a:r>
          </a:p>
          <a:p>
            <a:pPr marL="57150" indent="0">
              <a:buClr>
                <a:srgbClr val="1B365D"/>
              </a:buClr>
              <a:buNone/>
              <a:defRPr/>
            </a:pPr>
            <a:endParaRPr lang="en-US" sz="3400" noProof="0" dirty="0">
              <a:solidFill>
                <a:srgbClr val="1B365D"/>
              </a:solidFill>
              <a:latin typeface="Calibri"/>
            </a:endParaRPr>
          </a:p>
          <a:p>
            <a:pPr marL="57150" indent="0">
              <a:buClr>
                <a:srgbClr val="1B365D"/>
              </a:buClr>
              <a:buNone/>
              <a:defRPr/>
            </a:pPr>
            <a:r>
              <a:rPr lang="en-US" sz="3400" b="1" noProof="0" dirty="0">
                <a:solidFill>
                  <a:srgbClr val="1B365D"/>
                </a:solidFill>
                <a:latin typeface="Calibri"/>
              </a:rPr>
              <a:t>SB 644/HB 865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1B365D"/>
              </a:solidFill>
              <a:effectLst/>
              <a:uLnTx/>
              <a:uFillTx/>
              <a:latin typeface="Calibri"/>
              <a:ea typeface="+mn-ea"/>
              <a:cs typeface="Open San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48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6A871-30FF-CCDD-DABC-EABDFC572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THEC Legislative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FE147-861A-3FBD-2D42-6E7876925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>
                <a:latin typeface="+mn-lt"/>
              </a:rPr>
              <a:t>THEC Bill: Agency Responsibility Modernization and Alignment </a:t>
            </a:r>
          </a:p>
          <a:p>
            <a:pPr marL="0" indent="0">
              <a:buNone/>
            </a:pPr>
            <a:endParaRPr lang="en-US" sz="300" dirty="0">
              <a:latin typeface="+mn-lt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Adds access and career readiness outreach to our statutory charges.</a:t>
            </a:r>
          </a:p>
          <a:p>
            <a:pPr marL="457200" lvl="1" indent="0">
              <a:buNone/>
            </a:pPr>
            <a:endParaRPr lang="en-US" sz="10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kern="100" dirty="0">
                <a:effectLst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Clarifies the current definition for a “quality non-degree credential” to include those programs that culminate in a registered apprenticeship, occupational licensure, or a certificate in addition to industry certifications.</a:t>
            </a:r>
          </a:p>
          <a:p>
            <a:pPr lvl="1"/>
            <a:endParaRPr lang="en-US" sz="2400" kern="100" dirty="0">
              <a:effectLst/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kern="100" dirty="0"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TSAC Bill </a:t>
            </a:r>
          </a:p>
          <a:p>
            <a:pPr marL="0" indent="0">
              <a:buNone/>
            </a:pPr>
            <a:endParaRPr lang="en-US" sz="300" kern="100" dirty="0">
              <a:latin typeface="+mn-lt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kern="100" dirty="0">
                <a:effectLst/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Merges TSAC/THEC as under one board.</a:t>
            </a:r>
          </a:p>
          <a:p>
            <a:pPr marL="457200" lvl="1" indent="0">
              <a:buNone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77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4AAA-7773-E5C5-CBA9-D5F43D3BC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Other Higher Education Initiatives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72D92-66FE-2C80-7583-D7F370845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TSU Access to Funds </a:t>
            </a:r>
          </a:p>
          <a:p>
            <a:r>
              <a:rPr lang="en-US" dirty="0"/>
              <a:t>$512,700 to TN Achieves for the expansion of the Summer Institute.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841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867400" y="2819401"/>
            <a:ext cx="4800597" cy="13614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dirty="0"/>
              <a:t>tim.phelps@tn.gov</a:t>
            </a:r>
            <a:br>
              <a:rPr lang="en-US" sz="2000" b="1" dirty="0"/>
            </a:br>
            <a:r>
              <a:rPr lang="en-US" sz="2000" b="1" dirty="0"/>
              <a:t>615-253-7441</a:t>
            </a:r>
          </a:p>
          <a:p>
            <a:pPr marL="0" indent="0" algn="ctr">
              <a:buNone/>
            </a:pPr>
            <a:r>
              <a:rPr lang="en-US" sz="2000" b="1" dirty="0"/>
              <a:t>colleen.ellis@tn.gov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b="1" dirty="0"/>
              <a:t>615-604-1962</a:t>
            </a: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28" t="21824" r="30446" b="21937"/>
          <a:stretch/>
        </p:blipFill>
        <p:spPr bwMode="auto">
          <a:xfrm>
            <a:off x="2286000" y="2661726"/>
            <a:ext cx="1676400" cy="160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25"/>
          <a:stretch/>
        </p:blipFill>
        <p:spPr bwMode="auto">
          <a:xfrm>
            <a:off x="3988536" y="2851297"/>
            <a:ext cx="1784343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0"/>
          <a:stretch/>
        </p:blipFill>
        <p:spPr bwMode="auto">
          <a:xfrm>
            <a:off x="3996750" y="3505200"/>
            <a:ext cx="1781573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6019800" y="2837937"/>
            <a:ext cx="0" cy="1253050"/>
          </a:xfrm>
          <a:prstGeom prst="line">
            <a:avLst/>
          </a:prstGeom>
          <a:ln>
            <a:solidFill>
              <a:srgbClr val="7E7E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cb50344\AppData\Local\Microsoft\Windows\INetCache\IE\5N0HM600\Twitter_bird_logo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4818606"/>
            <a:ext cx="633681" cy="51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953000" y="4749225"/>
            <a:ext cx="19333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rgbClr val="FF0000"/>
                </a:solidFill>
                <a:latin typeface="Calibri"/>
                <a:ea typeface="Open Sans" panose="020B0606030504020204" pitchFamily="34" charset="0"/>
                <a:cs typeface="Open Sans" panose="020B0606030504020204" pitchFamily="34" charset="0"/>
              </a:rPr>
              <a:t>tnpromise</a:t>
            </a:r>
            <a:endParaRPr lang="en-US" sz="3200" b="1" dirty="0">
              <a:solidFill>
                <a:srgbClr val="FF0000"/>
              </a:solidFill>
              <a:latin typeface="Calibri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9" name="Picture 2" descr="Website Icon - Westside Regional Center">
            <a:extLst>
              <a:ext uri="{FF2B5EF4-FFF2-40B4-BE49-F238E27FC236}">
                <a16:creationId xmlns:a16="http://schemas.microsoft.com/office/drawing/2014/main" id="{DDF7AE2D-952F-4E11-B448-466AB32A8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4102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AB18392-8E42-440F-AF34-8E8D425E5BB4}"/>
              </a:ext>
            </a:extLst>
          </p:cNvPr>
          <p:cNvSpPr/>
          <p:nvPr/>
        </p:nvSpPr>
        <p:spPr>
          <a:xfrm>
            <a:off x="4952871" y="5435025"/>
            <a:ext cx="28957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  <a:ea typeface="Open Sans" panose="020B0606030504020204" pitchFamily="34" charset="0"/>
                <a:cs typeface="Open Sans" panose="020B0606030504020204" pitchFamily="34" charset="0"/>
              </a:rPr>
              <a:t>collegefortn.org</a:t>
            </a:r>
          </a:p>
        </p:txBody>
      </p:sp>
    </p:spTree>
    <p:extLst>
      <p:ext uri="{BB962C8B-B14F-4D97-AF65-F5344CB8AC3E}">
        <p14:creationId xmlns:p14="http://schemas.microsoft.com/office/powerpoint/2010/main" val="264425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PowerPoint A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owerPoint A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8492</TotalTime>
  <Words>340</Words>
  <Application>Microsoft Office PowerPoint</Application>
  <PresentationFormat>Widescreen</PresentationFormat>
  <Paragraphs>55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Open Sans</vt:lpstr>
      <vt:lpstr>Wingdings</vt:lpstr>
      <vt:lpstr>PowerPoint A</vt:lpstr>
      <vt:lpstr>1_PowerPoint A</vt:lpstr>
      <vt:lpstr>PowerPoint Presentation</vt:lpstr>
      <vt:lpstr>Financial Aid &amp; The Lottery</vt:lpstr>
      <vt:lpstr>Tennessee Student Assistance Award (TSAA)</vt:lpstr>
      <vt:lpstr>TN Future Teacher Scholarship</vt:lpstr>
      <vt:lpstr>Practical Nursing Dual Enrollment</vt:lpstr>
      <vt:lpstr>THEC Legislative Package</vt:lpstr>
      <vt:lpstr>Other Higher Education Initiatives</vt:lpstr>
      <vt:lpstr>PowerPoint Presentation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TENNESSEE</dc:title>
  <dc:creator>Molly Wehlage</dc:creator>
  <cp:lastModifiedBy>Tim Phelps</cp:lastModifiedBy>
  <cp:revision>463</cp:revision>
  <cp:lastPrinted>2018-08-21T19:51:34Z</cp:lastPrinted>
  <dcterms:created xsi:type="dcterms:W3CDTF">2015-04-17T18:57:14Z</dcterms:created>
  <dcterms:modified xsi:type="dcterms:W3CDTF">2025-04-24T16:23:34Z</dcterms:modified>
</cp:coreProperties>
</file>