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4"/>
  </p:sldMasterIdLst>
  <p:notesMasterIdLst>
    <p:notesMasterId r:id="rId20"/>
  </p:notesMasterIdLst>
  <p:handoutMasterIdLst>
    <p:handoutMasterId r:id="rId21"/>
  </p:handoutMasterIdLst>
  <p:sldIdLst>
    <p:sldId id="1783" r:id="rId5"/>
    <p:sldId id="1726" r:id="rId6"/>
    <p:sldId id="1635" r:id="rId7"/>
    <p:sldId id="1727" r:id="rId8"/>
    <p:sldId id="1636" r:id="rId9"/>
    <p:sldId id="1728" r:id="rId10"/>
    <p:sldId id="1638" r:id="rId11"/>
    <p:sldId id="1729" r:id="rId12"/>
    <p:sldId id="1732" r:id="rId13"/>
    <p:sldId id="1735" r:id="rId14"/>
    <p:sldId id="1733" r:id="rId15"/>
    <p:sldId id="1645" r:id="rId16"/>
    <p:sldId id="1647" r:id="rId17"/>
    <p:sldId id="1730" r:id="rId18"/>
    <p:sldId id="1641" r:id="rId19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Seay" initials="JS" lastIdx="3" clrIdx="0">
    <p:extLst>
      <p:ext uri="{19B8F6BF-5375-455C-9EA6-DF929625EA0E}">
        <p15:presenceInfo xmlns:p15="http://schemas.microsoft.com/office/powerpoint/2012/main" userId="S::CB05500@tn.gov::177eca19-a8f1-4632-8321-565da92bfc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D1D3D6"/>
    <a:srgbClr val="00B0F0"/>
    <a:srgbClr val="FF9F99"/>
    <a:srgbClr val="FFFF00"/>
    <a:srgbClr val="CBCBCB"/>
    <a:srgbClr val="1B365D"/>
    <a:srgbClr val="E7E7E7"/>
    <a:srgbClr val="011D5F"/>
    <a:srgbClr val="1922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372581-3CE4-480A-BDFD-92A7AE85D0A2}" v="1" dt="2025-05-16T20:20:55.892"/>
    <p1510:client id="{7E8BB6C9-0D58-85ED-1DBD-25E24291BA77}" v="44" dt="2025-05-15T16:49:25.3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86410" autoAdjust="0"/>
  </p:normalViewPr>
  <p:slideViewPr>
    <p:cSldViewPr>
      <p:cViewPr varScale="1">
        <p:scale>
          <a:sx n="61" d="100"/>
          <a:sy n="61" d="100"/>
        </p:scale>
        <p:origin x="122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notesViewPr>
    <p:cSldViewPr>
      <p:cViewPr>
        <p:scale>
          <a:sx n="98" d="100"/>
          <a:sy n="98" d="100"/>
        </p:scale>
        <p:origin x="182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29B845-3DE4-C44E-82C8-700AB11ED3A6}" type="datetime1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796EF79-0BF4-924E-943E-33FECC0BC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3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566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r">
              <a:defRPr sz="1200"/>
            </a:lvl1pPr>
          </a:lstStyle>
          <a:p>
            <a:fld id="{D55E2DDC-EEF2-C84C-B230-6800F23774E3}" type="datetime1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474" tIns="43738" rIns="87474" bIns="437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11" y="4387444"/>
            <a:ext cx="5559456" cy="4155317"/>
          </a:xfrm>
          <a:prstGeom prst="rect">
            <a:avLst/>
          </a:prstGeom>
        </p:spPr>
        <p:txBody>
          <a:bodyPr vert="horz" lIns="87474" tIns="43738" rIns="87474" bIns="437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566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r">
              <a:defRPr sz="1200"/>
            </a:lvl1pPr>
          </a:lstStyle>
          <a:p>
            <a:fld id="{DE8B79F1-B7B6-4FD2-9263-BB9B47A67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3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1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05B4F-BCAB-4A1D-9D0D-5537CD6DC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3253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85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7704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A8DEA2-D7EF-410A-82D3-8F7FCC6D5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55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0477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627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851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458E8F7-C7A8-41D3-859D-7A928CEE1F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726C9CA-4ABC-4359-96A6-3D7E1744EE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6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pic>
        <p:nvPicPr>
          <p:cNvPr id="5" name="Picture 4" descr="Text, logo&#10;&#10;Description automatically generated">
            <a:extLst>
              <a:ext uri="{FF2B5EF4-FFF2-40B4-BE49-F238E27FC236}">
                <a16:creationId xmlns:a16="http://schemas.microsoft.com/office/drawing/2014/main" id="{29A07525-E9DB-4F95-9511-4A05634699A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872" y="6324600"/>
            <a:ext cx="3244328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6600" b="1" i="0" kern="1200">
          <a:solidFill>
            <a:schemeClr val="tx2"/>
          </a:solidFill>
          <a:latin typeface="+mj-lt"/>
          <a:ea typeface="Open Sans Light" panose="020B0306030504020204" pitchFamily="34" charset="0"/>
          <a:cs typeface="PermianSlabSerifTypeface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j-lt"/>
          <a:ea typeface="+mn-ea"/>
          <a:cs typeface="Open San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▫"/>
        <a:defRPr sz="2800" kern="1200">
          <a:solidFill>
            <a:schemeClr val="tx2"/>
          </a:solidFill>
          <a:latin typeface="+mj-lt"/>
          <a:ea typeface="+mn-ea"/>
          <a:cs typeface="Open San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–"/>
        <a:defRPr sz="2400" kern="1200">
          <a:solidFill>
            <a:schemeClr val="tx2"/>
          </a:solidFill>
          <a:latin typeface="+mj-lt"/>
          <a:ea typeface="+mn-ea"/>
          <a:cs typeface="Open San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j-lt"/>
          <a:ea typeface="+mn-ea"/>
          <a:cs typeface="Open San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2"/>
          </a:solidFill>
          <a:latin typeface="+mj-lt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heclearinghouse.help/tc-t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grands.tsac.tn.gov/fast/Logi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1298" y="2971800"/>
            <a:ext cx="5909405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HOPE GPA Reporting</a:t>
            </a:r>
            <a:endParaRPr lang="en-US" sz="4000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65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C52A224C-36BD-A1C9-AFB0-3052C2A35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586" y="5562600"/>
            <a:ext cx="2248214" cy="4096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12BC67-5026-1B0B-BC1D-EA59AD6D51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093" b="20930"/>
          <a:stretch/>
        </p:blipFill>
        <p:spPr>
          <a:xfrm>
            <a:off x="0" y="1600200"/>
            <a:ext cx="12192000" cy="3733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4923489" y="201892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1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AE695-77B2-4AE6-A46F-E60A03D119E4}"/>
              </a:ext>
            </a:extLst>
          </p:cNvPr>
          <p:cNvSpPr/>
          <p:nvPr/>
        </p:nvSpPr>
        <p:spPr>
          <a:xfrm>
            <a:off x="5318760" y="5605272"/>
            <a:ext cx="548640" cy="338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B6BAB-C97B-42DE-B66D-CEEA56AA945B}"/>
              </a:ext>
            </a:extLst>
          </p:cNvPr>
          <p:cNvSpPr txBox="1"/>
          <p:nvPr/>
        </p:nvSpPr>
        <p:spPr>
          <a:xfrm>
            <a:off x="4879958" y="5410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3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5361432" y="2286000"/>
            <a:ext cx="1344168" cy="1737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FADBFB-2AD9-4FF2-A526-B72DEBDB00A0}"/>
              </a:ext>
            </a:extLst>
          </p:cNvPr>
          <p:cNvSpPr txBox="1"/>
          <p:nvPr/>
        </p:nvSpPr>
        <p:spPr>
          <a:xfrm>
            <a:off x="1376098" y="4658975"/>
            <a:ext cx="1284369" cy="6771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Seay, Jason</a:t>
            </a:r>
          </a:p>
          <a:p>
            <a:endParaRPr lang="en-US" sz="300" dirty="0"/>
          </a:p>
          <a:p>
            <a:r>
              <a:rPr lang="en-US" sz="1600" dirty="0"/>
              <a:t>Telli, Suzette</a:t>
            </a:r>
            <a:endParaRPr lang="en-US" dirty="0"/>
          </a:p>
          <a:p>
            <a:endParaRPr lang="en-US" sz="3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92EE61-EA06-43A7-B2A1-BC6C1702B60A}"/>
              </a:ext>
            </a:extLst>
          </p:cNvPr>
          <p:cNvSpPr/>
          <p:nvPr/>
        </p:nvSpPr>
        <p:spPr>
          <a:xfrm>
            <a:off x="533400" y="469392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DAEE44E-A898-4703-9521-B42B90A74131}"/>
              </a:ext>
            </a:extLst>
          </p:cNvPr>
          <p:cNvSpPr/>
          <p:nvPr/>
        </p:nvSpPr>
        <p:spPr>
          <a:xfrm>
            <a:off x="533400" y="400812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62A60DB-31CA-4136-B6F5-6314FA9AAEB6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FAST ACT/SAT Updating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03D745-F567-E630-7731-81DFE35B2730}"/>
              </a:ext>
            </a:extLst>
          </p:cNvPr>
          <p:cNvSpPr/>
          <p:nvPr/>
        </p:nvSpPr>
        <p:spPr>
          <a:xfrm>
            <a:off x="533400" y="502920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D68BE19A-2AF9-B3A8-DFAF-35AD553E6D4C}"/>
              </a:ext>
            </a:extLst>
          </p:cNvPr>
          <p:cNvSpPr/>
          <p:nvPr/>
        </p:nvSpPr>
        <p:spPr>
          <a:xfrm>
            <a:off x="10564368" y="25908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90C42E-CB50-2D9C-1D6B-F0B531DB904E}"/>
              </a:ext>
            </a:extLst>
          </p:cNvPr>
          <p:cNvSpPr txBox="1"/>
          <p:nvPr/>
        </p:nvSpPr>
        <p:spPr>
          <a:xfrm>
            <a:off x="1295400" y="3962400"/>
            <a:ext cx="1452299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Marrero, Sara</a:t>
            </a:r>
            <a:endParaRPr lang="en-US" sz="3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F960505-2A2F-CCD7-E0DF-218DA28DE1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4200" y="3962400"/>
            <a:ext cx="257211" cy="2667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643AE0-262E-FD0B-21C7-B858AC323C8C}"/>
              </a:ext>
            </a:extLst>
          </p:cNvPr>
          <p:cNvSpPr txBox="1"/>
          <p:nvPr/>
        </p:nvSpPr>
        <p:spPr>
          <a:xfrm>
            <a:off x="2057400" y="30480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2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70422F1-0689-2FA3-F54D-74E847DA61B2}"/>
              </a:ext>
            </a:extLst>
          </p:cNvPr>
          <p:cNvSpPr/>
          <p:nvPr/>
        </p:nvSpPr>
        <p:spPr>
          <a:xfrm>
            <a:off x="2438400" y="23622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98BA7D-2FF4-86F2-BA0A-7E1BADA4DAA4}"/>
              </a:ext>
            </a:extLst>
          </p:cNvPr>
          <p:cNvSpPr txBox="1"/>
          <p:nvPr/>
        </p:nvSpPr>
        <p:spPr>
          <a:xfrm>
            <a:off x="9144000" y="3962400"/>
            <a:ext cx="53340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23</a:t>
            </a:r>
            <a:endParaRPr lang="en-US" sz="200" b="1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8EE3CD2E-080A-C592-971C-0041F0B25D90}"/>
              </a:ext>
            </a:extLst>
          </p:cNvPr>
          <p:cNvSpPr/>
          <p:nvPr/>
        </p:nvSpPr>
        <p:spPr>
          <a:xfrm>
            <a:off x="9192768" y="28194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74529AFA-EF63-4284-5BD0-91FC4542EED1}"/>
              </a:ext>
            </a:extLst>
          </p:cNvPr>
          <p:cNvSpPr/>
          <p:nvPr/>
        </p:nvSpPr>
        <p:spPr>
          <a:xfrm>
            <a:off x="5992368" y="28194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FC3BE5-0E35-E01A-53C9-F78E50D48A55}"/>
              </a:ext>
            </a:extLst>
          </p:cNvPr>
          <p:cNvSpPr txBox="1"/>
          <p:nvPr/>
        </p:nvSpPr>
        <p:spPr>
          <a:xfrm>
            <a:off x="5638800" y="3962400"/>
            <a:ext cx="106680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03/01/2022</a:t>
            </a:r>
            <a:endParaRPr lang="en-US" sz="200" b="1" dirty="0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323B1D0E-D9E3-DFAE-1CDD-75AD04A020E1}"/>
              </a:ext>
            </a:extLst>
          </p:cNvPr>
          <p:cNvSpPr/>
          <p:nvPr/>
        </p:nvSpPr>
        <p:spPr>
          <a:xfrm>
            <a:off x="8354568" y="28194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786BDA-054F-D62C-A433-EC409ADC131F}"/>
              </a:ext>
            </a:extLst>
          </p:cNvPr>
          <p:cNvSpPr txBox="1"/>
          <p:nvPr/>
        </p:nvSpPr>
        <p:spPr>
          <a:xfrm>
            <a:off x="3810000" y="1828800"/>
            <a:ext cx="118872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9CCE08-F491-09AF-10DC-8BF09215B5E7}"/>
              </a:ext>
            </a:extLst>
          </p:cNvPr>
          <p:cNvSpPr txBox="1"/>
          <p:nvPr/>
        </p:nvSpPr>
        <p:spPr>
          <a:xfrm>
            <a:off x="2819400" y="3990201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397D98-D3C9-9E95-70E1-091FB0C22BF9}"/>
              </a:ext>
            </a:extLst>
          </p:cNvPr>
          <p:cNvSpPr txBox="1"/>
          <p:nvPr/>
        </p:nvSpPr>
        <p:spPr>
          <a:xfrm>
            <a:off x="2819401" y="4676001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5118E1-C071-F67B-516B-D66AD7BD78AB}"/>
              </a:ext>
            </a:extLst>
          </p:cNvPr>
          <p:cNvSpPr txBox="1"/>
          <p:nvPr/>
        </p:nvSpPr>
        <p:spPr>
          <a:xfrm>
            <a:off x="2819400" y="5029200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07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212BC67-5026-1B0B-BC1D-EA59AD6D51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7907"/>
          <a:stretch/>
        </p:blipFill>
        <p:spPr>
          <a:xfrm>
            <a:off x="0" y="3962400"/>
            <a:ext cx="12192000" cy="1447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2667000" y="26670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1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AE695-77B2-4AE6-A46F-E60A03D119E4}"/>
              </a:ext>
            </a:extLst>
          </p:cNvPr>
          <p:cNvSpPr/>
          <p:nvPr/>
        </p:nvSpPr>
        <p:spPr>
          <a:xfrm>
            <a:off x="5343690" y="5059680"/>
            <a:ext cx="444352" cy="256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2438400" y="3307080"/>
            <a:ext cx="91440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FADBFB-2AD9-4FF2-A526-B72DEBDB00A0}"/>
              </a:ext>
            </a:extLst>
          </p:cNvPr>
          <p:cNvSpPr txBox="1"/>
          <p:nvPr/>
        </p:nvSpPr>
        <p:spPr>
          <a:xfrm>
            <a:off x="1376099" y="3962400"/>
            <a:ext cx="1143000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300" dirty="0"/>
          </a:p>
          <a:p>
            <a:r>
              <a:rPr lang="en-US" sz="1600" b="1" dirty="0">
                <a:highlight>
                  <a:srgbClr val="FFFF00"/>
                </a:highlight>
              </a:rPr>
              <a:t>Seay, Jason</a:t>
            </a:r>
            <a:endParaRPr lang="en-US" sz="2000" b="1" dirty="0">
              <a:highlight>
                <a:srgbClr val="FFFF00"/>
              </a:highlight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C49757B-1E11-4076-8085-E55DC3053E95}"/>
              </a:ext>
            </a:extLst>
          </p:cNvPr>
          <p:cNvSpPr/>
          <p:nvPr/>
        </p:nvSpPr>
        <p:spPr>
          <a:xfrm>
            <a:off x="533400" y="403860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62A60DB-31CA-4136-B6F5-6314FA9AAEB6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FAST Remove Records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68120BF9-ABEA-2898-C0BF-53E8FF3A852C}"/>
              </a:ext>
            </a:extLst>
          </p:cNvPr>
          <p:cNvSpPr/>
          <p:nvPr/>
        </p:nvSpPr>
        <p:spPr>
          <a:xfrm>
            <a:off x="5992368" y="2831592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FCC63C69-C3D8-1789-74FA-F429007D1D5E}"/>
              </a:ext>
            </a:extLst>
          </p:cNvPr>
          <p:cNvSpPr/>
          <p:nvPr/>
        </p:nvSpPr>
        <p:spPr>
          <a:xfrm>
            <a:off x="7239000" y="28194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AA1B281C-88F6-FF70-F604-52043936F83E}"/>
              </a:ext>
            </a:extLst>
          </p:cNvPr>
          <p:cNvSpPr/>
          <p:nvPr/>
        </p:nvSpPr>
        <p:spPr>
          <a:xfrm>
            <a:off x="8354568" y="2831592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28D7B704-C092-972E-F563-F3178F6B37D9}"/>
              </a:ext>
            </a:extLst>
          </p:cNvPr>
          <p:cNvSpPr/>
          <p:nvPr/>
        </p:nvSpPr>
        <p:spPr>
          <a:xfrm>
            <a:off x="9192768" y="28194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D68BE19A-2AF9-B3A8-DFAF-35AD553E6D4C}"/>
              </a:ext>
            </a:extLst>
          </p:cNvPr>
          <p:cNvSpPr/>
          <p:nvPr/>
        </p:nvSpPr>
        <p:spPr>
          <a:xfrm>
            <a:off x="10564368" y="25908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D442BD45-F319-4B0E-E923-21E6AC16BC5A}"/>
              </a:ext>
            </a:extLst>
          </p:cNvPr>
          <p:cNvSpPr/>
          <p:nvPr/>
        </p:nvSpPr>
        <p:spPr>
          <a:xfrm>
            <a:off x="9829800" y="25908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9B6C6B-BF61-2BCB-8AB0-15307F3C2641}"/>
              </a:ext>
            </a:extLst>
          </p:cNvPr>
          <p:cNvSpPr txBox="1"/>
          <p:nvPr/>
        </p:nvSpPr>
        <p:spPr>
          <a:xfrm>
            <a:off x="9829801" y="3962400"/>
            <a:ext cx="685799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3.92</a:t>
            </a:r>
            <a:endParaRPr lang="en-US" sz="3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A24272-43DF-3C21-DDA9-E2E5C0D58BC8}"/>
              </a:ext>
            </a:extLst>
          </p:cNvPr>
          <p:cNvSpPr txBox="1"/>
          <p:nvPr/>
        </p:nvSpPr>
        <p:spPr>
          <a:xfrm>
            <a:off x="1371600" y="4343400"/>
            <a:ext cx="137609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/>
                </a:solidFill>
                <a:highlight>
                  <a:srgbClr val="FFFF00"/>
                </a:highlight>
              </a:rPr>
              <a:t>Seay, Jason</a:t>
            </a:r>
            <a:br>
              <a:rPr lang="en-US" sz="1600" b="1" dirty="0">
                <a:solidFill>
                  <a:schemeClr val="bg2"/>
                </a:solidFill>
                <a:highlight>
                  <a:srgbClr val="FFFF00"/>
                </a:highlight>
              </a:rPr>
            </a:br>
            <a:endParaRPr lang="en-US" sz="400" b="1" dirty="0">
              <a:solidFill>
                <a:schemeClr val="bg2"/>
              </a:solidFill>
              <a:highlight>
                <a:srgbClr val="FFFF00"/>
              </a:highlight>
            </a:endParaRPr>
          </a:p>
          <a:p>
            <a:r>
              <a:rPr lang="en-US" sz="1600" b="1" dirty="0">
                <a:solidFill>
                  <a:schemeClr val="bg2"/>
                </a:solidFill>
                <a:highlight>
                  <a:srgbClr val="FFFF00"/>
                </a:highlight>
              </a:rPr>
              <a:t>Seay, Jason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F960505-2A2F-CCD7-E0DF-218DA28DE1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589" y="3962400"/>
            <a:ext cx="257211" cy="2667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B35EF6-F136-834D-AC76-2C749A1F47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093" b="42024"/>
          <a:stretch/>
        </p:blipFill>
        <p:spPr>
          <a:xfrm>
            <a:off x="0" y="1600200"/>
            <a:ext cx="12192000" cy="23514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008796-069A-BC00-A157-A1F042285442}"/>
              </a:ext>
            </a:extLst>
          </p:cNvPr>
          <p:cNvSpPr txBox="1"/>
          <p:nvPr/>
        </p:nvSpPr>
        <p:spPr>
          <a:xfrm>
            <a:off x="9144000" y="3962400"/>
            <a:ext cx="533400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23</a:t>
            </a:r>
            <a:endParaRPr lang="en-US" sz="300" dirty="0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4B9C7888-9B03-4C35-5B56-1475C7ECF9D2}"/>
              </a:ext>
            </a:extLst>
          </p:cNvPr>
          <p:cNvSpPr/>
          <p:nvPr/>
        </p:nvSpPr>
        <p:spPr>
          <a:xfrm>
            <a:off x="11277600" y="26670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DB488B-EFEB-1442-73F8-35886942741A}"/>
              </a:ext>
            </a:extLst>
          </p:cNvPr>
          <p:cNvSpPr txBox="1"/>
          <p:nvPr/>
        </p:nvSpPr>
        <p:spPr>
          <a:xfrm>
            <a:off x="5638800" y="3962400"/>
            <a:ext cx="106680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03/01/2022</a:t>
            </a:r>
            <a:endParaRPr lang="en-US" sz="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6F695F-9FAB-7684-5912-D0B0644FC0DE}"/>
              </a:ext>
            </a:extLst>
          </p:cNvPr>
          <p:cNvSpPr txBox="1"/>
          <p:nvPr/>
        </p:nvSpPr>
        <p:spPr>
          <a:xfrm>
            <a:off x="3810000" y="1828800"/>
            <a:ext cx="118872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B58101-9537-B75C-D23C-77E32B2C7D8D}"/>
              </a:ext>
            </a:extLst>
          </p:cNvPr>
          <p:cNvSpPr txBox="1"/>
          <p:nvPr/>
        </p:nvSpPr>
        <p:spPr>
          <a:xfrm>
            <a:off x="2819400" y="3990201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CDF475-A1C8-A16A-432A-42D3F70F9DF2}"/>
              </a:ext>
            </a:extLst>
          </p:cNvPr>
          <p:cNvSpPr txBox="1"/>
          <p:nvPr/>
        </p:nvSpPr>
        <p:spPr>
          <a:xfrm>
            <a:off x="2819401" y="4676001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295B9F-7D86-E42B-EE67-C1367BA70B6D}"/>
              </a:ext>
            </a:extLst>
          </p:cNvPr>
          <p:cNvSpPr txBox="1"/>
          <p:nvPr/>
        </p:nvSpPr>
        <p:spPr>
          <a:xfrm>
            <a:off x="2819400" y="4343400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5CEC15-44D9-44B5-9253-C6EA4DF028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4345"/>
          <a:stretch/>
        </p:blipFill>
        <p:spPr>
          <a:xfrm>
            <a:off x="0" y="1371600"/>
            <a:ext cx="12192000" cy="42660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1689248" y="21115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AE695-77B2-4AE6-A46F-E60A03D119E4}"/>
              </a:ext>
            </a:extLst>
          </p:cNvPr>
          <p:cNvSpPr/>
          <p:nvPr/>
        </p:nvSpPr>
        <p:spPr>
          <a:xfrm>
            <a:off x="1295400" y="3633966"/>
            <a:ext cx="1143000" cy="3227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B6BAB-C97B-42DE-B66D-CEEA56AA945B}"/>
              </a:ext>
            </a:extLst>
          </p:cNvPr>
          <p:cNvSpPr txBox="1"/>
          <p:nvPr/>
        </p:nvSpPr>
        <p:spPr>
          <a:xfrm>
            <a:off x="838200" y="34290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1066800" y="2323326"/>
            <a:ext cx="622448" cy="3227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4C11E9C-81B0-442C-BC92-D748BE61846C}"/>
              </a:ext>
            </a:extLst>
          </p:cNvPr>
          <p:cNvSpPr/>
          <p:nvPr/>
        </p:nvSpPr>
        <p:spPr>
          <a:xfrm>
            <a:off x="457200" y="4504452"/>
            <a:ext cx="1981200" cy="3227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F69CB1-7030-457C-A3A3-73368C6FCCFF}"/>
              </a:ext>
            </a:extLst>
          </p:cNvPr>
          <p:cNvSpPr txBox="1"/>
          <p:nvPr/>
        </p:nvSpPr>
        <p:spPr>
          <a:xfrm>
            <a:off x="0" y="4245114"/>
            <a:ext cx="1582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3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C86EB6B-83F2-4860-80FF-5F0F21258D88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Totals Report</a:t>
            </a:r>
          </a:p>
        </p:txBody>
      </p:sp>
    </p:spTree>
    <p:extLst>
      <p:ext uri="{BB962C8B-B14F-4D97-AF65-F5344CB8AC3E}">
        <p14:creationId xmlns:p14="http://schemas.microsoft.com/office/powerpoint/2010/main" val="50353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03DD2F-AE0E-4FC5-80F8-2CE8B06E15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00"/>
          <a:stretch/>
        </p:blipFill>
        <p:spPr>
          <a:xfrm>
            <a:off x="0" y="1475580"/>
            <a:ext cx="12192000" cy="49252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2222648" y="26449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B6BAB-C97B-42DE-B66D-CEEA56AA945B}"/>
              </a:ext>
            </a:extLst>
          </p:cNvPr>
          <p:cNvSpPr txBox="1"/>
          <p:nvPr/>
        </p:nvSpPr>
        <p:spPr>
          <a:xfrm>
            <a:off x="838200" y="29497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4C11E9C-81B0-442C-BC92-D748BE61846C}"/>
              </a:ext>
            </a:extLst>
          </p:cNvPr>
          <p:cNvSpPr/>
          <p:nvPr/>
        </p:nvSpPr>
        <p:spPr>
          <a:xfrm>
            <a:off x="3368527" y="3223656"/>
            <a:ext cx="2498873" cy="1933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F69CB1-7030-457C-A3A3-73368C6FCCFF}"/>
              </a:ext>
            </a:extLst>
          </p:cNvPr>
          <p:cNvSpPr txBox="1"/>
          <p:nvPr/>
        </p:nvSpPr>
        <p:spPr>
          <a:xfrm>
            <a:off x="5930752" y="2949714"/>
            <a:ext cx="546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3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C86EB6B-83F2-4860-80FF-5F0F21258D88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Totals Report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58D048-49D9-4843-B7D0-B50E77406DDD}"/>
              </a:ext>
            </a:extLst>
          </p:cNvPr>
          <p:cNvSpPr txBox="1"/>
          <p:nvPr/>
        </p:nvSpPr>
        <p:spPr>
          <a:xfrm>
            <a:off x="10197952" y="2819400"/>
            <a:ext cx="546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4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D4AE70-DDAC-CA8C-F66D-E7A44ED7E7A8}"/>
              </a:ext>
            </a:extLst>
          </p:cNvPr>
          <p:cNvSpPr txBox="1"/>
          <p:nvPr/>
        </p:nvSpPr>
        <p:spPr>
          <a:xfrm>
            <a:off x="1219200" y="2847201"/>
            <a:ext cx="106680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2025-2026</a:t>
            </a:r>
            <a:endParaRPr lang="en-US" sz="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2EB442-A4A9-7978-A01C-B6E319401019}"/>
              </a:ext>
            </a:extLst>
          </p:cNvPr>
          <p:cNvSpPr txBox="1"/>
          <p:nvPr/>
        </p:nvSpPr>
        <p:spPr>
          <a:xfrm>
            <a:off x="1219200" y="3200400"/>
            <a:ext cx="106680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2025</a:t>
            </a:r>
            <a:endParaRPr lang="en-US" sz="200" b="1" dirty="0"/>
          </a:p>
        </p:txBody>
      </p:sp>
    </p:spTree>
    <p:extLst>
      <p:ext uri="{BB962C8B-B14F-4D97-AF65-F5344CB8AC3E}">
        <p14:creationId xmlns:p14="http://schemas.microsoft.com/office/powerpoint/2010/main" val="370180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C873B79-A87A-4CD4-B5E1-10E9B2B92A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818"/>
          <a:stretch/>
        </p:blipFill>
        <p:spPr>
          <a:xfrm>
            <a:off x="0" y="1323180"/>
            <a:ext cx="12192000" cy="55348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4114800" y="374561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4572000" y="3962400"/>
            <a:ext cx="38100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FADBFB-2AD9-4FF2-A526-B72DEBDB00A0}"/>
              </a:ext>
            </a:extLst>
          </p:cNvPr>
          <p:cNvSpPr txBox="1"/>
          <p:nvPr/>
        </p:nvSpPr>
        <p:spPr>
          <a:xfrm>
            <a:off x="3048000" y="6096000"/>
            <a:ext cx="1600200" cy="685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Suzette Telli</a:t>
            </a:r>
          </a:p>
          <a:p>
            <a:endParaRPr lang="en-US" sz="600" dirty="0"/>
          </a:p>
          <a:p>
            <a:r>
              <a:rPr lang="en-US" sz="1600" dirty="0"/>
              <a:t>Jason Seay</a:t>
            </a:r>
          </a:p>
          <a:p>
            <a:endParaRPr lang="en-US" sz="200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C86EB6B-83F2-4860-80FF-5F0F21258D88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Totals Report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003A92-6857-1C38-2D43-99F210AA46F2}"/>
              </a:ext>
            </a:extLst>
          </p:cNvPr>
          <p:cNvSpPr txBox="1"/>
          <p:nvPr/>
        </p:nvSpPr>
        <p:spPr>
          <a:xfrm>
            <a:off x="1371600" y="2847201"/>
            <a:ext cx="118872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2025-2026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24552E-60C2-82A9-AEB5-D6FB6C72CF7B}"/>
              </a:ext>
            </a:extLst>
          </p:cNvPr>
          <p:cNvSpPr txBox="1"/>
          <p:nvPr/>
        </p:nvSpPr>
        <p:spPr>
          <a:xfrm>
            <a:off x="1371600" y="3200400"/>
            <a:ext cx="118872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95AA3B-A85C-EF33-3942-31351E70D682}"/>
              </a:ext>
            </a:extLst>
          </p:cNvPr>
          <p:cNvSpPr txBox="1"/>
          <p:nvPr/>
        </p:nvSpPr>
        <p:spPr>
          <a:xfrm>
            <a:off x="4495800" y="5361801"/>
            <a:ext cx="2209800" cy="276999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Academic Year: 2024-2025</a:t>
            </a:r>
            <a:endParaRPr lang="en-US" sz="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05C0F-03A7-4D03-2BF8-7C8D1A386F22}"/>
              </a:ext>
            </a:extLst>
          </p:cNvPr>
          <p:cNvSpPr txBox="1"/>
          <p:nvPr/>
        </p:nvSpPr>
        <p:spPr>
          <a:xfrm>
            <a:off x="6705600" y="6123801"/>
            <a:ext cx="685800" cy="646331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2025</a:t>
            </a:r>
          </a:p>
          <a:p>
            <a:endParaRPr lang="en-US" sz="1200" b="1" dirty="0"/>
          </a:p>
          <a:p>
            <a:r>
              <a:rPr lang="en-US" sz="1200" b="1" dirty="0"/>
              <a:t>2025</a:t>
            </a:r>
            <a:endParaRPr lang="en-US" sz="200" b="1" dirty="0"/>
          </a:p>
        </p:txBody>
      </p:sp>
    </p:spTree>
    <p:extLst>
      <p:ext uri="{BB962C8B-B14F-4D97-AF65-F5344CB8AC3E}">
        <p14:creationId xmlns:p14="http://schemas.microsoft.com/office/powerpoint/2010/main" val="382648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AB133A9-9492-4AB3-836B-CDC8A6D67BBC}"/>
              </a:ext>
            </a:extLst>
          </p:cNvPr>
          <p:cNvSpPr txBox="1">
            <a:spLocks/>
          </p:cNvSpPr>
          <p:nvPr/>
        </p:nvSpPr>
        <p:spPr>
          <a:xfrm>
            <a:off x="6934203" y="3200401"/>
            <a:ext cx="4800597" cy="1361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None/>
              <a:defRPr sz="32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alibri" panose="020F0502020204030204" pitchFamily="34" charset="0"/>
              <a:buChar char="▫"/>
              <a:defRPr sz="28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24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jason.seay@tn.gov</a:t>
            </a:r>
            <a:br>
              <a:rPr lang="en-US" sz="4000" dirty="0"/>
            </a:br>
            <a:r>
              <a:rPr lang="en-US" sz="4000" dirty="0"/>
              <a:t>615-319-1740</a:t>
            </a:r>
            <a:endParaRPr lang="en-US" sz="360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FF9F552B-CAFF-415F-ADC9-94A3144AEE00}"/>
              </a:ext>
            </a:extLst>
          </p:cNvPr>
          <p:cNvSpPr txBox="1">
            <a:spLocks/>
          </p:cNvSpPr>
          <p:nvPr/>
        </p:nvSpPr>
        <p:spPr>
          <a:xfrm>
            <a:off x="457200" y="3210565"/>
            <a:ext cx="4800597" cy="13614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None/>
              <a:defRPr sz="32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alibri" panose="020F0502020204030204" pitchFamily="34" charset="0"/>
              <a:buChar char="▫"/>
              <a:defRPr sz="28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24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j-lt"/>
                <a:ea typeface="+mn-ea"/>
                <a:cs typeface="Open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sara.byrd@tn.gov</a:t>
            </a:r>
            <a:br>
              <a:rPr lang="en-US" sz="4000" dirty="0"/>
            </a:br>
            <a:r>
              <a:rPr lang="en-US" sz="4000" dirty="0"/>
              <a:t>615-741-3055</a:t>
            </a:r>
            <a:endParaRPr lang="en-US" sz="3600" dirty="0"/>
          </a:p>
        </p:txBody>
      </p:sp>
      <p:pic>
        <p:nvPicPr>
          <p:cNvPr id="7" name="Picture 2" descr="C:\Users\cb50344\AppData\Local\Microsoft\Windows\INetCache\IE\5N0HM600\Twitter_bird_logo[1].png">
            <a:extLst>
              <a:ext uri="{FF2B5EF4-FFF2-40B4-BE49-F238E27FC236}">
                <a16:creationId xmlns:a16="http://schemas.microsoft.com/office/drawing/2014/main" id="{DAF0D3C7-1B3D-4E59-8960-DB2D8FB86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1" y="4818606"/>
            <a:ext cx="633681" cy="51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3332D66-E6C8-4D1B-8F2D-AD2620C89C59}"/>
              </a:ext>
            </a:extLst>
          </p:cNvPr>
          <p:cNvSpPr/>
          <p:nvPr/>
        </p:nvSpPr>
        <p:spPr>
          <a:xfrm>
            <a:off x="5105400" y="4749225"/>
            <a:ext cx="1933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FF0000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</a:rPr>
              <a:t>tnpromise</a:t>
            </a:r>
            <a:endParaRPr lang="en-US" sz="3200" b="1" dirty="0">
              <a:solidFill>
                <a:srgbClr val="FF0000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2" descr="Website Icon - Westside Regional Center">
            <a:extLst>
              <a:ext uri="{FF2B5EF4-FFF2-40B4-BE49-F238E27FC236}">
                <a16:creationId xmlns:a16="http://schemas.microsoft.com/office/drawing/2014/main" id="{A98B171D-1AEB-47EB-8977-7DF3A62C9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410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EA5E8BF-28B9-4FF7-9409-D0678678DA79}"/>
              </a:ext>
            </a:extLst>
          </p:cNvPr>
          <p:cNvSpPr/>
          <p:nvPr/>
        </p:nvSpPr>
        <p:spPr>
          <a:xfrm>
            <a:off x="5105271" y="5435025"/>
            <a:ext cx="28957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</a:rPr>
              <a:t>collegefortn.org</a:t>
            </a:r>
          </a:p>
        </p:txBody>
      </p:sp>
    </p:spTree>
    <p:extLst>
      <p:ext uri="{BB962C8B-B14F-4D97-AF65-F5344CB8AC3E}">
        <p14:creationId xmlns:p14="http://schemas.microsoft.com/office/powerpoint/2010/main" val="82036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Calibri"/>
              </a:rPr>
              <a:t>GPA Reporting Option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1200"/>
            <a:ext cx="10972800" cy="3886205"/>
          </a:xfrm>
        </p:spPr>
        <p:txBody>
          <a:bodyPr>
            <a:normAutofit/>
          </a:bodyPr>
          <a:lstStyle/>
          <a:p>
            <a:pPr marL="338138" indent="-338138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chemeClr val="tx2"/>
                </a:solidFill>
              </a:rPr>
              <a:t>For schools/districts currently using the </a:t>
            </a:r>
            <a:r>
              <a:rPr lang="en-US" sz="3600" b="1" dirty="0">
                <a:solidFill>
                  <a:schemeClr val="tx2"/>
                </a:solidFill>
              </a:rPr>
              <a:t>Tennessee Electronic Transcript Exchange</a:t>
            </a:r>
            <a:r>
              <a:rPr lang="en-US" sz="3600" dirty="0">
                <a:solidFill>
                  <a:schemeClr val="tx2"/>
                </a:solidFill>
              </a:rPr>
              <a:t>, you will upload final senior transcripts as you normally would.</a:t>
            </a:r>
          </a:p>
          <a:p>
            <a:pPr marL="338138" indent="-338138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chemeClr val="tx2"/>
                </a:solidFill>
              </a:rPr>
              <a:t>Your students’ uniform grading policy GPAs should be loaded into </a:t>
            </a:r>
            <a:r>
              <a:rPr lang="en-US" sz="3600" b="1" dirty="0">
                <a:solidFill>
                  <a:schemeClr val="tx2"/>
                </a:solidFill>
              </a:rPr>
              <a:t>FAST</a:t>
            </a:r>
            <a:r>
              <a:rPr lang="en-US" sz="3600" dirty="0">
                <a:solidFill>
                  <a:schemeClr val="tx2"/>
                </a:solidFill>
              </a:rPr>
              <a:t> within 24 – 48 hours of your upload.</a:t>
            </a:r>
          </a:p>
          <a:p>
            <a:pPr marL="738188" lvl="1" indent="-338138"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74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09800"/>
            <a:ext cx="10972800" cy="3657605"/>
          </a:xfrm>
        </p:spPr>
        <p:txBody>
          <a:bodyPr>
            <a:normAutofit/>
          </a:bodyPr>
          <a:lstStyle/>
          <a:p>
            <a:pPr marL="338138" indent="-338138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chemeClr val="tx2"/>
                </a:solidFill>
              </a:rPr>
              <a:t>Schools/districts using the transcript exchange do </a:t>
            </a:r>
            <a:r>
              <a:rPr lang="en-US" sz="3600" b="1" u="sng" dirty="0">
                <a:solidFill>
                  <a:schemeClr val="tx2"/>
                </a:solidFill>
              </a:rPr>
              <a:t>not</a:t>
            </a:r>
            <a:r>
              <a:rPr lang="en-US" sz="3600" dirty="0">
                <a:solidFill>
                  <a:schemeClr val="tx2"/>
                </a:solidFill>
              </a:rPr>
              <a:t> have to manually enter all GPAs via FAST, too.</a:t>
            </a:r>
          </a:p>
          <a:p>
            <a:pPr marL="338138" indent="-338138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chemeClr val="tx2"/>
                </a:solidFill>
              </a:rPr>
              <a:t>Check with your school/district contact to learn when uploads are planned. Large districts may upload into the summer.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04511E-9E50-6647-0910-1B144273E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299" y="609600"/>
            <a:ext cx="6629401" cy="109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86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002060"/>
                </a:solidFill>
                <a:latin typeface="Calibri"/>
              </a:rPr>
              <a:t>What if your transcripts don’t list </a:t>
            </a:r>
            <a:br>
              <a:rPr lang="en-US" sz="4400" dirty="0">
                <a:solidFill>
                  <a:srgbClr val="002060"/>
                </a:solidFill>
                <a:latin typeface="Calibri"/>
              </a:rPr>
            </a:br>
            <a:r>
              <a:rPr lang="en-US" sz="4400" dirty="0">
                <a:solidFill>
                  <a:srgbClr val="002060"/>
                </a:solidFill>
                <a:latin typeface="Calibri"/>
              </a:rPr>
              <a:t>Social Security numbers?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10972800" cy="3962405"/>
          </a:xfrm>
        </p:spPr>
        <p:txBody>
          <a:bodyPr>
            <a:normAutofit/>
          </a:bodyPr>
          <a:lstStyle/>
          <a:p>
            <a:pPr marL="0" indent="0">
              <a:spcBef>
                <a:spcPct val="20000"/>
              </a:spcBef>
              <a:buNone/>
              <a:defRPr/>
            </a:pPr>
            <a:r>
              <a:rPr lang="en-US" sz="4000" dirty="0">
                <a:solidFill>
                  <a:schemeClr val="tx2"/>
                </a:solidFill>
              </a:rPr>
              <a:t>FAST will look for a perfect match on the following data points:</a:t>
            </a:r>
          </a:p>
          <a:p>
            <a:pPr lvl="1">
              <a:spcBef>
                <a:spcPct val="20000"/>
              </a:spcBef>
              <a:buFont typeface="Wingdings" panose="05000000000000000000" pitchFamily="2" charset="2"/>
              <a:buChar char="q"/>
              <a:defRPr/>
            </a:pPr>
            <a:r>
              <a:rPr lang="en-US" sz="3200" dirty="0">
                <a:solidFill>
                  <a:schemeClr val="tx2"/>
                </a:solidFill>
              </a:rPr>
              <a:t>First Name</a:t>
            </a:r>
          </a:p>
          <a:p>
            <a:pPr lvl="1">
              <a:spcBef>
                <a:spcPct val="20000"/>
              </a:spcBef>
              <a:buFont typeface="Wingdings" panose="05000000000000000000" pitchFamily="2" charset="2"/>
              <a:buChar char="q"/>
              <a:defRPr/>
            </a:pPr>
            <a:r>
              <a:rPr lang="en-US" sz="3200" dirty="0">
                <a:solidFill>
                  <a:schemeClr val="tx2"/>
                </a:solidFill>
              </a:rPr>
              <a:t>Last Name</a:t>
            </a:r>
          </a:p>
          <a:p>
            <a:pPr lvl="1">
              <a:spcBef>
                <a:spcPct val="20000"/>
              </a:spcBef>
              <a:buFont typeface="Wingdings" panose="05000000000000000000" pitchFamily="2" charset="2"/>
              <a:buChar char="q"/>
              <a:defRPr/>
            </a:pPr>
            <a:r>
              <a:rPr lang="en-US" sz="3200" dirty="0">
                <a:solidFill>
                  <a:schemeClr val="tx2"/>
                </a:solidFill>
              </a:rPr>
              <a:t>Date of Birth</a:t>
            </a:r>
          </a:p>
          <a:p>
            <a:pPr lvl="1">
              <a:spcBef>
                <a:spcPct val="20000"/>
              </a:spcBef>
              <a:buFont typeface="Wingdings" panose="05000000000000000000" pitchFamily="2" charset="2"/>
              <a:buChar char="q"/>
              <a:defRPr/>
            </a:pPr>
            <a:r>
              <a:rPr lang="en-US" sz="3200" dirty="0">
                <a:solidFill>
                  <a:schemeClr val="tx2"/>
                </a:solidFill>
              </a:rPr>
              <a:t>High School Code</a:t>
            </a:r>
          </a:p>
        </p:txBody>
      </p:sp>
    </p:spTree>
    <p:extLst>
      <p:ext uri="{BB962C8B-B14F-4D97-AF65-F5344CB8AC3E}">
        <p14:creationId xmlns:p14="http://schemas.microsoft.com/office/powerpoint/2010/main" val="910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/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Calibri"/>
              </a:rPr>
              <a:t>Are all matches perfect?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381000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spcBef>
                <a:spcPct val="20000"/>
              </a:spcBef>
              <a:buNone/>
              <a:defRPr/>
            </a:pPr>
            <a:r>
              <a:rPr lang="en-US" sz="3600" dirty="0"/>
              <a:t>No. Please wait 24-48 hours after uploading final transcripts through the Transcript Exchange, then log in to FAST to make sure all your student GPAs have successfully uploaded.</a:t>
            </a:r>
            <a:endParaRPr lang="en-US" sz="3600" dirty="0">
              <a:ea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>
              <a:ea typeface="Calibri"/>
            </a:endParaRPr>
          </a:p>
          <a:p>
            <a:pPr marL="0" indent="0">
              <a:buNone/>
            </a:pPr>
            <a:r>
              <a:rPr lang="en-US" sz="3600" dirty="0">
                <a:ea typeface="Calibri"/>
              </a:rPr>
              <a:t>There may be a small number that will need to be verified manually.</a:t>
            </a:r>
          </a:p>
          <a:p>
            <a:pPr marL="914400" lvl="2" indent="0">
              <a:buNone/>
            </a:pP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u="sn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2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>
                <a:solidFill>
                  <a:srgbClr val="002060"/>
                </a:solidFill>
                <a:latin typeface="Calibri"/>
                <a:ea typeface="Open Sans Light"/>
              </a:rPr>
              <a:t>It may not be too late for 2025!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37820" indent="-337820">
              <a:defRPr/>
            </a:pPr>
            <a:r>
              <a:rPr lang="en-US" sz="3200" dirty="0"/>
              <a:t>Not currently a member of the Exchange? Email </a:t>
            </a:r>
            <a:r>
              <a:rPr lang="en-US" dirty="0"/>
              <a:t>Sara Byrd </a:t>
            </a:r>
            <a:r>
              <a:rPr lang="en-US" sz="3200" dirty="0"/>
              <a:t>for more information about getting started with the TN Electronic Transcript Exchange</a:t>
            </a:r>
            <a:endParaRPr lang="en-US"/>
          </a:p>
          <a:p>
            <a:pPr marL="746125" lvl="1" indent="-282575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Sara.Byrd@tn.gov</a:t>
            </a:r>
            <a:endParaRPr lang="en-US" sz="3200" dirty="0">
              <a:ea typeface="Calibri"/>
            </a:endParaRPr>
          </a:p>
          <a:p>
            <a:pPr marL="337820" indent="-33782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2"/>
                </a:solidFill>
              </a:rPr>
              <a:t>For additional resources and tutorials</a:t>
            </a:r>
            <a:endParaRPr lang="en-US" sz="3200" dirty="0">
              <a:solidFill>
                <a:schemeClr val="tx2"/>
              </a:solidFill>
              <a:ea typeface="Calibri"/>
            </a:endParaRPr>
          </a:p>
          <a:p>
            <a:pPr marL="746125" lvl="1" indent="-282575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ea typeface="+mj-lt"/>
                <a:cs typeface="+mj-lt"/>
                <a:hlinkClick r:id="rId2"/>
              </a:rPr>
              <a:t>https://theclearinghouse.help/tc-tn</a:t>
            </a:r>
            <a:r>
              <a:rPr lang="en-US" sz="3200" dirty="0"/>
              <a:t> 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9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Calibri"/>
              </a:rPr>
              <a:t>GPA Reporting Option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DF92-0E51-43E9-98CB-A9B7D5C5C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38138" indent="-338138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chemeClr val="tx2"/>
                </a:solidFill>
              </a:rPr>
              <a:t>Enter final GPAs via </a:t>
            </a:r>
            <a:r>
              <a:rPr lang="en-US" sz="3600" b="1" dirty="0">
                <a:solidFill>
                  <a:schemeClr val="tx2"/>
                </a:solidFill>
              </a:rPr>
              <a:t>FAST (</a:t>
            </a:r>
            <a:r>
              <a:rPr lang="en-US" sz="36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fast.tn.gov</a:t>
            </a:r>
            <a:r>
              <a:rPr lang="en-US" sz="3600" b="1" dirty="0"/>
              <a:t>)</a:t>
            </a:r>
          </a:p>
          <a:p>
            <a:pPr marL="746125" lvl="1" indent="-282575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dirty="0"/>
              <a:t>Please report final GPAs for </a:t>
            </a:r>
            <a:r>
              <a:rPr lang="en-US" b="1" dirty="0"/>
              <a:t>0 – 20 ACT &amp; 29 – 36 ACT </a:t>
            </a:r>
          </a:p>
          <a:p>
            <a:pPr marL="746125" lvl="1" indent="-282575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1" dirty="0"/>
              <a:t>Locked out?</a:t>
            </a:r>
          </a:p>
          <a:p>
            <a:pPr marL="1206500" lvl="2" indent="-342900">
              <a:buFont typeface="Wingdings" panose="05000000000000000000" pitchFamily="2" charset="2"/>
              <a:buChar char="q"/>
              <a:defRPr/>
            </a:pPr>
            <a:r>
              <a:rPr lang="en-US" dirty="0"/>
              <a:t>Wait a few minutes and a THEC/TSAC colleague should email you a temporary password; or</a:t>
            </a:r>
          </a:p>
          <a:p>
            <a:pPr marL="1206500" lvl="2" indent="-342900">
              <a:buFont typeface="Wingdings" panose="05000000000000000000" pitchFamily="2" charset="2"/>
              <a:buChar char="q"/>
              <a:defRPr/>
            </a:pPr>
            <a:r>
              <a:rPr lang="en-US" dirty="0"/>
              <a:t>Call the call center at </a:t>
            </a:r>
            <a:r>
              <a:rPr lang="en-US" b="1" dirty="0"/>
              <a:t>800-342-1663</a:t>
            </a:r>
            <a:r>
              <a:rPr lang="en-US" dirty="0"/>
              <a:t> (8:00am – 4:30pm central time)</a:t>
            </a:r>
          </a:p>
          <a:p>
            <a:pPr marL="749300" lvl="1" indent="-2921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tx2"/>
                </a:solidFill>
              </a:rPr>
              <a:t>College Board no longer sends test records due to PII concerns.</a:t>
            </a:r>
          </a:p>
          <a:p>
            <a:pPr marL="920750" lvl="1" indent="-457200">
              <a:buFont typeface="Courier New" panose="02070309020205020404" pitchFamily="49" charset="0"/>
              <a:buChar char="o"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36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CC8A8A9-D482-2122-8F6B-6E84D6AB9F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250" b="54186"/>
          <a:stretch/>
        </p:blipFill>
        <p:spPr>
          <a:xfrm>
            <a:off x="0" y="1981201"/>
            <a:ext cx="12161520" cy="40607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3441848" y="29497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AE695-77B2-4AE6-A46F-E60A03D119E4}"/>
              </a:ext>
            </a:extLst>
          </p:cNvPr>
          <p:cNvSpPr/>
          <p:nvPr/>
        </p:nvSpPr>
        <p:spPr>
          <a:xfrm>
            <a:off x="2476500" y="3611880"/>
            <a:ext cx="10972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B6BAB-C97B-42DE-B66D-CEEA56AA945B}"/>
              </a:ext>
            </a:extLst>
          </p:cNvPr>
          <p:cNvSpPr txBox="1"/>
          <p:nvPr/>
        </p:nvSpPr>
        <p:spPr>
          <a:xfrm>
            <a:off x="2057400" y="34069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2362200" y="3154680"/>
            <a:ext cx="10972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F69CB1-7030-457C-A3A3-73368C6FCCFF}"/>
              </a:ext>
            </a:extLst>
          </p:cNvPr>
          <p:cNvSpPr txBox="1"/>
          <p:nvPr/>
        </p:nvSpPr>
        <p:spPr>
          <a:xfrm>
            <a:off x="6870848" y="462611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3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62A60DB-31CA-4136-B6F5-6314FA9AAEB6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Student Roster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3A57A47-F183-74BF-EBB4-9227068B6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944" y="4610100"/>
            <a:ext cx="1783080" cy="72342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75E0718-4096-6AD3-0D38-CCE302EB6C57}"/>
              </a:ext>
            </a:extLst>
          </p:cNvPr>
          <p:cNvSpPr/>
          <p:nvPr/>
        </p:nvSpPr>
        <p:spPr>
          <a:xfrm>
            <a:off x="7239000" y="4831080"/>
            <a:ext cx="17830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7995C5-C066-ADA5-E0B2-443EEDEEEB86}"/>
              </a:ext>
            </a:extLst>
          </p:cNvPr>
          <p:cNvSpPr txBox="1"/>
          <p:nvPr/>
        </p:nvSpPr>
        <p:spPr>
          <a:xfrm>
            <a:off x="5181600" y="4295001"/>
            <a:ext cx="1600200" cy="3150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2025</a:t>
            </a:r>
            <a:endParaRPr lang="en-US" sz="3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FEF5AF-0355-04EE-68BE-0FCF63DF8E20}"/>
              </a:ext>
            </a:extLst>
          </p:cNvPr>
          <p:cNvSpPr txBox="1"/>
          <p:nvPr/>
        </p:nvSpPr>
        <p:spPr>
          <a:xfrm>
            <a:off x="8839200" y="5334000"/>
            <a:ext cx="667968" cy="251115"/>
          </a:xfrm>
          <a:prstGeom prst="rect">
            <a:avLst/>
          </a:prstGeom>
          <a:solidFill>
            <a:srgbClr val="F9F9F9"/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06882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C52A224C-36BD-A1C9-AFB0-3052C2A35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586" y="5562600"/>
            <a:ext cx="2248214" cy="4096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12BC67-5026-1B0B-BC1D-EA59AD6D51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093" b="20930"/>
          <a:stretch/>
        </p:blipFill>
        <p:spPr>
          <a:xfrm>
            <a:off x="0" y="1600200"/>
            <a:ext cx="12192000" cy="3733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14287D-0182-434A-9775-238CF59A4C62}"/>
              </a:ext>
            </a:extLst>
          </p:cNvPr>
          <p:cNvSpPr txBox="1"/>
          <p:nvPr/>
        </p:nvSpPr>
        <p:spPr>
          <a:xfrm>
            <a:off x="4923489" y="201892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1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AE695-77B2-4AE6-A46F-E60A03D119E4}"/>
              </a:ext>
            </a:extLst>
          </p:cNvPr>
          <p:cNvSpPr/>
          <p:nvPr/>
        </p:nvSpPr>
        <p:spPr>
          <a:xfrm>
            <a:off x="5318760" y="5605272"/>
            <a:ext cx="548640" cy="338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B6BAB-C97B-42DE-B66D-CEEA56AA945B}"/>
              </a:ext>
            </a:extLst>
          </p:cNvPr>
          <p:cNvSpPr txBox="1"/>
          <p:nvPr/>
        </p:nvSpPr>
        <p:spPr>
          <a:xfrm>
            <a:off x="4879958" y="5410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20C74D"/>
                </a:solidFill>
              </a:rPr>
              <a:t>2</a:t>
            </a:r>
            <a:endParaRPr lang="en-US" b="1" dirty="0">
              <a:solidFill>
                <a:srgbClr val="20C74D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C14917-3CF5-4FB9-B2D0-119BC75E4BF6}"/>
              </a:ext>
            </a:extLst>
          </p:cNvPr>
          <p:cNvSpPr/>
          <p:nvPr/>
        </p:nvSpPr>
        <p:spPr>
          <a:xfrm>
            <a:off x="5361432" y="2286000"/>
            <a:ext cx="1344168" cy="1737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FADBFB-2AD9-4FF2-A526-B72DEBDB00A0}"/>
              </a:ext>
            </a:extLst>
          </p:cNvPr>
          <p:cNvSpPr txBox="1"/>
          <p:nvPr/>
        </p:nvSpPr>
        <p:spPr>
          <a:xfrm>
            <a:off x="1376098" y="4658975"/>
            <a:ext cx="1284369" cy="6771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Seay, Jason</a:t>
            </a:r>
          </a:p>
          <a:p>
            <a:endParaRPr lang="en-US" sz="300" dirty="0"/>
          </a:p>
          <a:p>
            <a:r>
              <a:rPr lang="en-US" sz="1600" dirty="0"/>
              <a:t>Telli, Suzette</a:t>
            </a:r>
            <a:endParaRPr lang="en-US" dirty="0"/>
          </a:p>
          <a:p>
            <a:endParaRPr lang="en-US" sz="3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92EE61-EA06-43A7-B2A1-BC6C1702B60A}"/>
              </a:ext>
            </a:extLst>
          </p:cNvPr>
          <p:cNvSpPr/>
          <p:nvPr/>
        </p:nvSpPr>
        <p:spPr>
          <a:xfrm>
            <a:off x="533400" y="469392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DAEE44E-A898-4703-9521-B42B90A74131}"/>
              </a:ext>
            </a:extLst>
          </p:cNvPr>
          <p:cNvSpPr/>
          <p:nvPr/>
        </p:nvSpPr>
        <p:spPr>
          <a:xfrm>
            <a:off x="533400" y="400812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62A60DB-31CA-4136-B6F5-6314FA9AAEB6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6600" b="1" i="0" kern="1200">
                <a:solidFill>
                  <a:schemeClr val="tx2"/>
                </a:solidFill>
                <a:latin typeface="+mj-lt"/>
                <a:ea typeface="Open Sans Light" panose="020B0306030504020204" pitchFamily="34" charset="0"/>
                <a:cs typeface="PermianSlabSerifTypeface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latin typeface="Calibri"/>
              </a:rPr>
              <a:t>FAST GPA Reporting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03D745-F567-E630-7731-81DFE35B2730}"/>
              </a:ext>
            </a:extLst>
          </p:cNvPr>
          <p:cNvSpPr/>
          <p:nvPr/>
        </p:nvSpPr>
        <p:spPr>
          <a:xfrm>
            <a:off x="533400" y="5029200"/>
            <a:ext cx="457200" cy="18288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D68BE19A-2AF9-B3A8-DFAF-35AD553E6D4C}"/>
              </a:ext>
            </a:extLst>
          </p:cNvPr>
          <p:cNvSpPr/>
          <p:nvPr/>
        </p:nvSpPr>
        <p:spPr>
          <a:xfrm>
            <a:off x="10564368" y="25908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D442BD45-F319-4B0E-E923-21E6AC16BC5A}"/>
              </a:ext>
            </a:extLst>
          </p:cNvPr>
          <p:cNvSpPr/>
          <p:nvPr/>
        </p:nvSpPr>
        <p:spPr>
          <a:xfrm>
            <a:off x="9829800" y="2590800"/>
            <a:ext cx="484632" cy="978408"/>
          </a:xfrm>
          <a:prstGeom prst="downArrow">
            <a:avLst/>
          </a:prstGeom>
          <a:solidFill>
            <a:srgbClr val="20C74D"/>
          </a:solidFill>
          <a:ln>
            <a:solidFill>
              <a:srgbClr val="20C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90C42E-CB50-2D9C-1D6B-F0B531DB904E}"/>
              </a:ext>
            </a:extLst>
          </p:cNvPr>
          <p:cNvSpPr txBox="1"/>
          <p:nvPr/>
        </p:nvSpPr>
        <p:spPr>
          <a:xfrm>
            <a:off x="1295400" y="3962400"/>
            <a:ext cx="1452299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Marrero, Sara</a:t>
            </a:r>
            <a:endParaRPr lang="en-US" sz="3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9B6C6B-BF61-2BCB-8AB0-15307F3C2641}"/>
              </a:ext>
            </a:extLst>
          </p:cNvPr>
          <p:cNvSpPr txBox="1"/>
          <p:nvPr/>
        </p:nvSpPr>
        <p:spPr>
          <a:xfrm>
            <a:off x="9829801" y="3962400"/>
            <a:ext cx="685799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3.92</a:t>
            </a:r>
            <a:endParaRPr lang="en-US" sz="3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F960505-2A2F-CCD7-E0DF-218DA28DE1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4200" y="3962400"/>
            <a:ext cx="257211" cy="26673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AC6BEF7-788D-3979-CCC4-299600580D00}"/>
              </a:ext>
            </a:extLst>
          </p:cNvPr>
          <p:cNvSpPr txBox="1"/>
          <p:nvPr/>
        </p:nvSpPr>
        <p:spPr>
          <a:xfrm>
            <a:off x="9829800" y="4614446"/>
            <a:ext cx="685799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2.83</a:t>
            </a:r>
            <a:endParaRPr lang="en-US" sz="3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C3182D9-1449-3666-0CA5-56F206F835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4200" y="4648200"/>
            <a:ext cx="257211" cy="26673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9BD03B3-E5DE-E4E8-EC0F-89C8A87625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4200" y="5029200"/>
            <a:ext cx="257211" cy="266737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FD94C7E5-0CC9-59C9-7AE0-714F0186E385}"/>
              </a:ext>
            </a:extLst>
          </p:cNvPr>
          <p:cNvSpPr txBox="1"/>
          <p:nvPr/>
        </p:nvSpPr>
        <p:spPr>
          <a:xfrm>
            <a:off x="9829800" y="4995446"/>
            <a:ext cx="685799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4.00</a:t>
            </a:r>
            <a:endParaRPr lang="en-US" sz="3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5C177E-A9F4-81C2-4BCE-499A2104B00B}"/>
              </a:ext>
            </a:extLst>
          </p:cNvPr>
          <p:cNvSpPr txBox="1"/>
          <p:nvPr/>
        </p:nvSpPr>
        <p:spPr>
          <a:xfrm>
            <a:off x="3810000" y="1828800"/>
            <a:ext cx="1188720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F452B5-D0BA-B28C-4C2F-69141004519E}"/>
              </a:ext>
            </a:extLst>
          </p:cNvPr>
          <p:cNvSpPr txBox="1"/>
          <p:nvPr/>
        </p:nvSpPr>
        <p:spPr>
          <a:xfrm>
            <a:off x="2819400" y="3962400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51ECE-F033-FC3F-71BA-87B05D57942E}"/>
              </a:ext>
            </a:extLst>
          </p:cNvPr>
          <p:cNvSpPr txBox="1"/>
          <p:nvPr/>
        </p:nvSpPr>
        <p:spPr>
          <a:xfrm>
            <a:off x="2819401" y="4676001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247DB2-F753-A760-7086-80B90B1E713C}"/>
              </a:ext>
            </a:extLst>
          </p:cNvPr>
          <p:cNvSpPr txBox="1"/>
          <p:nvPr/>
        </p:nvSpPr>
        <p:spPr>
          <a:xfrm>
            <a:off x="2819400" y="5029200"/>
            <a:ext cx="685799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sz="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3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PowerPoint A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3E668D930D6B4DAC4049AD589B14DE" ma:contentTypeVersion="6" ma:contentTypeDescription="Create a new document." ma:contentTypeScope="" ma:versionID="3a62919a8d6ec2706fbceb70b0e672ff">
  <xsd:schema xmlns:xsd="http://www.w3.org/2001/XMLSchema" xmlns:xs="http://www.w3.org/2001/XMLSchema" xmlns:p="http://schemas.microsoft.com/office/2006/metadata/properties" xmlns:ns2="c450a4cb-ad30-4e45-a9f6-e652510ccaea" xmlns:ns3="5acd3d5e-fda2-46fb-9e23-77b763cfcb18" targetNamespace="http://schemas.microsoft.com/office/2006/metadata/properties" ma:root="true" ma:fieldsID="2db6b637b11fc5818a3aaefa6de1a9f5" ns2:_="" ns3:_="">
    <xsd:import namespace="c450a4cb-ad30-4e45-a9f6-e652510ccaea"/>
    <xsd:import namespace="5acd3d5e-fda2-46fb-9e23-77b763cfcb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50a4cb-ad30-4e45-a9f6-e652510cca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d3d5e-fda2-46fb-9e23-77b763cfcb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B9BDB0-9978-4653-9776-8F2960895A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E8E2C3-5A87-4699-829A-658EB22E07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50a4cb-ad30-4e45-a9f6-e652510ccaea"/>
    <ds:schemaRef ds:uri="5acd3d5e-fda2-46fb-9e23-77b763cfcb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EB389E-E36B-4078-A811-A02E6E209A3E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f345bebf-0d71-4337-9281-24b941616c36}" enabled="0" method="" siteId="{f345bebf-0d71-4337-9281-24b941616c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8357</TotalTime>
  <Words>428</Words>
  <Application>Microsoft Office PowerPoint</Application>
  <PresentationFormat>Widescreen</PresentationFormat>
  <Paragraphs>104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Open Sans</vt:lpstr>
      <vt:lpstr>Wingdings</vt:lpstr>
      <vt:lpstr>1_PowerPoint A</vt:lpstr>
      <vt:lpstr>PowerPoint Presentation</vt:lpstr>
      <vt:lpstr>GPA Reporting Option 1</vt:lpstr>
      <vt:lpstr>PowerPoint Presentation</vt:lpstr>
      <vt:lpstr>What if your transcripts don’t list  Social Security numbers?</vt:lpstr>
      <vt:lpstr>Are all matches perfect?</vt:lpstr>
      <vt:lpstr>It may not be too late for 2025!</vt:lpstr>
      <vt:lpstr>GPA Reporting Option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TENNESSEE</dc:title>
  <dc:creator>Molly Wehlage</dc:creator>
  <cp:lastModifiedBy>Sara Byrd</cp:lastModifiedBy>
  <cp:revision>491</cp:revision>
  <cp:lastPrinted>2018-08-21T19:51:34Z</cp:lastPrinted>
  <dcterms:created xsi:type="dcterms:W3CDTF">2015-04-17T18:57:14Z</dcterms:created>
  <dcterms:modified xsi:type="dcterms:W3CDTF">2025-05-16T20:20:55Z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0x010100463E668D930D6B4DAC4049AD589B14DE</vt:lpwstr>
  </property>
</Properties>
</file>