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2" r:id="rId2"/>
    <p:sldId id="523" r:id="rId3"/>
    <p:sldId id="520" r:id="rId4"/>
    <p:sldId id="521" r:id="rId5"/>
    <p:sldId id="522" r:id="rId6"/>
    <p:sldId id="106302" r:id="rId7"/>
    <p:sldId id="106301" r:id="rId8"/>
    <p:sldId id="106303" r:id="rId9"/>
    <p:sldId id="106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C27098-9A87-EB54-4097-EC4BF217A610}" name="Julia Ahrns-Hoffman" initials="JH" userId="S::CB50155@tn.gov::e7ec1722-1e72-4e41-bd08-816c94698a20" providerId="AD"/>
  <p188:author id="{2781EBEA-5F0F-7E2B-46CE-A9E5F82BE5C5}" name="Russell VanZomeren" initials="RV" userId="S::CB50479@tn.gov::e88bbdc0-fa38-4bfb-9649-568f3d901f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1D115-385D-445A-A022-E66DA333F640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2C68DF-8AB4-4292-A2D4-C3D913B42ABA}">
      <dgm:prSet phldrT="[Text]"/>
      <dgm:spPr/>
      <dgm:t>
        <a:bodyPr/>
        <a:lstStyle/>
        <a:p>
          <a:r>
            <a:rPr lang="en-US" dirty="0"/>
            <a:t>Letter</a:t>
          </a:r>
        </a:p>
      </dgm:t>
    </dgm:pt>
    <dgm:pt modelId="{1689CC73-04D8-46EB-BF60-3662D5E6EA31}" type="parTrans" cxnId="{2D8E7BE4-02D6-47DD-8A1C-9FC16E400CCE}">
      <dgm:prSet/>
      <dgm:spPr/>
      <dgm:t>
        <a:bodyPr/>
        <a:lstStyle/>
        <a:p>
          <a:endParaRPr lang="en-US"/>
        </a:p>
      </dgm:t>
    </dgm:pt>
    <dgm:pt modelId="{F9F91E38-A4A6-45C2-88EE-3296ED2C7C66}" type="sibTrans" cxnId="{2D8E7BE4-02D6-47DD-8A1C-9FC16E400CCE}">
      <dgm:prSet/>
      <dgm:spPr/>
      <dgm:t>
        <a:bodyPr/>
        <a:lstStyle/>
        <a:p>
          <a:endParaRPr lang="en-US"/>
        </a:p>
      </dgm:t>
    </dgm:pt>
    <dgm:pt modelId="{B7D5F502-2449-45FF-AF17-5D83D5FB380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HS senior receives letter with list of postsecondary options and state-supported aid</a:t>
          </a:r>
        </a:p>
      </dgm:t>
    </dgm:pt>
    <dgm:pt modelId="{DB9840E2-92B0-414A-97B0-F2E1878FD386}" type="parTrans" cxnId="{6893ED4D-9049-4F8B-8EAD-588F840C1570}">
      <dgm:prSet/>
      <dgm:spPr/>
      <dgm:t>
        <a:bodyPr/>
        <a:lstStyle/>
        <a:p>
          <a:endParaRPr lang="en-US"/>
        </a:p>
      </dgm:t>
    </dgm:pt>
    <dgm:pt modelId="{9357681F-B0D9-4D84-826C-B30FA720D9EE}" type="sibTrans" cxnId="{6893ED4D-9049-4F8B-8EAD-588F840C1570}">
      <dgm:prSet/>
      <dgm:spPr/>
      <dgm:t>
        <a:bodyPr/>
        <a:lstStyle/>
        <a:p>
          <a:endParaRPr lang="en-US"/>
        </a:p>
      </dgm:t>
    </dgm:pt>
    <dgm:pt modelId="{957134EA-E6A0-4198-9DEE-ED22A14CFD26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Student scans QR code claiming their spot</a:t>
          </a:r>
        </a:p>
      </dgm:t>
    </dgm:pt>
    <dgm:pt modelId="{B190CAC1-27DC-4BD3-A193-8BFC3B35FF67}" type="parTrans" cxnId="{8FE707E5-EA70-4F48-9B0B-AE82BF0486C3}">
      <dgm:prSet/>
      <dgm:spPr/>
      <dgm:t>
        <a:bodyPr/>
        <a:lstStyle/>
        <a:p>
          <a:endParaRPr lang="en-US"/>
        </a:p>
      </dgm:t>
    </dgm:pt>
    <dgm:pt modelId="{B6FAA6C8-4ACD-458C-8C25-600CABD4199C}" type="sibTrans" cxnId="{8FE707E5-EA70-4F48-9B0B-AE82BF0486C3}">
      <dgm:prSet/>
      <dgm:spPr/>
      <dgm:t>
        <a:bodyPr/>
        <a:lstStyle/>
        <a:p>
          <a:endParaRPr lang="en-US"/>
        </a:p>
      </dgm:t>
    </dgm:pt>
    <dgm:pt modelId="{E722F996-AA02-4F5A-9FD9-8008C1A476F8}">
      <dgm:prSet phldrT="[Text]"/>
      <dgm:spPr/>
      <dgm:t>
        <a:bodyPr/>
        <a:lstStyle/>
        <a:p>
          <a:r>
            <a:rPr lang="en-US" dirty="0"/>
            <a:t>Data Transmission</a:t>
          </a:r>
        </a:p>
      </dgm:t>
    </dgm:pt>
    <dgm:pt modelId="{FD74BDFB-503C-47E5-8B02-4D3AEF6C146D}" type="parTrans" cxnId="{5E47B7D0-853A-4D81-89B2-E9DC1A70164A}">
      <dgm:prSet/>
      <dgm:spPr/>
      <dgm:t>
        <a:bodyPr/>
        <a:lstStyle/>
        <a:p>
          <a:endParaRPr lang="en-US"/>
        </a:p>
      </dgm:t>
    </dgm:pt>
    <dgm:pt modelId="{23924FEC-D814-404E-A3C8-4B761351458E}" type="sibTrans" cxnId="{5E47B7D0-853A-4D81-89B2-E9DC1A70164A}">
      <dgm:prSet/>
      <dgm:spPr/>
      <dgm:t>
        <a:bodyPr/>
        <a:lstStyle/>
        <a:p>
          <a:endParaRPr lang="en-US"/>
        </a:p>
      </dgm:t>
    </dgm:pt>
    <dgm:pt modelId="{6BF66A8A-92A9-4480-A7D3-23187CB7E6C2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THEC sends student’s data file to institution, serving as official application</a:t>
          </a:r>
        </a:p>
      </dgm:t>
    </dgm:pt>
    <dgm:pt modelId="{2CBEFB6C-1390-450B-ACE5-F087DDB56796}" type="parTrans" cxnId="{DD3A7BEA-6B97-4E91-BD55-2DB3141D668B}">
      <dgm:prSet/>
      <dgm:spPr/>
      <dgm:t>
        <a:bodyPr/>
        <a:lstStyle/>
        <a:p>
          <a:endParaRPr lang="en-US"/>
        </a:p>
      </dgm:t>
    </dgm:pt>
    <dgm:pt modelId="{C26A5C34-3C91-4662-BC49-DCCC861F6729}" type="sibTrans" cxnId="{DD3A7BEA-6B97-4E91-BD55-2DB3141D668B}">
      <dgm:prSet/>
      <dgm:spPr/>
      <dgm:t>
        <a:bodyPr/>
        <a:lstStyle/>
        <a:p>
          <a:endParaRPr lang="en-US"/>
        </a:p>
      </dgm:t>
    </dgm:pt>
    <dgm:pt modelId="{3FB6E3B6-ED5C-4A22-B4E6-D7A892B69768}">
      <dgm:prSet phldrT="[Text]"/>
      <dgm:spPr/>
      <dgm:t>
        <a:bodyPr/>
        <a:lstStyle/>
        <a:p>
          <a:r>
            <a:rPr lang="en-US" dirty="0"/>
            <a:t>Follow-Up</a:t>
          </a:r>
        </a:p>
      </dgm:t>
    </dgm:pt>
    <dgm:pt modelId="{BAF23A7F-D8EC-475A-ABED-AE50B4140273}" type="parTrans" cxnId="{E460A977-C814-478D-AC2F-710E262AB599}">
      <dgm:prSet/>
      <dgm:spPr/>
      <dgm:t>
        <a:bodyPr/>
        <a:lstStyle/>
        <a:p>
          <a:endParaRPr lang="en-US"/>
        </a:p>
      </dgm:t>
    </dgm:pt>
    <dgm:pt modelId="{4EA4ACED-D387-4041-BBD7-A4BBD38AF219}" type="sibTrans" cxnId="{E460A977-C814-478D-AC2F-710E262AB599}">
      <dgm:prSet/>
      <dgm:spPr/>
      <dgm:t>
        <a:bodyPr/>
        <a:lstStyle/>
        <a:p>
          <a:endParaRPr lang="en-US"/>
        </a:p>
      </dgm:t>
    </dgm:pt>
    <dgm:pt modelId="{31FD9A1A-BEA6-4E56-B05F-87927DD2D3C5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Institution sends admissions letter</a:t>
          </a:r>
        </a:p>
      </dgm:t>
    </dgm:pt>
    <dgm:pt modelId="{3F7D24F9-BDA1-47EF-9B7E-1773E04D625A}" type="parTrans" cxnId="{7075E98B-6487-4F5B-937B-E7324F3C3754}">
      <dgm:prSet/>
      <dgm:spPr/>
      <dgm:t>
        <a:bodyPr/>
        <a:lstStyle/>
        <a:p>
          <a:endParaRPr lang="en-US"/>
        </a:p>
      </dgm:t>
    </dgm:pt>
    <dgm:pt modelId="{33F5508C-B722-4335-A366-E83CAD7B4181}" type="sibTrans" cxnId="{7075E98B-6487-4F5B-937B-E7324F3C3754}">
      <dgm:prSet/>
      <dgm:spPr/>
      <dgm:t>
        <a:bodyPr/>
        <a:lstStyle/>
        <a:p>
          <a:endParaRPr lang="en-US"/>
        </a:p>
      </dgm:t>
    </dgm:pt>
    <dgm:pt modelId="{D2B5C09A-D48B-45FA-A380-2E2BC941DACA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Student enrolls</a:t>
          </a:r>
        </a:p>
      </dgm:t>
    </dgm:pt>
    <dgm:pt modelId="{DB8A7705-2C27-4EFB-A396-856809093ABF}" type="parTrans" cxnId="{C04B718E-9D3A-4FD1-AA31-901FD76ED8FA}">
      <dgm:prSet/>
      <dgm:spPr/>
      <dgm:t>
        <a:bodyPr/>
        <a:lstStyle/>
        <a:p>
          <a:endParaRPr lang="en-US"/>
        </a:p>
      </dgm:t>
    </dgm:pt>
    <dgm:pt modelId="{357F94D8-E58C-4E3D-9627-EDD7DA591EE3}" type="sibTrans" cxnId="{C04B718E-9D3A-4FD1-AA31-901FD76ED8FA}">
      <dgm:prSet/>
      <dgm:spPr/>
      <dgm:t>
        <a:bodyPr/>
        <a:lstStyle/>
        <a:p>
          <a:endParaRPr lang="en-US"/>
        </a:p>
      </dgm:t>
    </dgm:pt>
    <dgm:pt modelId="{9E12F412-2A9D-48A0-88E3-F78426A3E77A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Institution follows up in Spring- matriculation details</a:t>
          </a:r>
        </a:p>
      </dgm:t>
    </dgm:pt>
    <dgm:pt modelId="{A73A7EF1-FBC2-4B2D-BF5F-AAE2E42E7960}" type="parTrans" cxnId="{B144CDF9-E4B8-4F3B-8CB0-389F62E05014}">
      <dgm:prSet/>
      <dgm:spPr/>
      <dgm:t>
        <a:bodyPr/>
        <a:lstStyle/>
        <a:p>
          <a:endParaRPr lang="en-US"/>
        </a:p>
      </dgm:t>
    </dgm:pt>
    <dgm:pt modelId="{775E8DD9-17C2-48B8-B06B-A97D388C8641}" type="sibTrans" cxnId="{B144CDF9-E4B8-4F3B-8CB0-389F62E05014}">
      <dgm:prSet/>
      <dgm:spPr/>
      <dgm:t>
        <a:bodyPr/>
        <a:lstStyle/>
        <a:p>
          <a:endParaRPr lang="en-US"/>
        </a:p>
      </dgm:t>
    </dgm:pt>
    <dgm:pt modelId="{AA135F55-253A-4851-9131-025B76BBB10C}" type="pres">
      <dgm:prSet presAssocID="{B0A1D115-385D-445A-A022-E66DA333F640}" presName="linearFlow" presStyleCnt="0">
        <dgm:presLayoutVars>
          <dgm:dir/>
          <dgm:animLvl val="lvl"/>
          <dgm:resizeHandles val="exact"/>
        </dgm:presLayoutVars>
      </dgm:prSet>
      <dgm:spPr/>
    </dgm:pt>
    <dgm:pt modelId="{A003671C-B0FC-40D4-9ECE-4BEFF9342537}" type="pres">
      <dgm:prSet presAssocID="{482C68DF-8AB4-4292-A2D4-C3D913B42ABA}" presName="composite" presStyleCnt="0"/>
      <dgm:spPr/>
    </dgm:pt>
    <dgm:pt modelId="{A3262D00-9788-4BB4-93AC-E11DAB7C0A90}" type="pres">
      <dgm:prSet presAssocID="{482C68DF-8AB4-4292-A2D4-C3D913B42AB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8720CBA-E362-4B15-B98E-96C5B8F79C61}" type="pres">
      <dgm:prSet presAssocID="{482C68DF-8AB4-4292-A2D4-C3D913B42ABA}" presName="descendantText" presStyleLbl="alignAcc1" presStyleIdx="0" presStyleCnt="3">
        <dgm:presLayoutVars>
          <dgm:bulletEnabled val="1"/>
        </dgm:presLayoutVars>
      </dgm:prSet>
      <dgm:spPr/>
    </dgm:pt>
    <dgm:pt modelId="{9612CB78-C224-4390-A7FA-F68CDC7744EA}" type="pres">
      <dgm:prSet presAssocID="{F9F91E38-A4A6-45C2-88EE-3296ED2C7C66}" presName="sp" presStyleCnt="0"/>
      <dgm:spPr/>
    </dgm:pt>
    <dgm:pt modelId="{3824BEAD-87F3-432F-8268-E25238917D5D}" type="pres">
      <dgm:prSet presAssocID="{E722F996-AA02-4F5A-9FD9-8008C1A476F8}" presName="composite" presStyleCnt="0"/>
      <dgm:spPr/>
    </dgm:pt>
    <dgm:pt modelId="{1ECAE33D-C0F0-4FB5-A48D-900B16EA6499}" type="pres">
      <dgm:prSet presAssocID="{E722F996-AA02-4F5A-9FD9-8008C1A476F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3AC2DB9-B80F-4660-8E84-824F941113FE}" type="pres">
      <dgm:prSet presAssocID="{E722F996-AA02-4F5A-9FD9-8008C1A476F8}" presName="descendantText" presStyleLbl="alignAcc1" presStyleIdx="1" presStyleCnt="3">
        <dgm:presLayoutVars>
          <dgm:bulletEnabled val="1"/>
        </dgm:presLayoutVars>
      </dgm:prSet>
      <dgm:spPr/>
    </dgm:pt>
    <dgm:pt modelId="{5F05CA1D-58EE-43D5-A28E-F53EB75D8E21}" type="pres">
      <dgm:prSet presAssocID="{23924FEC-D814-404E-A3C8-4B761351458E}" presName="sp" presStyleCnt="0"/>
      <dgm:spPr/>
    </dgm:pt>
    <dgm:pt modelId="{F2FF8E8A-E10C-4DC6-B680-641F6389CD02}" type="pres">
      <dgm:prSet presAssocID="{3FB6E3B6-ED5C-4A22-B4E6-D7A892B69768}" presName="composite" presStyleCnt="0"/>
      <dgm:spPr/>
    </dgm:pt>
    <dgm:pt modelId="{EEB6353B-47CC-4A2F-AE31-30FC4964901E}" type="pres">
      <dgm:prSet presAssocID="{3FB6E3B6-ED5C-4A22-B4E6-D7A892B6976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50BB0EF-AD48-4CDB-81D4-C6C9592B4C96}" type="pres">
      <dgm:prSet presAssocID="{3FB6E3B6-ED5C-4A22-B4E6-D7A892B6976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DFF31F-7EAC-4147-B9BF-AD9D36D424E6}" type="presOf" srcId="{B0A1D115-385D-445A-A022-E66DA333F640}" destId="{AA135F55-253A-4851-9131-025B76BBB10C}" srcOrd="0" destOrd="0" presId="urn:microsoft.com/office/officeart/2005/8/layout/chevron2"/>
    <dgm:cxn modelId="{FE3AD72D-7F14-4A6E-A2AF-DCBC41285D40}" type="presOf" srcId="{D2B5C09A-D48B-45FA-A380-2E2BC941DACA}" destId="{050BB0EF-AD48-4CDB-81D4-C6C9592B4C96}" srcOrd="0" destOrd="2" presId="urn:microsoft.com/office/officeart/2005/8/layout/chevron2"/>
    <dgm:cxn modelId="{594EF131-8B52-4E6A-9100-EF7E17F08A64}" type="presOf" srcId="{E722F996-AA02-4F5A-9FD9-8008C1A476F8}" destId="{1ECAE33D-C0F0-4FB5-A48D-900B16EA6499}" srcOrd="0" destOrd="0" presId="urn:microsoft.com/office/officeart/2005/8/layout/chevron2"/>
    <dgm:cxn modelId="{4D5E0E64-119C-4D81-96FB-9D39248AA93D}" type="presOf" srcId="{6BF66A8A-92A9-4480-A7D3-23187CB7E6C2}" destId="{B3AC2DB9-B80F-4660-8E84-824F941113FE}" srcOrd="0" destOrd="0" presId="urn:microsoft.com/office/officeart/2005/8/layout/chevron2"/>
    <dgm:cxn modelId="{E4304F45-7CBB-4D16-87E8-BCAF587B46A1}" type="presOf" srcId="{482C68DF-8AB4-4292-A2D4-C3D913B42ABA}" destId="{A3262D00-9788-4BB4-93AC-E11DAB7C0A90}" srcOrd="0" destOrd="0" presId="urn:microsoft.com/office/officeart/2005/8/layout/chevron2"/>
    <dgm:cxn modelId="{6893ED4D-9049-4F8B-8EAD-588F840C1570}" srcId="{482C68DF-8AB4-4292-A2D4-C3D913B42ABA}" destId="{B7D5F502-2449-45FF-AF17-5D83D5FB3809}" srcOrd="0" destOrd="0" parTransId="{DB9840E2-92B0-414A-97B0-F2E1878FD386}" sibTransId="{9357681F-B0D9-4D84-826C-B30FA720D9EE}"/>
    <dgm:cxn modelId="{E460A977-C814-478D-AC2F-710E262AB599}" srcId="{B0A1D115-385D-445A-A022-E66DA333F640}" destId="{3FB6E3B6-ED5C-4A22-B4E6-D7A892B69768}" srcOrd="2" destOrd="0" parTransId="{BAF23A7F-D8EC-475A-ABED-AE50B4140273}" sibTransId="{4EA4ACED-D387-4041-BBD7-A4BBD38AF219}"/>
    <dgm:cxn modelId="{7075E98B-6487-4F5B-937B-E7324F3C3754}" srcId="{3FB6E3B6-ED5C-4A22-B4E6-D7A892B69768}" destId="{31FD9A1A-BEA6-4E56-B05F-87927DD2D3C5}" srcOrd="0" destOrd="0" parTransId="{3F7D24F9-BDA1-47EF-9B7E-1773E04D625A}" sibTransId="{33F5508C-B722-4335-A366-E83CAD7B4181}"/>
    <dgm:cxn modelId="{C04B718E-9D3A-4FD1-AA31-901FD76ED8FA}" srcId="{3FB6E3B6-ED5C-4A22-B4E6-D7A892B69768}" destId="{D2B5C09A-D48B-45FA-A380-2E2BC941DACA}" srcOrd="2" destOrd="0" parTransId="{DB8A7705-2C27-4EFB-A396-856809093ABF}" sibTransId="{357F94D8-E58C-4E3D-9627-EDD7DA591EE3}"/>
    <dgm:cxn modelId="{96B29A9D-0DFB-4CDD-9BD4-AE8C6E75E0C1}" type="presOf" srcId="{9E12F412-2A9D-48A0-88E3-F78426A3E77A}" destId="{050BB0EF-AD48-4CDB-81D4-C6C9592B4C96}" srcOrd="0" destOrd="1" presId="urn:microsoft.com/office/officeart/2005/8/layout/chevron2"/>
    <dgm:cxn modelId="{14D88ABE-863E-47F0-9BB4-6508A3D31F5D}" type="presOf" srcId="{3FB6E3B6-ED5C-4A22-B4E6-D7A892B69768}" destId="{EEB6353B-47CC-4A2F-AE31-30FC4964901E}" srcOrd="0" destOrd="0" presId="urn:microsoft.com/office/officeart/2005/8/layout/chevron2"/>
    <dgm:cxn modelId="{5E47B7D0-853A-4D81-89B2-E9DC1A70164A}" srcId="{B0A1D115-385D-445A-A022-E66DA333F640}" destId="{E722F996-AA02-4F5A-9FD9-8008C1A476F8}" srcOrd="1" destOrd="0" parTransId="{FD74BDFB-503C-47E5-8B02-4D3AEF6C146D}" sibTransId="{23924FEC-D814-404E-A3C8-4B761351458E}"/>
    <dgm:cxn modelId="{59878CDD-E2A9-47A7-8155-0910E111956E}" type="presOf" srcId="{B7D5F502-2449-45FF-AF17-5D83D5FB3809}" destId="{88720CBA-E362-4B15-B98E-96C5B8F79C61}" srcOrd="0" destOrd="0" presId="urn:microsoft.com/office/officeart/2005/8/layout/chevron2"/>
    <dgm:cxn modelId="{C9BD97E2-2317-4892-87BB-6417B242F9E0}" type="presOf" srcId="{31FD9A1A-BEA6-4E56-B05F-87927DD2D3C5}" destId="{050BB0EF-AD48-4CDB-81D4-C6C9592B4C96}" srcOrd="0" destOrd="0" presId="urn:microsoft.com/office/officeart/2005/8/layout/chevron2"/>
    <dgm:cxn modelId="{6CE173E4-E76E-4208-822B-19DF72A7C76E}" type="presOf" srcId="{957134EA-E6A0-4198-9DEE-ED22A14CFD26}" destId="{88720CBA-E362-4B15-B98E-96C5B8F79C61}" srcOrd="0" destOrd="1" presId="urn:microsoft.com/office/officeart/2005/8/layout/chevron2"/>
    <dgm:cxn modelId="{2D8E7BE4-02D6-47DD-8A1C-9FC16E400CCE}" srcId="{B0A1D115-385D-445A-A022-E66DA333F640}" destId="{482C68DF-8AB4-4292-A2D4-C3D913B42ABA}" srcOrd="0" destOrd="0" parTransId="{1689CC73-04D8-46EB-BF60-3662D5E6EA31}" sibTransId="{F9F91E38-A4A6-45C2-88EE-3296ED2C7C66}"/>
    <dgm:cxn modelId="{8FE707E5-EA70-4F48-9B0B-AE82BF0486C3}" srcId="{482C68DF-8AB4-4292-A2D4-C3D913B42ABA}" destId="{957134EA-E6A0-4198-9DEE-ED22A14CFD26}" srcOrd="1" destOrd="0" parTransId="{B190CAC1-27DC-4BD3-A193-8BFC3B35FF67}" sibTransId="{B6FAA6C8-4ACD-458C-8C25-600CABD4199C}"/>
    <dgm:cxn modelId="{DD3A7BEA-6B97-4E91-BD55-2DB3141D668B}" srcId="{E722F996-AA02-4F5A-9FD9-8008C1A476F8}" destId="{6BF66A8A-92A9-4480-A7D3-23187CB7E6C2}" srcOrd="0" destOrd="0" parTransId="{2CBEFB6C-1390-450B-ACE5-F087DDB56796}" sibTransId="{C26A5C34-3C91-4662-BC49-DCCC861F6729}"/>
    <dgm:cxn modelId="{B144CDF9-E4B8-4F3B-8CB0-389F62E05014}" srcId="{3FB6E3B6-ED5C-4A22-B4E6-D7A892B69768}" destId="{9E12F412-2A9D-48A0-88E3-F78426A3E77A}" srcOrd="1" destOrd="0" parTransId="{A73A7EF1-FBC2-4B2D-BF5F-AAE2E42E7960}" sibTransId="{775E8DD9-17C2-48B8-B06B-A97D388C8641}"/>
    <dgm:cxn modelId="{2AE96B24-92D9-4F6E-A6C9-16544AA8BD30}" type="presParOf" srcId="{AA135F55-253A-4851-9131-025B76BBB10C}" destId="{A003671C-B0FC-40D4-9ECE-4BEFF9342537}" srcOrd="0" destOrd="0" presId="urn:microsoft.com/office/officeart/2005/8/layout/chevron2"/>
    <dgm:cxn modelId="{AAEFBD1A-F2E9-4082-B316-49AA869BEACD}" type="presParOf" srcId="{A003671C-B0FC-40D4-9ECE-4BEFF9342537}" destId="{A3262D00-9788-4BB4-93AC-E11DAB7C0A90}" srcOrd="0" destOrd="0" presId="urn:microsoft.com/office/officeart/2005/8/layout/chevron2"/>
    <dgm:cxn modelId="{E4CCDD98-14E5-4646-97FA-6E1CA2AA2F58}" type="presParOf" srcId="{A003671C-B0FC-40D4-9ECE-4BEFF9342537}" destId="{88720CBA-E362-4B15-B98E-96C5B8F79C61}" srcOrd="1" destOrd="0" presId="urn:microsoft.com/office/officeart/2005/8/layout/chevron2"/>
    <dgm:cxn modelId="{DBECC591-6757-4D1E-B5E8-BD56F36E29A6}" type="presParOf" srcId="{AA135F55-253A-4851-9131-025B76BBB10C}" destId="{9612CB78-C224-4390-A7FA-F68CDC7744EA}" srcOrd="1" destOrd="0" presId="urn:microsoft.com/office/officeart/2005/8/layout/chevron2"/>
    <dgm:cxn modelId="{8127A128-6EDC-47D1-9070-037ADD553149}" type="presParOf" srcId="{AA135F55-253A-4851-9131-025B76BBB10C}" destId="{3824BEAD-87F3-432F-8268-E25238917D5D}" srcOrd="2" destOrd="0" presId="urn:microsoft.com/office/officeart/2005/8/layout/chevron2"/>
    <dgm:cxn modelId="{1786E2D0-2CA7-423F-8D6C-37BD08017304}" type="presParOf" srcId="{3824BEAD-87F3-432F-8268-E25238917D5D}" destId="{1ECAE33D-C0F0-4FB5-A48D-900B16EA6499}" srcOrd="0" destOrd="0" presId="urn:microsoft.com/office/officeart/2005/8/layout/chevron2"/>
    <dgm:cxn modelId="{DFC45370-C0CB-4DF4-9BFC-A316C32EC850}" type="presParOf" srcId="{3824BEAD-87F3-432F-8268-E25238917D5D}" destId="{B3AC2DB9-B80F-4660-8E84-824F941113FE}" srcOrd="1" destOrd="0" presId="urn:microsoft.com/office/officeart/2005/8/layout/chevron2"/>
    <dgm:cxn modelId="{C7CD482A-3607-48B4-8CE4-84172C33B90B}" type="presParOf" srcId="{AA135F55-253A-4851-9131-025B76BBB10C}" destId="{5F05CA1D-58EE-43D5-A28E-F53EB75D8E21}" srcOrd="3" destOrd="0" presId="urn:microsoft.com/office/officeart/2005/8/layout/chevron2"/>
    <dgm:cxn modelId="{7DD33920-8F47-4DC1-ABB7-7FD839828DC8}" type="presParOf" srcId="{AA135F55-253A-4851-9131-025B76BBB10C}" destId="{F2FF8E8A-E10C-4DC6-B680-641F6389CD02}" srcOrd="4" destOrd="0" presId="urn:microsoft.com/office/officeart/2005/8/layout/chevron2"/>
    <dgm:cxn modelId="{EF297F94-F28F-4869-97A6-92E2EFCECF23}" type="presParOf" srcId="{F2FF8E8A-E10C-4DC6-B680-641F6389CD02}" destId="{EEB6353B-47CC-4A2F-AE31-30FC4964901E}" srcOrd="0" destOrd="0" presId="urn:microsoft.com/office/officeart/2005/8/layout/chevron2"/>
    <dgm:cxn modelId="{4AEAB1C4-C480-4E7F-858B-9B8598C3C499}" type="presParOf" srcId="{F2FF8E8A-E10C-4DC6-B680-641F6389CD02}" destId="{050BB0EF-AD48-4CDB-81D4-C6C9592B4C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62D00-9788-4BB4-93AC-E11DAB7C0A90}">
      <dsp:nvSpPr>
        <dsp:cNvPr id="0" name=""/>
        <dsp:cNvSpPr/>
      </dsp:nvSpPr>
      <dsp:spPr>
        <a:xfrm rot="5400000">
          <a:off x="-254869" y="256807"/>
          <a:ext cx="1699128" cy="11893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Letter</a:t>
          </a:r>
        </a:p>
      </dsp:txBody>
      <dsp:txXfrm rot="-5400000">
        <a:off x="1" y="596633"/>
        <a:ext cx="1189389" cy="509739"/>
      </dsp:txXfrm>
    </dsp:sp>
    <dsp:sp modelId="{88720CBA-E362-4B15-B98E-96C5B8F79C61}">
      <dsp:nvSpPr>
        <dsp:cNvPr id="0" name=""/>
        <dsp:cNvSpPr/>
      </dsp:nvSpPr>
      <dsp:spPr>
        <a:xfrm rot="5400000">
          <a:off x="4106945" y="-2915616"/>
          <a:ext cx="1104433" cy="693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HS senior receives letter with list of postsecondary options and state-supported aid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Student scans QR code claiming their spot</a:t>
          </a:r>
        </a:p>
      </dsp:txBody>
      <dsp:txXfrm rot="-5400000">
        <a:off x="1189390" y="55853"/>
        <a:ext cx="6885630" cy="996605"/>
      </dsp:txXfrm>
    </dsp:sp>
    <dsp:sp modelId="{1ECAE33D-C0F0-4FB5-A48D-900B16EA6499}">
      <dsp:nvSpPr>
        <dsp:cNvPr id="0" name=""/>
        <dsp:cNvSpPr/>
      </dsp:nvSpPr>
      <dsp:spPr>
        <a:xfrm rot="5400000">
          <a:off x="-254869" y="1762903"/>
          <a:ext cx="1699128" cy="11893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Transmission</a:t>
          </a:r>
        </a:p>
      </dsp:txBody>
      <dsp:txXfrm rot="-5400000">
        <a:off x="1" y="2102729"/>
        <a:ext cx="1189389" cy="509739"/>
      </dsp:txXfrm>
    </dsp:sp>
    <dsp:sp modelId="{B3AC2DB9-B80F-4660-8E84-824F941113FE}">
      <dsp:nvSpPr>
        <dsp:cNvPr id="0" name=""/>
        <dsp:cNvSpPr/>
      </dsp:nvSpPr>
      <dsp:spPr>
        <a:xfrm rot="5400000">
          <a:off x="4106945" y="-1409521"/>
          <a:ext cx="1104433" cy="693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THEC sends student’s data file to institution, serving as official application</a:t>
          </a:r>
        </a:p>
      </dsp:txBody>
      <dsp:txXfrm rot="-5400000">
        <a:off x="1189390" y="1561948"/>
        <a:ext cx="6885630" cy="996605"/>
      </dsp:txXfrm>
    </dsp:sp>
    <dsp:sp modelId="{EEB6353B-47CC-4A2F-AE31-30FC4964901E}">
      <dsp:nvSpPr>
        <dsp:cNvPr id="0" name=""/>
        <dsp:cNvSpPr/>
      </dsp:nvSpPr>
      <dsp:spPr>
        <a:xfrm rot="5400000">
          <a:off x="-254869" y="3268998"/>
          <a:ext cx="1699128" cy="11893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Follow-Up</a:t>
          </a:r>
        </a:p>
      </dsp:txBody>
      <dsp:txXfrm rot="-5400000">
        <a:off x="1" y="3608824"/>
        <a:ext cx="1189389" cy="509739"/>
      </dsp:txXfrm>
    </dsp:sp>
    <dsp:sp modelId="{050BB0EF-AD48-4CDB-81D4-C6C9592B4C96}">
      <dsp:nvSpPr>
        <dsp:cNvPr id="0" name=""/>
        <dsp:cNvSpPr/>
      </dsp:nvSpPr>
      <dsp:spPr>
        <a:xfrm rot="5400000">
          <a:off x="4106945" y="96573"/>
          <a:ext cx="1104433" cy="693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Institution sends admissions letter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Institution follows up in Spring- matriculation details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Student enrolls</a:t>
          </a:r>
        </a:p>
      </dsp:txBody>
      <dsp:txXfrm rot="-5400000">
        <a:off x="1189390" y="3068042"/>
        <a:ext cx="6885630" cy="996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6725A-401C-861F-06B3-1EA035FD5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AA6B3-0C13-4234-807D-0D19C8F5D3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D08D7-6F7F-4206-A002-B4BDB6D7424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369B9-A5F0-2E7C-7437-FC8E65C304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78A64-B0B2-4D4A-1341-ED37125486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28E6B-6CB7-40C6-AEF5-18D1E595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88A5-D257-49D5-A1D9-FB080183F24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DD36D-7182-4127-A6C8-D25450A3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across at least 11 states to date, these policies have been shown to support college-going behaviors and enrollment, especially among students of color, those from low-income backgrounds, and first-generation students. </a:t>
            </a:r>
          </a:p>
          <a:p>
            <a:endParaRPr lang="en-US" dirty="0"/>
          </a:p>
          <a:p>
            <a:r>
              <a:rPr lang="en-US" dirty="0"/>
              <a:t>Significant increases in first-time undergraduate enrollments were observed, especially at two-year, open-access institutions.</a:t>
            </a:r>
          </a:p>
          <a:p>
            <a:endParaRPr lang="en-US" dirty="0"/>
          </a:p>
          <a:p>
            <a:r>
              <a:rPr lang="en-US" dirty="0"/>
              <a:t>However, while response to the direct admissions letter was even across demographic groups, enrollment among those with lower median household incomes did not increase. Researchers found that quite a few students would commit to four-year institution, but when they received their bills in July, they realized it just wasn’t affordable for them. </a:t>
            </a:r>
          </a:p>
          <a:p>
            <a:endParaRPr lang="en-US" dirty="0"/>
          </a:p>
          <a:p>
            <a:r>
              <a:rPr lang="en-US" dirty="0"/>
              <a:t>So the project team approached us and posed the question, what if students could be proactively admitted to college and provided with an upfront “guarantee” or signal of financial aid?</a:t>
            </a:r>
          </a:p>
          <a:p>
            <a:endParaRPr lang="en-US" dirty="0"/>
          </a:p>
          <a:p>
            <a:r>
              <a:rPr lang="en-US" dirty="0"/>
              <a:t>This project will be the first to link direct admissions and financial aid in practice at scale.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2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Students enter the college application process on unequal footing – with various levels of financial, social, and cultural capital they can rely on to navigate it.</a:t>
            </a:r>
          </a:p>
          <a:p>
            <a:endParaRPr lang="en-US" sz="1600" dirty="0"/>
          </a:p>
          <a:p>
            <a:r>
              <a:rPr lang="en-US" sz="1600" dirty="0"/>
              <a:t>Research shows that the college application process can seem overly complex to many students, sometimes leading them to abandon college altogether. A quarter of students start a college application but never hit submit.</a:t>
            </a:r>
          </a:p>
          <a:p>
            <a:endParaRPr lang="en-US" sz="1600" dirty="0"/>
          </a:p>
          <a:p>
            <a:r>
              <a:rPr lang="en-US" sz="1600" dirty="0"/>
              <a:t>Additionally, students living in communities with lower educational attainment and lower median household incomes were the least likely to submit a college application.</a:t>
            </a:r>
          </a:p>
          <a:p>
            <a:endParaRPr lang="en-US" sz="1600" dirty="0"/>
          </a:p>
          <a:p>
            <a:r>
              <a:rPr lang="en-US" sz="1600" dirty="0"/>
              <a:t>These non-submitters, however, were just as academically qualified for college. They had similar GPAs and ACT/SAT scores as those who ultimately submitted an application. These descriptive differences show that even academically well-prepared students can succumb to complexities in the college application gauntlet.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Tennessee, 39.1% of Fall 2023 undergraduate enrollments were at open-access community colleges, and another 31.7% were at public four-year institutions that accept at least three quarters of applicants. </a:t>
            </a:r>
          </a:p>
          <a:p>
            <a:endParaRPr lang="en-US" dirty="0"/>
          </a:p>
          <a:p>
            <a:r>
              <a:rPr lang="en-US" dirty="0"/>
              <a:t>The TN Board of Regents has agreed to partner with us on this, and we will be reaching out to public and private universities over the next couple of months.</a:t>
            </a:r>
          </a:p>
          <a:p>
            <a:endParaRPr lang="en-US" dirty="0"/>
          </a:p>
          <a:p>
            <a:r>
              <a:rPr lang="en-US" dirty="0"/>
              <a:t>The scope of this pilot project and study will be larger than any undertaken so far.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0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for Tennessee</a:t>
            </a:r>
          </a:p>
          <a:p>
            <a:r>
              <a:rPr lang="en-US" dirty="0"/>
              <a:t>● Tennessee would develop and piloted a new direct admissions program in partnership with leading researchers in this area and in tandem with another state/system partner.</a:t>
            </a:r>
          </a:p>
          <a:p>
            <a:endParaRPr lang="en-US" dirty="0"/>
          </a:p>
          <a:p>
            <a:r>
              <a:rPr lang="en-US" dirty="0"/>
              <a:t>● The project and its insights would thus expand capacity for scaling direct admissions in Tennessee while also contributing to the research base on these programs and serving as a national model for integrating direct admissions and financial aid for other states.</a:t>
            </a:r>
          </a:p>
          <a:p>
            <a:endParaRPr lang="en-US" dirty="0"/>
          </a:p>
          <a:p>
            <a:r>
              <a:rPr lang="en-US" dirty="0"/>
              <a:t>● Tennessee and THEC would continue to be a national innovator in higher education by being one of the first states to combine direct admissions and financial aid.</a:t>
            </a:r>
          </a:p>
          <a:p>
            <a:endParaRPr lang="en-US" dirty="0"/>
          </a:p>
          <a:p>
            <a:r>
              <a:rPr lang="en-US" dirty="0"/>
              <a:t>● Lumina grant funds would provide support to THEC for work on the project in the form of a small annual stipend for administration, IT, advertising, operation, etc.</a:t>
            </a:r>
          </a:p>
          <a:p>
            <a:endParaRPr lang="en-US" dirty="0"/>
          </a:p>
          <a:p>
            <a:r>
              <a:rPr lang="en-US" dirty="0"/>
              <a:t>● THEC and partners would also have access to a dedicated liaison who will also serve as project manager, as well as access to the expertise of the project team.</a:t>
            </a:r>
          </a:p>
          <a:p>
            <a:endParaRPr lang="en-US" dirty="0"/>
          </a:p>
          <a:p>
            <a:r>
              <a:rPr lang="en-US" dirty="0"/>
              <a:t>● The project team would also provide THEC with quantitative and qualitative insights on the program’s effects and feature THEC as a partner on any team or Foundation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Tennessee, 39.1% of Fall 2023 undergraduate enrollments were at open-access community colleges, and another 31.7% were at public four-year institutions that accept at least three quarters of applicants. </a:t>
            </a:r>
          </a:p>
          <a:p>
            <a:endParaRPr lang="en-US" dirty="0"/>
          </a:p>
          <a:p>
            <a:r>
              <a:rPr lang="en-US" dirty="0"/>
              <a:t>The TN Board of Regents has agreed to partner with us on this, and we will be reaching out to public and private universities over the next couple of months.</a:t>
            </a:r>
          </a:p>
          <a:p>
            <a:endParaRPr lang="en-US" dirty="0"/>
          </a:p>
          <a:p>
            <a:r>
              <a:rPr lang="en-US" dirty="0"/>
              <a:t>The scope of this pilot project and study will be larger than any undertaken so far.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0EFDE-704C-426B-87ED-A54D12327E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F661C8-9591-15E7-8AE0-7D793EC232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7" y="420055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THEC TITLE HERE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71723B4-A4F1-E804-093E-619EEAB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7B094-0B99-D72C-5078-5912BEF96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60" y="618960"/>
            <a:ext cx="3723073" cy="34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D77A-08AB-BB70-039D-B57F5EAA5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02D98-1170-DA6F-DB15-876A0F156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39BB5-A70C-EB34-8DEA-4102CF63B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C0A128B-9449-BB3A-3231-234D017FE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CDC049C-5902-6299-9B8D-F24B99F4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39993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F661C8-9591-15E7-8AE0-7D793EC232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95545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THEC TITLE HERE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71723B4-A4F1-E804-093E-619EEAB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63E80B6-F010-AEE3-42C2-25B2933A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-15409" r="42695" b="-8947"/>
          <a:stretch/>
        </p:blipFill>
        <p:spPr>
          <a:xfrm>
            <a:off x="4426670" y="200145"/>
            <a:ext cx="3338660" cy="34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73B7-1B30-0A75-34A7-96D01C574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0901"/>
            <a:ext cx="10515600" cy="198553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1E04-2EE6-3384-F609-21128DB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148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53D8B3A-3C0C-684C-744A-10F530557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500477B-2DAC-E9CB-5A3D-F95F8AE5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9902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B39E13-AB65-3B74-C975-2E3521E868C1}"/>
              </a:ext>
            </a:extLst>
          </p:cNvPr>
          <p:cNvSpPr/>
          <p:nvPr userDrawn="1"/>
        </p:nvSpPr>
        <p:spPr>
          <a:xfrm>
            <a:off x="-1" y="6283077"/>
            <a:ext cx="12192000" cy="5749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273B7-1B30-0A75-34A7-96D01C574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0901"/>
            <a:ext cx="10515600" cy="198553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1E04-2EE6-3384-F609-21128DB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148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51B60C-F8AD-8194-56E9-38A8EB755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-15409" r="42695" b="-8947"/>
          <a:stretch/>
        </p:blipFill>
        <p:spPr>
          <a:xfrm>
            <a:off x="154756" y="6338790"/>
            <a:ext cx="467413" cy="48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29753-94BA-8E2B-BF69-A27BED0C30F9}"/>
              </a:ext>
            </a:extLst>
          </p:cNvPr>
          <p:cNvSpPr txBox="1"/>
          <p:nvPr userDrawn="1"/>
        </p:nvSpPr>
        <p:spPr>
          <a:xfrm>
            <a:off x="3046429" y="1614640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HIGHER EDUCATION COMMISSION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8FDBF0-3B9F-A51A-0BEB-B01B35A544F5}"/>
              </a:ext>
            </a:extLst>
          </p:cNvPr>
          <p:cNvCxnSpPr>
            <a:cxnSpLocks/>
          </p:cNvCxnSpPr>
          <p:nvPr userDrawn="1"/>
        </p:nvCxnSpPr>
        <p:spPr>
          <a:xfrm>
            <a:off x="3582785" y="1983972"/>
            <a:ext cx="50125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6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52E-7769-5EC0-FAC8-A94341A95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121"/>
            <a:ext cx="10515600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7D74-9FFC-14BA-5059-AC927ED0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68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CDFD99-7D1D-8FBF-7043-D61B143AE134}"/>
              </a:ext>
            </a:extLst>
          </p:cNvPr>
          <p:cNvSpPr/>
          <p:nvPr userDrawn="1"/>
        </p:nvSpPr>
        <p:spPr>
          <a:xfrm>
            <a:off x="-1" y="6283077"/>
            <a:ext cx="12192000" cy="5749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546299-A2D8-941B-D50E-6100FA533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-15409" r="42695" b="-8947"/>
          <a:stretch/>
        </p:blipFill>
        <p:spPr>
          <a:xfrm>
            <a:off x="154756" y="6338790"/>
            <a:ext cx="467413" cy="4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DECF-3963-3110-940D-19D1E8F1E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5D68-AC9B-8726-7190-71D3B4BF4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089E4-1273-1D3A-6F3D-E710F399E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D4EBC15-65FE-2C1B-039E-06D3832A2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7133F3A-BB50-BCB5-D2D9-902A99EE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429427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2C19-A612-162C-080F-28F5D3239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9885-D271-58ED-E43A-CFDD6CEBD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81412-C765-7659-9A61-3D50CDDFE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2C419-39EF-972A-A598-9445665DE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DA336-EFA0-6F89-1B6C-AC90EA3DF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B475153-9B8E-31E0-EF50-685229517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D4F515D9-CEE9-E884-7A9E-3E397082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5643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4227-FEB4-C157-BAFE-0A399E437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THEC TITLE HERE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EA55EA9-9E76-1620-21BA-D15DF3A99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30" y="5765476"/>
            <a:ext cx="1167270" cy="109284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F41EE-D7EB-19E6-24BF-8023AC20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166208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32B7E-17F2-AD85-2277-20DFCAE0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2B5E-59B8-1381-7594-9A8893370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1E93547-AE7C-90C8-9CFC-757769D6C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10885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70C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fortn.org/direct-admission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irect.admissions@tn.g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uane.Gregg@tn.gov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10BA7F-B997-4D26-443C-FEB6A880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1" t="37941" r="11626" b="45957"/>
          <a:stretch/>
        </p:blipFill>
        <p:spPr>
          <a:xfrm>
            <a:off x="2621280" y="2905760"/>
            <a:ext cx="6929120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684"/>
            <a:ext cx="1079733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Goal: Simplify college admission </a:t>
            </a:r>
            <a:r>
              <a:rPr lang="en-US" sz="3200" dirty="0"/>
              <a:t>by proactively admitting students based on pre-existing data, eliminating traditional applications and application fees.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400" dirty="0"/>
              <a:t>Affordability remains a challenge, even with expanded college access from direct admissions programs in 11 states.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400" i="1" dirty="0"/>
              <a:t>Tennessee’s Direct Admissions Study will be the first state to combine direct admissions and financial aid in statewide practice.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4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Simplifying Enrollment in Practice: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Studying the Integration of Direct Admissions Programs and Financial Aid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Team: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Taylor Odle (UW-Madison), Richard Weissbourd, and Trisha Ross Anderson (Harvard)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C7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Supported by Lumina Foundation, Kresge Foundation, and Bloomberg </a:t>
            </a:r>
            <a:endParaRPr lang="en-US" sz="2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Project Proposal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Eligible high school students will be automatically admitted to in-state postsecondary institutions and offered up-front state-supported financial aid commitments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Partner Institution Commitment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Participating postsecondary institutions will align admissions criteria and collaborate with THEC on a unified communications strategy.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7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303F03-DBA4-D00E-47F0-18851FEC01D7}"/>
              </a:ext>
            </a:extLst>
          </p:cNvPr>
          <p:cNvGraphicFramePr/>
          <p:nvPr/>
        </p:nvGraphicFramePr>
        <p:xfrm>
          <a:off x="1484849" y="1409351"/>
          <a:ext cx="8128934" cy="4715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48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AE4B-849C-2867-5ECE-4E977E78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Tennessee Direct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541-4665-E4F1-016C-1BE01CF2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TN Direct Admissions Website for High School Partners - </a:t>
            </a:r>
            <a:r>
              <a:rPr lang="en-US" sz="2000" dirty="0">
                <a:hlinkClick r:id="rId3"/>
              </a:rPr>
              <a:t>Direct Admissions - collegefortn.org</a:t>
            </a:r>
            <a:endParaRPr lang="en-US" sz="2000" dirty="0"/>
          </a:p>
          <a:p>
            <a:pPr marL="0" indent="0" algn="l" fontAlgn="base">
              <a:buNone/>
            </a:pPr>
            <a:endParaRPr lang="en-US" sz="2000" b="1" dirty="0">
              <a:solidFill>
                <a:srgbClr val="003B6D"/>
              </a:solidFill>
              <a:latin typeface="Poppins" panose="00000500000000000000" pitchFamily="2" charset="0"/>
            </a:endParaRPr>
          </a:p>
          <a:p>
            <a:pPr marL="0" indent="0" algn="l" fontAlgn="base">
              <a:buNone/>
            </a:pPr>
            <a:r>
              <a:rPr lang="en-US" sz="3200" b="1" i="0" dirty="0">
                <a:solidFill>
                  <a:srgbClr val="526371"/>
                </a:solidFill>
                <a:effectLst/>
              </a:rPr>
              <a:t>Have questions about Direct Admissions?</a:t>
            </a:r>
            <a:endParaRPr lang="en-US" sz="3200" b="0" i="0" dirty="0">
              <a:solidFill>
                <a:srgbClr val="526371"/>
              </a:solidFill>
              <a:effectLst/>
            </a:endParaRPr>
          </a:p>
          <a:p>
            <a:pPr algn="l" fontAlgn="base"/>
            <a:r>
              <a:rPr lang="en-US" sz="2000" b="1" i="0" dirty="0">
                <a:solidFill>
                  <a:srgbClr val="526371"/>
                </a:solidFill>
                <a:effectLst/>
              </a:rPr>
              <a:t>Email us at </a:t>
            </a:r>
            <a:r>
              <a:rPr lang="en-US" sz="2000" b="1" i="0" u="none" strike="noStrike" dirty="0">
                <a:solidFill>
                  <a:srgbClr val="003B6D"/>
                </a:solidFill>
                <a:effectLst/>
                <a:hlinkClick r:id="rId4"/>
              </a:rPr>
              <a:t>direct.admissions@tn.gov</a:t>
            </a:r>
            <a:endParaRPr lang="en-US" sz="2000" b="0" i="0" dirty="0">
              <a:solidFill>
                <a:srgbClr val="526371"/>
              </a:solidFill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 b="1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79D1-7B86-4572-C299-AE6AC91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191658"/>
            <a:ext cx="6379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1" kern="1200">
                <a:solidFill>
                  <a:srgbClr val="7F7F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6E6F-8E8D-4282-A26F-7FEEA05A4F75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7F7F8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1" b="0" i="0" u="none" strike="noStrike" kern="1200" cap="none" spc="0" normalizeH="0" baseline="0" noProof="0" dirty="0">
              <a:ln>
                <a:noFill/>
              </a:ln>
              <a:solidFill>
                <a:srgbClr val="7F7F8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9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D43E-1780-EFB7-24F3-D5D25217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0EE47-56A1-0428-BA29-1A7B9666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and when will schools be selected for the different treatment groups and how will they be notified?</a:t>
            </a:r>
          </a:p>
          <a:p>
            <a:endParaRPr lang="en-US" dirty="0"/>
          </a:p>
          <a:p>
            <a:r>
              <a:rPr lang="en-US" dirty="0"/>
              <a:t>What colleges and universities are participating in the study?</a:t>
            </a:r>
          </a:p>
          <a:p>
            <a:endParaRPr lang="en-US" dirty="0"/>
          </a:p>
          <a:p>
            <a:r>
              <a:rPr lang="en-US" dirty="0"/>
              <a:t>How and when will the direct admissions’ letters go out to students?</a:t>
            </a:r>
          </a:p>
          <a:p>
            <a:endParaRPr lang="en-US" dirty="0"/>
          </a:p>
          <a:p>
            <a:r>
              <a:rPr lang="en-US" dirty="0"/>
              <a:t>Will students have additional steps to complete after accepting their direct admissions offer?</a:t>
            </a:r>
          </a:p>
        </p:txBody>
      </p:sp>
    </p:spTree>
    <p:extLst>
      <p:ext uri="{BB962C8B-B14F-4D97-AF65-F5344CB8AC3E}">
        <p14:creationId xmlns:p14="http://schemas.microsoft.com/office/powerpoint/2010/main" val="24840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FD9AC87-848C-73CC-2501-146D324BB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0006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FDC38-5C91-7374-A9FB-125E8BA8083A}"/>
              </a:ext>
            </a:extLst>
          </p:cNvPr>
          <p:cNvSpPr txBox="1"/>
          <p:nvPr/>
        </p:nvSpPr>
        <p:spPr>
          <a:xfrm>
            <a:off x="1420368" y="1292352"/>
            <a:ext cx="89855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Duane Gregg</a:t>
            </a:r>
          </a:p>
          <a:p>
            <a:pPr algn="ctr"/>
            <a:endParaRPr lang="en-US" dirty="0"/>
          </a:p>
          <a:p>
            <a:pPr algn="ctr"/>
            <a:r>
              <a:rPr lang="en-US" sz="3600" dirty="0"/>
              <a:t>Senior Director of College Access Initiatives</a:t>
            </a:r>
          </a:p>
          <a:p>
            <a:pPr algn="ctr"/>
            <a:r>
              <a:rPr lang="en-US" sz="4000" dirty="0"/>
              <a:t>Tennessee Higher Education Commission</a:t>
            </a:r>
          </a:p>
          <a:p>
            <a:pPr algn="ctr"/>
            <a:r>
              <a:rPr lang="en-US" sz="4400" dirty="0">
                <a:hlinkClick r:id="rId2"/>
              </a:rPr>
              <a:t>Duane.Gregg@tn.gov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8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C/TSA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8DD7"/>
      </a:accent1>
      <a:accent2>
        <a:srgbClr val="86CDE8"/>
      </a:accent2>
      <a:accent3>
        <a:srgbClr val="003B6D"/>
      </a:accent3>
      <a:accent4>
        <a:srgbClr val="D34B3B"/>
      </a:accent4>
      <a:accent5>
        <a:srgbClr val="3B73A9"/>
      </a:accent5>
      <a:accent6>
        <a:srgbClr val="D34432"/>
      </a:accent6>
      <a:hlink>
        <a:srgbClr val="0563C1"/>
      </a:hlink>
      <a:folHlink>
        <a:srgbClr val="D34B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345bebf-0d71-4337-9281-24b941616c36}" enabled="0" method="" siteId="{f345bebf-0d71-4337-9281-24b941616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999</Words>
  <Application>Microsoft Office PowerPoint</Application>
  <PresentationFormat>Widescreen</PresentationFormat>
  <Paragraphs>91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Poppins</vt:lpstr>
      <vt:lpstr>Office Theme</vt:lpstr>
      <vt:lpstr>PowerPoint Presentation</vt:lpstr>
      <vt:lpstr>Tennessee Direct Admissions</vt:lpstr>
      <vt:lpstr>Tennessee Direct Admissions</vt:lpstr>
      <vt:lpstr>Tennessee Direct Admissions</vt:lpstr>
      <vt:lpstr>Tennessee Direct Admissions</vt:lpstr>
      <vt:lpstr>Tennessee Direct Admissions</vt:lpstr>
      <vt:lpstr>FAQs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Greene</dc:creator>
  <cp:lastModifiedBy>Duane Gregg</cp:lastModifiedBy>
  <cp:revision>48</cp:revision>
  <dcterms:created xsi:type="dcterms:W3CDTF">2024-10-30T15:26:25Z</dcterms:created>
  <dcterms:modified xsi:type="dcterms:W3CDTF">2025-05-15T14:56:15Z</dcterms:modified>
</cp:coreProperties>
</file>