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  <p:sldMasterId id="2147483817" r:id="rId2"/>
  </p:sldMasterIdLst>
  <p:notesMasterIdLst>
    <p:notesMasterId r:id="rId16"/>
  </p:notesMasterIdLst>
  <p:handoutMasterIdLst>
    <p:handoutMasterId r:id="rId17"/>
  </p:handoutMasterIdLst>
  <p:sldIdLst>
    <p:sldId id="3280" r:id="rId3"/>
    <p:sldId id="3283" r:id="rId4"/>
    <p:sldId id="1784" r:id="rId5"/>
    <p:sldId id="1783" r:id="rId6"/>
    <p:sldId id="1790" r:id="rId7"/>
    <p:sldId id="1791" r:id="rId8"/>
    <p:sldId id="1785" r:id="rId9"/>
    <p:sldId id="1645" r:id="rId10"/>
    <p:sldId id="1647" r:id="rId11"/>
    <p:sldId id="1787" r:id="rId12"/>
    <p:sldId id="1793" r:id="rId13"/>
    <p:sldId id="3286" r:id="rId14"/>
    <p:sldId id="1730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Seay" initials="JS" lastIdx="3" clrIdx="0">
    <p:extLst>
      <p:ext uri="{19B8F6BF-5375-455C-9EA6-DF929625EA0E}">
        <p15:presenceInfo xmlns:p15="http://schemas.microsoft.com/office/powerpoint/2012/main" userId="S::CB05500@tn.gov::177eca19-a8f1-4632-8321-565da92bfc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00B0F0"/>
    <a:srgbClr val="011D5F"/>
    <a:srgbClr val="192246"/>
    <a:srgbClr val="D1D3D6"/>
    <a:srgbClr val="FF9F99"/>
    <a:srgbClr val="FFFF00"/>
    <a:srgbClr val="CBCBCB"/>
    <a:srgbClr val="E7E7E7"/>
    <a:srgbClr val="BD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6410" autoAdjust="0"/>
  </p:normalViewPr>
  <p:slideViewPr>
    <p:cSldViewPr>
      <p:cViewPr varScale="1">
        <p:scale>
          <a:sx n="62" d="100"/>
          <a:sy n="62" d="100"/>
        </p:scale>
        <p:origin x="10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98"/>
    </p:cViewPr>
  </p:sorterViewPr>
  <p:notesViewPr>
    <p:cSldViewPr>
      <p:cViewPr>
        <p:scale>
          <a:sx n="98" d="100"/>
          <a:sy n="98" d="100"/>
        </p:scale>
        <p:origin x="18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E4A1F-CDAB-4EFF-8F9A-C4D78CA3DFE6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134DAC-989F-4C1E-B1AD-C5AF7DF197F8}">
      <dgm:prSet phldrT="[Text]"/>
      <dgm:spPr/>
      <dgm:t>
        <a:bodyPr/>
        <a:lstStyle/>
        <a:p>
          <a:r>
            <a:rPr lang="en-US" dirty="0"/>
            <a:t>9</a:t>
          </a:r>
          <a:r>
            <a:rPr lang="en-US" baseline="30000" dirty="0"/>
            <a:t>th</a:t>
          </a:r>
          <a:endParaRPr lang="en-US" dirty="0"/>
        </a:p>
      </dgm:t>
    </dgm:pt>
    <dgm:pt modelId="{4157B877-153D-42B8-B310-3A9798286A7F}" type="parTrans" cxnId="{022A3F60-4E1E-4A89-919A-B8B544373013}">
      <dgm:prSet/>
      <dgm:spPr/>
      <dgm:t>
        <a:bodyPr/>
        <a:lstStyle/>
        <a:p>
          <a:endParaRPr lang="en-US"/>
        </a:p>
      </dgm:t>
    </dgm:pt>
    <dgm:pt modelId="{A1C48203-D932-45ED-A909-4BD15AA64BBE}" type="sibTrans" cxnId="{022A3F60-4E1E-4A89-919A-B8B544373013}">
      <dgm:prSet/>
      <dgm:spPr/>
      <dgm:t>
        <a:bodyPr/>
        <a:lstStyle/>
        <a:p>
          <a:endParaRPr lang="en-US"/>
        </a:p>
      </dgm:t>
    </dgm:pt>
    <dgm:pt modelId="{33DB67AA-5BC8-4CCC-985E-A5DCA4E4D496}">
      <dgm:prSet phldrT="[Text]"/>
      <dgm:spPr/>
      <dgm:t>
        <a:bodyPr/>
        <a:lstStyle/>
        <a:p>
          <a:r>
            <a:rPr lang="en-US" dirty="0"/>
            <a:t>TCAT</a:t>
          </a:r>
        </a:p>
      </dgm:t>
    </dgm:pt>
    <dgm:pt modelId="{5E499CBF-363B-4AEE-B7C0-0BA8C30E7344}" type="parTrans" cxnId="{7F8AAD39-3BB9-4C4C-8AD6-D41A80EB60A8}">
      <dgm:prSet/>
      <dgm:spPr/>
      <dgm:t>
        <a:bodyPr/>
        <a:lstStyle/>
        <a:p>
          <a:endParaRPr lang="en-US"/>
        </a:p>
      </dgm:t>
    </dgm:pt>
    <dgm:pt modelId="{5E4A389E-AB3D-4682-BC2A-A1C128BD5C12}" type="sibTrans" cxnId="{7F8AAD39-3BB9-4C4C-8AD6-D41A80EB60A8}">
      <dgm:prSet/>
      <dgm:spPr/>
      <dgm:t>
        <a:bodyPr/>
        <a:lstStyle/>
        <a:p>
          <a:endParaRPr lang="en-US"/>
        </a:p>
      </dgm:t>
    </dgm:pt>
    <dgm:pt modelId="{C6E4903D-A750-4E41-9083-2F784B0A7270}">
      <dgm:prSet phldrT="[Text]"/>
      <dgm:spPr/>
      <dgm:t>
        <a:bodyPr/>
        <a:lstStyle/>
        <a:p>
          <a:r>
            <a:rPr lang="en-US" dirty="0"/>
            <a:t>10th</a:t>
          </a:r>
        </a:p>
      </dgm:t>
    </dgm:pt>
    <dgm:pt modelId="{3AE99A11-A063-45B7-88A3-8577BBC2B647}" type="parTrans" cxnId="{D5E84178-F5B7-4E22-B9B9-E9C2F686E4C0}">
      <dgm:prSet/>
      <dgm:spPr/>
      <dgm:t>
        <a:bodyPr/>
        <a:lstStyle/>
        <a:p>
          <a:endParaRPr lang="en-US"/>
        </a:p>
      </dgm:t>
    </dgm:pt>
    <dgm:pt modelId="{343314D6-CC94-444A-A1BE-D2954B61A1FC}" type="sibTrans" cxnId="{D5E84178-F5B7-4E22-B9B9-E9C2F686E4C0}">
      <dgm:prSet/>
      <dgm:spPr/>
      <dgm:t>
        <a:bodyPr/>
        <a:lstStyle/>
        <a:p>
          <a:endParaRPr lang="en-US"/>
        </a:p>
      </dgm:t>
    </dgm:pt>
    <dgm:pt modelId="{F160B936-4587-4C71-B0FE-B48B00E55246}">
      <dgm:prSet phldrT="[Text]"/>
      <dgm:spPr/>
      <dgm:t>
        <a:bodyPr/>
        <a:lstStyle/>
        <a:p>
          <a:r>
            <a:rPr lang="en-US" dirty="0"/>
            <a:t>TCAT</a:t>
          </a:r>
        </a:p>
      </dgm:t>
    </dgm:pt>
    <dgm:pt modelId="{76E69857-F33F-4FC5-8743-406A73E91977}" type="parTrans" cxnId="{324A108A-84AF-4D26-9D26-854D33A9CF14}">
      <dgm:prSet/>
      <dgm:spPr/>
      <dgm:t>
        <a:bodyPr/>
        <a:lstStyle/>
        <a:p>
          <a:endParaRPr lang="en-US"/>
        </a:p>
      </dgm:t>
    </dgm:pt>
    <dgm:pt modelId="{F3AB4253-7FFC-4619-8374-4BEFF2F089CC}" type="sibTrans" cxnId="{324A108A-84AF-4D26-9D26-854D33A9CF14}">
      <dgm:prSet/>
      <dgm:spPr/>
      <dgm:t>
        <a:bodyPr/>
        <a:lstStyle/>
        <a:p>
          <a:endParaRPr lang="en-US"/>
        </a:p>
      </dgm:t>
    </dgm:pt>
    <dgm:pt modelId="{C1019E6A-93E6-4600-AF5A-68F7BD5C399A}">
      <dgm:prSet phldrT="[Text]"/>
      <dgm:spPr/>
      <dgm:t>
        <a:bodyPr/>
        <a:lstStyle/>
        <a:p>
          <a:r>
            <a:rPr lang="en-US" dirty="0"/>
            <a:t>11th</a:t>
          </a:r>
        </a:p>
      </dgm:t>
    </dgm:pt>
    <dgm:pt modelId="{6AD5CB5A-2D40-44B1-B52B-FD708DCFB186}" type="parTrans" cxnId="{571D49E2-BCDA-46CB-B923-7C725FE25A83}">
      <dgm:prSet/>
      <dgm:spPr/>
      <dgm:t>
        <a:bodyPr/>
        <a:lstStyle/>
        <a:p>
          <a:endParaRPr lang="en-US"/>
        </a:p>
      </dgm:t>
    </dgm:pt>
    <dgm:pt modelId="{7E82D122-9C76-437E-88CE-5B6B9A8400B4}" type="sibTrans" cxnId="{571D49E2-BCDA-46CB-B923-7C725FE25A83}">
      <dgm:prSet/>
      <dgm:spPr/>
      <dgm:t>
        <a:bodyPr/>
        <a:lstStyle/>
        <a:p>
          <a:endParaRPr lang="en-US"/>
        </a:p>
      </dgm:t>
    </dgm:pt>
    <dgm:pt modelId="{D8EF09FC-AE05-4B17-A842-840A1C88C1A8}">
      <dgm:prSet phldrT="[Text]"/>
      <dgm:spPr/>
      <dgm:t>
        <a:bodyPr/>
        <a:lstStyle/>
        <a:p>
          <a:r>
            <a:rPr lang="en-US" dirty="0"/>
            <a:t>TCAT, 2yr, or 4yr</a:t>
          </a:r>
        </a:p>
      </dgm:t>
    </dgm:pt>
    <dgm:pt modelId="{9614F090-F404-4A8C-967E-A684DE354D5A}" type="parTrans" cxnId="{988CBAC4-7062-423B-B02D-117759008FEE}">
      <dgm:prSet/>
      <dgm:spPr/>
      <dgm:t>
        <a:bodyPr/>
        <a:lstStyle/>
        <a:p>
          <a:endParaRPr lang="en-US"/>
        </a:p>
      </dgm:t>
    </dgm:pt>
    <dgm:pt modelId="{BB9A8001-99DF-451A-BB12-041BE4E24FDC}" type="sibTrans" cxnId="{988CBAC4-7062-423B-B02D-117759008FEE}">
      <dgm:prSet/>
      <dgm:spPr/>
      <dgm:t>
        <a:bodyPr/>
        <a:lstStyle/>
        <a:p>
          <a:endParaRPr lang="en-US"/>
        </a:p>
      </dgm:t>
    </dgm:pt>
    <dgm:pt modelId="{16918302-D110-441C-B207-07B7E02D8273}">
      <dgm:prSet phldrT="[Text]"/>
      <dgm:spPr/>
      <dgm:t>
        <a:bodyPr/>
        <a:lstStyle/>
        <a:p>
          <a:r>
            <a:rPr lang="en-US" dirty="0"/>
            <a:t>12</a:t>
          </a:r>
          <a:r>
            <a:rPr lang="en-US" baseline="30000" dirty="0"/>
            <a:t>th</a:t>
          </a:r>
          <a:endParaRPr lang="en-US" dirty="0"/>
        </a:p>
      </dgm:t>
    </dgm:pt>
    <dgm:pt modelId="{8606DBD8-2697-4922-A35F-8166620C7EAF}" type="parTrans" cxnId="{B12833F6-09E5-4569-B515-99BFD28B4ACF}">
      <dgm:prSet/>
      <dgm:spPr/>
      <dgm:t>
        <a:bodyPr/>
        <a:lstStyle/>
        <a:p>
          <a:endParaRPr lang="en-US"/>
        </a:p>
      </dgm:t>
    </dgm:pt>
    <dgm:pt modelId="{F541E17F-2A44-452B-8B9B-074FC3248549}" type="sibTrans" cxnId="{B12833F6-09E5-4569-B515-99BFD28B4ACF}">
      <dgm:prSet/>
      <dgm:spPr/>
      <dgm:t>
        <a:bodyPr/>
        <a:lstStyle/>
        <a:p>
          <a:endParaRPr lang="en-US"/>
        </a:p>
      </dgm:t>
    </dgm:pt>
    <dgm:pt modelId="{ED022535-B27B-4AA8-BB80-05321A614975}">
      <dgm:prSet phldrT="[Text]"/>
      <dgm:spPr/>
      <dgm:t>
        <a:bodyPr/>
        <a:lstStyle/>
        <a:p>
          <a:r>
            <a:rPr lang="en-US" dirty="0"/>
            <a:t>TCAT, 2yr, or 4yr</a:t>
          </a:r>
        </a:p>
      </dgm:t>
    </dgm:pt>
    <dgm:pt modelId="{B43844A5-6816-4AA9-A28B-0C391623A59B}" type="parTrans" cxnId="{7F914EF8-5C17-41DF-B2CE-D42B854C0808}">
      <dgm:prSet/>
      <dgm:spPr/>
      <dgm:t>
        <a:bodyPr/>
        <a:lstStyle/>
        <a:p>
          <a:endParaRPr lang="en-US"/>
        </a:p>
      </dgm:t>
    </dgm:pt>
    <dgm:pt modelId="{D4DA4EDD-C4FC-45EB-9F08-DC2E1B53CB0B}" type="sibTrans" cxnId="{7F914EF8-5C17-41DF-B2CE-D42B854C0808}">
      <dgm:prSet/>
      <dgm:spPr/>
      <dgm:t>
        <a:bodyPr/>
        <a:lstStyle/>
        <a:p>
          <a:endParaRPr lang="en-US"/>
        </a:p>
      </dgm:t>
    </dgm:pt>
    <dgm:pt modelId="{47BDF63B-AB5C-46D4-A40C-0FA37A897B2B}" type="pres">
      <dgm:prSet presAssocID="{1C5E4A1F-CDAB-4EFF-8F9A-C4D78CA3DFE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DE6460B-2098-402B-8634-F52D4DA0C644}" type="pres">
      <dgm:prSet presAssocID="{1E134DAC-989F-4C1E-B1AD-C5AF7DF197F8}" presName="horFlow" presStyleCnt="0"/>
      <dgm:spPr/>
    </dgm:pt>
    <dgm:pt modelId="{7F965545-32D3-48F9-8658-D321CECFAA7F}" type="pres">
      <dgm:prSet presAssocID="{1E134DAC-989F-4C1E-B1AD-C5AF7DF197F8}" presName="bigChev" presStyleLbl="node1" presStyleIdx="0" presStyleCnt="4"/>
      <dgm:spPr/>
    </dgm:pt>
    <dgm:pt modelId="{CA3CD83D-5853-4238-BE43-60F68DB18933}" type="pres">
      <dgm:prSet presAssocID="{5E499CBF-363B-4AEE-B7C0-0BA8C30E7344}" presName="parTrans" presStyleCnt="0"/>
      <dgm:spPr/>
    </dgm:pt>
    <dgm:pt modelId="{24E8DB8F-F796-45E0-8B2A-8905C5136EEF}" type="pres">
      <dgm:prSet presAssocID="{33DB67AA-5BC8-4CCC-985E-A5DCA4E4D496}" presName="node" presStyleLbl="alignAccFollowNode1" presStyleIdx="0" presStyleCnt="4">
        <dgm:presLayoutVars>
          <dgm:bulletEnabled val="1"/>
        </dgm:presLayoutVars>
      </dgm:prSet>
      <dgm:spPr/>
    </dgm:pt>
    <dgm:pt modelId="{22FFBE0B-6136-48F6-9CC6-AAEC70FD1A03}" type="pres">
      <dgm:prSet presAssocID="{1E134DAC-989F-4C1E-B1AD-C5AF7DF197F8}" presName="vSp" presStyleCnt="0"/>
      <dgm:spPr/>
    </dgm:pt>
    <dgm:pt modelId="{A40C3C45-770C-4B46-8AA5-119DA205A077}" type="pres">
      <dgm:prSet presAssocID="{C6E4903D-A750-4E41-9083-2F784B0A7270}" presName="horFlow" presStyleCnt="0"/>
      <dgm:spPr/>
    </dgm:pt>
    <dgm:pt modelId="{9EEFB028-9A43-4BDB-85C6-7F4562990EF2}" type="pres">
      <dgm:prSet presAssocID="{C6E4903D-A750-4E41-9083-2F784B0A7270}" presName="bigChev" presStyleLbl="node1" presStyleIdx="1" presStyleCnt="4"/>
      <dgm:spPr/>
    </dgm:pt>
    <dgm:pt modelId="{62B0654B-714E-4551-AE88-B395E8E0D828}" type="pres">
      <dgm:prSet presAssocID="{76E69857-F33F-4FC5-8743-406A73E91977}" presName="parTrans" presStyleCnt="0"/>
      <dgm:spPr/>
    </dgm:pt>
    <dgm:pt modelId="{2D8BAB71-B92D-4D8D-9A28-78ECA4FFAC17}" type="pres">
      <dgm:prSet presAssocID="{F160B936-4587-4C71-B0FE-B48B00E55246}" presName="node" presStyleLbl="alignAccFollowNode1" presStyleIdx="1" presStyleCnt="4">
        <dgm:presLayoutVars>
          <dgm:bulletEnabled val="1"/>
        </dgm:presLayoutVars>
      </dgm:prSet>
      <dgm:spPr/>
    </dgm:pt>
    <dgm:pt modelId="{FC400F9D-37BA-434D-A556-608586092E0E}" type="pres">
      <dgm:prSet presAssocID="{C6E4903D-A750-4E41-9083-2F784B0A7270}" presName="vSp" presStyleCnt="0"/>
      <dgm:spPr/>
    </dgm:pt>
    <dgm:pt modelId="{76A5CC3E-EAD5-4CB1-BF43-F6F19B0ECB44}" type="pres">
      <dgm:prSet presAssocID="{C1019E6A-93E6-4600-AF5A-68F7BD5C399A}" presName="horFlow" presStyleCnt="0"/>
      <dgm:spPr/>
    </dgm:pt>
    <dgm:pt modelId="{CF84F228-AE2E-4AD9-9908-8928AC6CE851}" type="pres">
      <dgm:prSet presAssocID="{C1019E6A-93E6-4600-AF5A-68F7BD5C399A}" presName="bigChev" presStyleLbl="node1" presStyleIdx="2" presStyleCnt="4"/>
      <dgm:spPr/>
    </dgm:pt>
    <dgm:pt modelId="{CD50502A-409D-4E37-97CC-74BC09E47D61}" type="pres">
      <dgm:prSet presAssocID="{9614F090-F404-4A8C-967E-A684DE354D5A}" presName="parTrans" presStyleCnt="0"/>
      <dgm:spPr/>
    </dgm:pt>
    <dgm:pt modelId="{0639C8A9-4495-4532-837B-E73C53B4BEC4}" type="pres">
      <dgm:prSet presAssocID="{D8EF09FC-AE05-4B17-A842-840A1C88C1A8}" presName="node" presStyleLbl="alignAccFollowNode1" presStyleIdx="2" presStyleCnt="4">
        <dgm:presLayoutVars>
          <dgm:bulletEnabled val="1"/>
        </dgm:presLayoutVars>
      </dgm:prSet>
      <dgm:spPr/>
    </dgm:pt>
    <dgm:pt modelId="{AD9183CE-E2B4-4265-ABB0-C8EFE57B3AD9}" type="pres">
      <dgm:prSet presAssocID="{C1019E6A-93E6-4600-AF5A-68F7BD5C399A}" presName="vSp" presStyleCnt="0"/>
      <dgm:spPr/>
    </dgm:pt>
    <dgm:pt modelId="{F33FC3AA-F96D-4789-B08C-80EDA9B42020}" type="pres">
      <dgm:prSet presAssocID="{16918302-D110-441C-B207-07B7E02D8273}" presName="horFlow" presStyleCnt="0"/>
      <dgm:spPr/>
    </dgm:pt>
    <dgm:pt modelId="{7CDB5451-9AD0-44EC-8AAC-11939262E7B8}" type="pres">
      <dgm:prSet presAssocID="{16918302-D110-441C-B207-07B7E02D8273}" presName="bigChev" presStyleLbl="node1" presStyleIdx="3" presStyleCnt="4"/>
      <dgm:spPr/>
    </dgm:pt>
    <dgm:pt modelId="{7856E050-7EA3-49EB-867C-604A85945650}" type="pres">
      <dgm:prSet presAssocID="{B43844A5-6816-4AA9-A28B-0C391623A59B}" presName="parTrans" presStyleCnt="0"/>
      <dgm:spPr/>
    </dgm:pt>
    <dgm:pt modelId="{C6CFBF12-AB40-4DCF-A0DB-CBAE6B0E7C61}" type="pres">
      <dgm:prSet presAssocID="{ED022535-B27B-4AA8-BB80-05321A614975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3F254B14-4D80-4E89-900C-AF3A60E63621}" type="presOf" srcId="{1C5E4A1F-CDAB-4EFF-8F9A-C4D78CA3DFE6}" destId="{47BDF63B-AB5C-46D4-A40C-0FA37A897B2B}" srcOrd="0" destOrd="0" presId="urn:microsoft.com/office/officeart/2005/8/layout/lProcess3"/>
    <dgm:cxn modelId="{7F8AAD39-3BB9-4C4C-8AD6-D41A80EB60A8}" srcId="{1E134DAC-989F-4C1E-B1AD-C5AF7DF197F8}" destId="{33DB67AA-5BC8-4CCC-985E-A5DCA4E4D496}" srcOrd="0" destOrd="0" parTransId="{5E499CBF-363B-4AEE-B7C0-0BA8C30E7344}" sibTransId="{5E4A389E-AB3D-4682-BC2A-A1C128BD5C12}"/>
    <dgm:cxn modelId="{022A3F60-4E1E-4A89-919A-B8B544373013}" srcId="{1C5E4A1F-CDAB-4EFF-8F9A-C4D78CA3DFE6}" destId="{1E134DAC-989F-4C1E-B1AD-C5AF7DF197F8}" srcOrd="0" destOrd="0" parTransId="{4157B877-153D-42B8-B310-3A9798286A7F}" sibTransId="{A1C48203-D932-45ED-A909-4BD15AA64BBE}"/>
    <dgm:cxn modelId="{51DDCF50-F588-48E0-9233-E8AE73184667}" type="presOf" srcId="{33DB67AA-5BC8-4CCC-985E-A5DCA4E4D496}" destId="{24E8DB8F-F796-45E0-8B2A-8905C5136EEF}" srcOrd="0" destOrd="0" presId="urn:microsoft.com/office/officeart/2005/8/layout/lProcess3"/>
    <dgm:cxn modelId="{D5E84178-F5B7-4E22-B9B9-E9C2F686E4C0}" srcId="{1C5E4A1F-CDAB-4EFF-8F9A-C4D78CA3DFE6}" destId="{C6E4903D-A750-4E41-9083-2F784B0A7270}" srcOrd="1" destOrd="0" parTransId="{3AE99A11-A063-45B7-88A3-8577BBC2B647}" sibTransId="{343314D6-CC94-444A-A1BE-D2954B61A1FC}"/>
    <dgm:cxn modelId="{E437BC7D-001D-4192-B1F6-94CFFC41EB65}" type="presOf" srcId="{1E134DAC-989F-4C1E-B1AD-C5AF7DF197F8}" destId="{7F965545-32D3-48F9-8658-D321CECFAA7F}" srcOrd="0" destOrd="0" presId="urn:microsoft.com/office/officeart/2005/8/layout/lProcess3"/>
    <dgm:cxn modelId="{324A108A-84AF-4D26-9D26-854D33A9CF14}" srcId="{C6E4903D-A750-4E41-9083-2F784B0A7270}" destId="{F160B936-4587-4C71-B0FE-B48B00E55246}" srcOrd="0" destOrd="0" parTransId="{76E69857-F33F-4FC5-8743-406A73E91977}" sibTransId="{F3AB4253-7FFC-4619-8374-4BEFF2F089CC}"/>
    <dgm:cxn modelId="{2A36748D-86C0-4C53-9983-E9CE0C20D217}" type="presOf" srcId="{F160B936-4587-4C71-B0FE-B48B00E55246}" destId="{2D8BAB71-B92D-4D8D-9A28-78ECA4FFAC17}" srcOrd="0" destOrd="0" presId="urn:microsoft.com/office/officeart/2005/8/layout/lProcess3"/>
    <dgm:cxn modelId="{59D4C994-72F0-4725-840E-CA1152E2AD69}" type="presOf" srcId="{C1019E6A-93E6-4600-AF5A-68F7BD5C399A}" destId="{CF84F228-AE2E-4AD9-9908-8928AC6CE851}" srcOrd="0" destOrd="0" presId="urn:microsoft.com/office/officeart/2005/8/layout/lProcess3"/>
    <dgm:cxn modelId="{CEFE129B-F2F8-46A9-BC0A-7860A055916C}" type="presOf" srcId="{16918302-D110-441C-B207-07B7E02D8273}" destId="{7CDB5451-9AD0-44EC-8AAC-11939262E7B8}" srcOrd="0" destOrd="0" presId="urn:microsoft.com/office/officeart/2005/8/layout/lProcess3"/>
    <dgm:cxn modelId="{7AE6B2AA-60E4-440E-8DCB-8C0AC8C00E4D}" type="presOf" srcId="{D8EF09FC-AE05-4B17-A842-840A1C88C1A8}" destId="{0639C8A9-4495-4532-837B-E73C53B4BEC4}" srcOrd="0" destOrd="0" presId="urn:microsoft.com/office/officeart/2005/8/layout/lProcess3"/>
    <dgm:cxn modelId="{05603DBA-3FF2-4D90-A933-41E35AD099DF}" type="presOf" srcId="{C6E4903D-A750-4E41-9083-2F784B0A7270}" destId="{9EEFB028-9A43-4BDB-85C6-7F4562990EF2}" srcOrd="0" destOrd="0" presId="urn:microsoft.com/office/officeart/2005/8/layout/lProcess3"/>
    <dgm:cxn modelId="{988CBAC4-7062-423B-B02D-117759008FEE}" srcId="{C1019E6A-93E6-4600-AF5A-68F7BD5C399A}" destId="{D8EF09FC-AE05-4B17-A842-840A1C88C1A8}" srcOrd="0" destOrd="0" parTransId="{9614F090-F404-4A8C-967E-A684DE354D5A}" sibTransId="{BB9A8001-99DF-451A-BB12-041BE4E24FDC}"/>
    <dgm:cxn modelId="{571D49E2-BCDA-46CB-B923-7C725FE25A83}" srcId="{1C5E4A1F-CDAB-4EFF-8F9A-C4D78CA3DFE6}" destId="{C1019E6A-93E6-4600-AF5A-68F7BD5C399A}" srcOrd="2" destOrd="0" parTransId="{6AD5CB5A-2D40-44B1-B52B-FD708DCFB186}" sibTransId="{7E82D122-9C76-437E-88CE-5B6B9A8400B4}"/>
    <dgm:cxn modelId="{603D2BF4-7DEC-4BAE-BD22-B0055D72D2A2}" type="presOf" srcId="{ED022535-B27B-4AA8-BB80-05321A614975}" destId="{C6CFBF12-AB40-4DCF-A0DB-CBAE6B0E7C61}" srcOrd="0" destOrd="0" presId="urn:microsoft.com/office/officeart/2005/8/layout/lProcess3"/>
    <dgm:cxn modelId="{B12833F6-09E5-4569-B515-99BFD28B4ACF}" srcId="{1C5E4A1F-CDAB-4EFF-8F9A-C4D78CA3DFE6}" destId="{16918302-D110-441C-B207-07B7E02D8273}" srcOrd="3" destOrd="0" parTransId="{8606DBD8-2697-4922-A35F-8166620C7EAF}" sibTransId="{F541E17F-2A44-452B-8B9B-074FC3248549}"/>
    <dgm:cxn modelId="{7F914EF8-5C17-41DF-B2CE-D42B854C0808}" srcId="{16918302-D110-441C-B207-07B7E02D8273}" destId="{ED022535-B27B-4AA8-BB80-05321A614975}" srcOrd="0" destOrd="0" parTransId="{B43844A5-6816-4AA9-A28B-0C391623A59B}" sibTransId="{D4DA4EDD-C4FC-45EB-9F08-DC2E1B53CB0B}"/>
    <dgm:cxn modelId="{D7294357-E985-44E7-9592-6DB6613231E8}" type="presParOf" srcId="{47BDF63B-AB5C-46D4-A40C-0FA37A897B2B}" destId="{1DE6460B-2098-402B-8634-F52D4DA0C644}" srcOrd="0" destOrd="0" presId="urn:microsoft.com/office/officeart/2005/8/layout/lProcess3"/>
    <dgm:cxn modelId="{01564728-38EC-4318-AB49-E05F75B47D9D}" type="presParOf" srcId="{1DE6460B-2098-402B-8634-F52D4DA0C644}" destId="{7F965545-32D3-48F9-8658-D321CECFAA7F}" srcOrd="0" destOrd="0" presId="urn:microsoft.com/office/officeart/2005/8/layout/lProcess3"/>
    <dgm:cxn modelId="{18F6AD43-94E9-47B9-9E71-594AD5A3CACC}" type="presParOf" srcId="{1DE6460B-2098-402B-8634-F52D4DA0C644}" destId="{CA3CD83D-5853-4238-BE43-60F68DB18933}" srcOrd="1" destOrd="0" presId="urn:microsoft.com/office/officeart/2005/8/layout/lProcess3"/>
    <dgm:cxn modelId="{6BF2981B-B441-464C-A3CA-386768D24268}" type="presParOf" srcId="{1DE6460B-2098-402B-8634-F52D4DA0C644}" destId="{24E8DB8F-F796-45E0-8B2A-8905C5136EEF}" srcOrd="2" destOrd="0" presId="urn:microsoft.com/office/officeart/2005/8/layout/lProcess3"/>
    <dgm:cxn modelId="{634DF31F-9A5B-4A40-A5F2-950C85E70386}" type="presParOf" srcId="{47BDF63B-AB5C-46D4-A40C-0FA37A897B2B}" destId="{22FFBE0B-6136-48F6-9CC6-AAEC70FD1A03}" srcOrd="1" destOrd="0" presId="urn:microsoft.com/office/officeart/2005/8/layout/lProcess3"/>
    <dgm:cxn modelId="{338FC347-F968-4A1F-8651-B08133733492}" type="presParOf" srcId="{47BDF63B-AB5C-46D4-A40C-0FA37A897B2B}" destId="{A40C3C45-770C-4B46-8AA5-119DA205A077}" srcOrd="2" destOrd="0" presId="urn:microsoft.com/office/officeart/2005/8/layout/lProcess3"/>
    <dgm:cxn modelId="{43D4D9D3-C60E-46B7-A49E-06896F71B3CD}" type="presParOf" srcId="{A40C3C45-770C-4B46-8AA5-119DA205A077}" destId="{9EEFB028-9A43-4BDB-85C6-7F4562990EF2}" srcOrd="0" destOrd="0" presId="urn:microsoft.com/office/officeart/2005/8/layout/lProcess3"/>
    <dgm:cxn modelId="{3F157B56-E78A-4A36-B268-AED83FE3A77B}" type="presParOf" srcId="{A40C3C45-770C-4B46-8AA5-119DA205A077}" destId="{62B0654B-714E-4551-AE88-B395E8E0D828}" srcOrd="1" destOrd="0" presId="urn:microsoft.com/office/officeart/2005/8/layout/lProcess3"/>
    <dgm:cxn modelId="{3708ACB9-4B32-41B5-B8A3-5102ED6D8F56}" type="presParOf" srcId="{A40C3C45-770C-4B46-8AA5-119DA205A077}" destId="{2D8BAB71-B92D-4D8D-9A28-78ECA4FFAC17}" srcOrd="2" destOrd="0" presId="urn:microsoft.com/office/officeart/2005/8/layout/lProcess3"/>
    <dgm:cxn modelId="{985720AE-23F3-4A47-B269-73030DAA2849}" type="presParOf" srcId="{47BDF63B-AB5C-46D4-A40C-0FA37A897B2B}" destId="{FC400F9D-37BA-434D-A556-608586092E0E}" srcOrd="3" destOrd="0" presId="urn:microsoft.com/office/officeart/2005/8/layout/lProcess3"/>
    <dgm:cxn modelId="{3F554A31-475F-433F-8F63-4E52613D7BFF}" type="presParOf" srcId="{47BDF63B-AB5C-46D4-A40C-0FA37A897B2B}" destId="{76A5CC3E-EAD5-4CB1-BF43-F6F19B0ECB44}" srcOrd="4" destOrd="0" presId="urn:microsoft.com/office/officeart/2005/8/layout/lProcess3"/>
    <dgm:cxn modelId="{FD4A6CD9-B3A7-436E-901E-B7747EBC9F08}" type="presParOf" srcId="{76A5CC3E-EAD5-4CB1-BF43-F6F19B0ECB44}" destId="{CF84F228-AE2E-4AD9-9908-8928AC6CE851}" srcOrd="0" destOrd="0" presId="urn:microsoft.com/office/officeart/2005/8/layout/lProcess3"/>
    <dgm:cxn modelId="{D2E19888-B3FB-4351-9ACA-6880E09DD042}" type="presParOf" srcId="{76A5CC3E-EAD5-4CB1-BF43-F6F19B0ECB44}" destId="{CD50502A-409D-4E37-97CC-74BC09E47D61}" srcOrd="1" destOrd="0" presId="urn:microsoft.com/office/officeart/2005/8/layout/lProcess3"/>
    <dgm:cxn modelId="{A27F7F9D-BA35-40FC-9F52-1A42241D36AA}" type="presParOf" srcId="{76A5CC3E-EAD5-4CB1-BF43-F6F19B0ECB44}" destId="{0639C8A9-4495-4532-837B-E73C53B4BEC4}" srcOrd="2" destOrd="0" presId="urn:microsoft.com/office/officeart/2005/8/layout/lProcess3"/>
    <dgm:cxn modelId="{921C0C50-3AAE-4B76-84BD-C627E8AA946A}" type="presParOf" srcId="{47BDF63B-AB5C-46D4-A40C-0FA37A897B2B}" destId="{AD9183CE-E2B4-4265-ABB0-C8EFE57B3AD9}" srcOrd="5" destOrd="0" presId="urn:microsoft.com/office/officeart/2005/8/layout/lProcess3"/>
    <dgm:cxn modelId="{AD20E32B-4EF1-48C6-8970-9819D18808C2}" type="presParOf" srcId="{47BDF63B-AB5C-46D4-A40C-0FA37A897B2B}" destId="{F33FC3AA-F96D-4789-B08C-80EDA9B42020}" srcOrd="6" destOrd="0" presId="urn:microsoft.com/office/officeart/2005/8/layout/lProcess3"/>
    <dgm:cxn modelId="{863C72BE-694C-42C1-BAAE-EB81B80756C3}" type="presParOf" srcId="{F33FC3AA-F96D-4789-B08C-80EDA9B42020}" destId="{7CDB5451-9AD0-44EC-8AAC-11939262E7B8}" srcOrd="0" destOrd="0" presId="urn:microsoft.com/office/officeart/2005/8/layout/lProcess3"/>
    <dgm:cxn modelId="{61E95619-47DC-4E03-A6CF-B41789AD9376}" type="presParOf" srcId="{F33FC3AA-F96D-4789-B08C-80EDA9B42020}" destId="{7856E050-7EA3-49EB-867C-604A85945650}" srcOrd="1" destOrd="0" presId="urn:microsoft.com/office/officeart/2005/8/layout/lProcess3"/>
    <dgm:cxn modelId="{510D57D1-56DA-4703-BD74-0FD2D9F6E14A}" type="presParOf" srcId="{F33FC3AA-F96D-4789-B08C-80EDA9B42020}" destId="{C6CFBF12-AB40-4DCF-A0DB-CBAE6B0E7C6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65545-32D3-48F9-8658-D321CECFAA7F}">
      <dsp:nvSpPr>
        <dsp:cNvPr id="0" name=""/>
        <dsp:cNvSpPr/>
      </dsp:nvSpPr>
      <dsp:spPr>
        <a:xfrm>
          <a:off x="3484855" y="1193"/>
          <a:ext cx="2354758" cy="9419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9</a:t>
          </a:r>
          <a:r>
            <a:rPr lang="en-US" sz="5600" kern="1200" baseline="30000" dirty="0"/>
            <a:t>th</a:t>
          </a:r>
          <a:endParaRPr lang="en-US" sz="5600" kern="1200" dirty="0"/>
        </a:p>
      </dsp:txBody>
      <dsp:txXfrm>
        <a:off x="3955807" y="1193"/>
        <a:ext cx="1412855" cy="941903"/>
      </dsp:txXfrm>
    </dsp:sp>
    <dsp:sp modelId="{24E8DB8F-F796-45E0-8B2A-8905C5136EEF}">
      <dsp:nvSpPr>
        <dsp:cNvPr id="0" name=""/>
        <dsp:cNvSpPr/>
      </dsp:nvSpPr>
      <dsp:spPr>
        <a:xfrm>
          <a:off x="5533495" y="81255"/>
          <a:ext cx="1954449" cy="78177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TCAT</a:t>
          </a:r>
        </a:p>
      </dsp:txBody>
      <dsp:txXfrm>
        <a:off x="5924385" y="81255"/>
        <a:ext cx="1172670" cy="781779"/>
      </dsp:txXfrm>
    </dsp:sp>
    <dsp:sp modelId="{9EEFB028-9A43-4BDB-85C6-7F4562990EF2}">
      <dsp:nvSpPr>
        <dsp:cNvPr id="0" name=""/>
        <dsp:cNvSpPr/>
      </dsp:nvSpPr>
      <dsp:spPr>
        <a:xfrm>
          <a:off x="3484855" y="1074963"/>
          <a:ext cx="2354758" cy="941903"/>
        </a:xfrm>
        <a:prstGeom prst="chevron">
          <a:avLst/>
        </a:prstGeom>
        <a:solidFill>
          <a:schemeClr val="accent3">
            <a:hueOff val="6629754"/>
            <a:satOff val="-903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10th</a:t>
          </a:r>
        </a:p>
      </dsp:txBody>
      <dsp:txXfrm>
        <a:off x="3955807" y="1074963"/>
        <a:ext cx="1412855" cy="941903"/>
      </dsp:txXfrm>
    </dsp:sp>
    <dsp:sp modelId="{2D8BAB71-B92D-4D8D-9A28-78ECA4FFAC17}">
      <dsp:nvSpPr>
        <dsp:cNvPr id="0" name=""/>
        <dsp:cNvSpPr/>
      </dsp:nvSpPr>
      <dsp:spPr>
        <a:xfrm>
          <a:off x="5533495" y="1155025"/>
          <a:ext cx="1954449" cy="781779"/>
        </a:xfrm>
        <a:prstGeom prst="chevron">
          <a:avLst/>
        </a:prstGeom>
        <a:solidFill>
          <a:schemeClr val="accent3">
            <a:tint val="40000"/>
            <a:alpha val="90000"/>
            <a:hueOff val="6893347"/>
            <a:satOff val="-19485"/>
            <a:lumOff val="-201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893347"/>
              <a:satOff val="-19485"/>
              <a:lumOff val="-2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TCAT</a:t>
          </a:r>
        </a:p>
      </dsp:txBody>
      <dsp:txXfrm>
        <a:off x="5924385" y="1155025"/>
        <a:ext cx="1172670" cy="781779"/>
      </dsp:txXfrm>
    </dsp:sp>
    <dsp:sp modelId="{CF84F228-AE2E-4AD9-9908-8928AC6CE851}">
      <dsp:nvSpPr>
        <dsp:cNvPr id="0" name=""/>
        <dsp:cNvSpPr/>
      </dsp:nvSpPr>
      <dsp:spPr>
        <a:xfrm>
          <a:off x="3484855" y="2148733"/>
          <a:ext cx="2354758" cy="941903"/>
        </a:xfrm>
        <a:prstGeom prst="chevron">
          <a:avLst/>
        </a:prstGeom>
        <a:solidFill>
          <a:schemeClr val="accent3">
            <a:hueOff val="13259507"/>
            <a:satOff val="-18073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11th</a:t>
          </a:r>
        </a:p>
      </dsp:txBody>
      <dsp:txXfrm>
        <a:off x="3955807" y="2148733"/>
        <a:ext cx="1412855" cy="941903"/>
      </dsp:txXfrm>
    </dsp:sp>
    <dsp:sp modelId="{0639C8A9-4495-4532-837B-E73C53B4BEC4}">
      <dsp:nvSpPr>
        <dsp:cNvPr id="0" name=""/>
        <dsp:cNvSpPr/>
      </dsp:nvSpPr>
      <dsp:spPr>
        <a:xfrm>
          <a:off x="5533495" y="2228795"/>
          <a:ext cx="1954449" cy="781779"/>
        </a:xfrm>
        <a:prstGeom prst="chevron">
          <a:avLst/>
        </a:prstGeom>
        <a:solidFill>
          <a:schemeClr val="accent3">
            <a:tint val="40000"/>
            <a:alpha val="90000"/>
            <a:hueOff val="13786695"/>
            <a:satOff val="-38969"/>
            <a:lumOff val="-403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3786695"/>
              <a:satOff val="-38969"/>
              <a:lumOff val="-4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TCAT, 2yr, or 4yr</a:t>
          </a:r>
        </a:p>
      </dsp:txBody>
      <dsp:txXfrm>
        <a:off x="5924385" y="2228795"/>
        <a:ext cx="1172670" cy="781779"/>
      </dsp:txXfrm>
    </dsp:sp>
    <dsp:sp modelId="{7CDB5451-9AD0-44EC-8AAC-11939262E7B8}">
      <dsp:nvSpPr>
        <dsp:cNvPr id="0" name=""/>
        <dsp:cNvSpPr/>
      </dsp:nvSpPr>
      <dsp:spPr>
        <a:xfrm>
          <a:off x="3484855" y="3222503"/>
          <a:ext cx="2354758" cy="941903"/>
        </a:xfrm>
        <a:prstGeom prst="chevron">
          <a:avLst/>
        </a:prstGeom>
        <a:solidFill>
          <a:schemeClr val="accent3">
            <a:hueOff val="19889260"/>
            <a:satOff val="-27109"/>
            <a:lumOff val="-2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12</a:t>
          </a:r>
          <a:r>
            <a:rPr lang="en-US" sz="5600" kern="1200" baseline="30000" dirty="0"/>
            <a:t>th</a:t>
          </a:r>
          <a:endParaRPr lang="en-US" sz="5600" kern="1200" dirty="0"/>
        </a:p>
      </dsp:txBody>
      <dsp:txXfrm>
        <a:off x="3955807" y="3222503"/>
        <a:ext cx="1412855" cy="941903"/>
      </dsp:txXfrm>
    </dsp:sp>
    <dsp:sp modelId="{C6CFBF12-AB40-4DCF-A0DB-CBAE6B0E7C61}">
      <dsp:nvSpPr>
        <dsp:cNvPr id="0" name=""/>
        <dsp:cNvSpPr/>
      </dsp:nvSpPr>
      <dsp:spPr>
        <a:xfrm>
          <a:off x="5533495" y="3302564"/>
          <a:ext cx="1954449" cy="781779"/>
        </a:xfrm>
        <a:prstGeom prst="chevron">
          <a:avLst/>
        </a:prstGeom>
        <a:solidFill>
          <a:schemeClr val="accent3">
            <a:tint val="40000"/>
            <a:alpha val="90000"/>
            <a:hueOff val="20680042"/>
            <a:satOff val="-58454"/>
            <a:lumOff val="-604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0680042"/>
              <a:satOff val="-58454"/>
              <a:lumOff val="-60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TCAT, 2yr, or 4yr</a:t>
          </a:r>
        </a:p>
      </dsp:txBody>
      <dsp:txXfrm>
        <a:off x="5924385" y="3302564"/>
        <a:ext cx="1172670" cy="781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/>
          <a:lstStyle>
            <a:lvl1pPr algn="r">
              <a:defRPr sz="1300"/>
            </a:lvl1pPr>
          </a:lstStyle>
          <a:p>
            <a:fld id="{A529B845-3DE4-C44E-82C8-700AB11ED3A6}" type="datetime1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2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2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 anchor="b"/>
          <a:lstStyle>
            <a:lvl1pPr algn="r">
              <a:defRPr sz="13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9" cy="479425"/>
          </a:xfrm>
          <a:prstGeom prst="rect">
            <a:avLst/>
          </a:prstGeom>
        </p:spPr>
        <p:txBody>
          <a:bodyPr vert="horz" lIns="91419" tIns="45711" rIns="91419" bIns="4571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3"/>
            <a:ext cx="3170239" cy="479425"/>
          </a:xfrm>
          <a:prstGeom prst="rect">
            <a:avLst/>
          </a:prstGeom>
        </p:spPr>
        <p:txBody>
          <a:bodyPr vert="horz" lIns="91419" tIns="45711" rIns="91419" bIns="45711" rtlCol="0"/>
          <a:lstStyle>
            <a:lvl1pPr algn="r">
              <a:defRPr sz="1300"/>
            </a:lvl1pPr>
          </a:lstStyle>
          <a:p>
            <a:fld id="{D55E2DDC-EEF2-C84C-B230-6800F23774E3}" type="datetime1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20725"/>
            <a:ext cx="64039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1" rIns="91419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1"/>
            <a:ext cx="5851524" cy="4319587"/>
          </a:xfrm>
          <a:prstGeom prst="rect">
            <a:avLst/>
          </a:prstGeom>
        </p:spPr>
        <p:txBody>
          <a:bodyPr vert="horz" lIns="91419" tIns="45711" rIns="91419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91"/>
            <a:ext cx="3170239" cy="479425"/>
          </a:xfrm>
          <a:prstGeom prst="rect">
            <a:avLst/>
          </a:prstGeom>
        </p:spPr>
        <p:txBody>
          <a:bodyPr vert="horz" lIns="91419" tIns="45711" rIns="91419" bIns="4571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1"/>
            <a:ext cx="3170239" cy="479425"/>
          </a:xfrm>
          <a:prstGeom prst="rect">
            <a:avLst/>
          </a:prstGeom>
        </p:spPr>
        <p:txBody>
          <a:bodyPr vert="horz" lIns="91419" tIns="45711" rIns="91419" bIns="45711" rtlCol="0" anchor="b"/>
          <a:lstStyle>
            <a:lvl1pPr algn="r">
              <a:defRPr sz="13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39">
              <a:defRPr/>
            </a:pPr>
            <a:fld id="{DE8B79F1-B7B6-4FD2-9263-BB9B47A67CD8}" type="slidenum">
              <a:rPr lang="en-US">
                <a:solidFill>
                  <a:prstClr val="black"/>
                </a:solidFill>
                <a:latin typeface="Calibri"/>
              </a:rPr>
              <a:pPr defTabSz="95563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79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3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20725"/>
            <a:ext cx="6403975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5639">
              <a:defRPr/>
            </a:pPr>
            <a:fld id="{DE8B79F1-B7B6-4FD2-9263-BB9B47A67CD8}" type="slidenum">
              <a:rPr lang="en-US">
                <a:solidFill>
                  <a:prstClr val="black"/>
                </a:solidFill>
                <a:latin typeface="Calibri"/>
              </a:rPr>
              <a:pPr defTabSz="955639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15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CF22-6F83-7BA9-51DF-A55315F9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7C43C-45BC-D38D-0920-43E86185D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B28A-45A6-DA1E-8699-04C22E7E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6C12-A12E-1998-4B4E-18B9A997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D711-10EC-5821-B535-81C4C8EB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DF3A-4EFC-C078-4DB2-AF6E4ACB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7188E-6438-236D-D9A4-6782121FC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1EAA-5BB8-081B-1221-AE6DE3DB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FBB1-3808-80D7-43B2-FED8E49D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A434-8903-7D0B-BED6-D8D65308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847C9-F80C-14B5-4D1D-858A2501D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7FC84-EBBA-7111-2CE4-47AC58219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598A-88F0-1269-CE1E-030972A9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328A-3A6A-2C3F-8193-46246405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1E997-2428-792B-2047-3C84761E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636000" y="6096000"/>
            <a:ext cx="28448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8DEA2-D7EF-410A-82D3-8F7FCC6D5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349240" cy="696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048000" y="2895600"/>
            <a:ext cx="6096000" cy="0"/>
          </a:xfrm>
          <a:prstGeom prst="line">
            <a:avLst/>
          </a:prstGeom>
          <a:ln w="1905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156397" y="2971800"/>
            <a:ext cx="7879207" cy="584200"/>
          </a:xfrm>
        </p:spPr>
        <p:txBody>
          <a:bodyPr>
            <a:normAutofit fontScale="92500" lnSpcReduction="20000"/>
          </a:bodyPr>
          <a:lstStyle>
            <a:lvl1pPr marL="0" indent="0" algn="ctr">
              <a:buNone/>
              <a:defRPr/>
            </a:lvl1pPr>
          </a:lstStyle>
          <a:p>
            <a:r>
              <a:rPr lang="en-US" sz="3900" dirty="0">
                <a:solidFill>
                  <a:srgbClr val="18396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en-US" dirty="0">
              <a:solidFill>
                <a:srgbClr val="18396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636000" y="6096000"/>
            <a:ext cx="28448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05B4F-BCAB-4A1D-9D0D-5537CD6DC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349240" cy="696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048000" y="2895600"/>
            <a:ext cx="6096000" cy="0"/>
          </a:xfrm>
          <a:prstGeom prst="line">
            <a:avLst/>
          </a:prstGeom>
          <a:ln w="1905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156397" y="2971800"/>
            <a:ext cx="7879207" cy="584200"/>
          </a:xfrm>
        </p:spPr>
        <p:txBody>
          <a:bodyPr>
            <a:normAutofit fontScale="92500" lnSpcReduction="20000"/>
          </a:bodyPr>
          <a:lstStyle>
            <a:lvl1pPr marL="0" indent="0" algn="ctr">
              <a:buNone/>
              <a:defRPr/>
            </a:lvl1pPr>
          </a:lstStyle>
          <a:p>
            <a:r>
              <a:rPr lang="en-US" sz="3900" dirty="0">
                <a:solidFill>
                  <a:srgbClr val="18396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en-US" dirty="0">
              <a:solidFill>
                <a:srgbClr val="18396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988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53848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197600" y="1676400"/>
            <a:ext cx="53848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1pPr>
            <a:lvl2pPr marL="742950" indent="-285750">
              <a:buFont typeface="Calibri" panose="020F0502020204030204" pitchFamily="34" charset="0"/>
              <a:buChar char="▫"/>
              <a:defRPr sz="3200">
                <a:solidFill>
                  <a:schemeClr val="tx2"/>
                </a:solidFill>
                <a:latin typeface="+mj-lt"/>
              </a:defRPr>
            </a:lvl2pPr>
            <a:lvl3pPr>
              <a:defRPr sz="3200">
                <a:solidFill>
                  <a:schemeClr val="tx2"/>
                </a:solidFill>
                <a:latin typeface="+mj-lt"/>
              </a:defRPr>
            </a:lvl3pPr>
            <a:lvl4pPr>
              <a:defRPr sz="3200">
                <a:solidFill>
                  <a:schemeClr val="tx2"/>
                </a:solidFill>
                <a:latin typeface="+mj-lt"/>
              </a:defRPr>
            </a:lvl4pPr>
            <a:lvl5pP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533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636000" y="6096000"/>
            <a:ext cx="28448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8DEA2-D7EF-410A-82D3-8F7FCC6D5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349240" cy="696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048000" y="2895600"/>
            <a:ext cx="6096000" cy="0"/>
          </a:xfrm>
          <a:prstGeom prst="line">
            <a:avLst/>
          </a:prstGeom>
          <a:ln w="1905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156397" y="2971800"/>
            <a:ext cx="7879207" cy="584200"/>
          </a:xfrm>
        </p:spPr>
        <p:txBody>
          <a:bodyPr>
            <a:normAutofit fontScale="92500" lnSpcReduction="20000"/>
          </a:bodyPr>
          <a:lstStyle>
            <a:lvl1pPr marL="0" indent="0" algn="ctr">
              <a:buNone/>
              <a:defRPr/>
            </a:lvl1pPr>
          </a:lstStyle>
          <a:p>
            <a:r>
              <a:rPr lang="en-US" sz="3900" dirty="0">
                <a:solidFill>
                  <a:srgbClr val="18396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en-US" dirty="0">
              <a:solidFill>
                <a:srgbClr val="18396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29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53848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197600" y="1676400"/>
            <a:ext cx="5384800" cy="419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32D3-0FFE-77B9-13A3-E867D9F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8497-05C5-356E-746F-9E69E6ABD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7BE8A-9F7E-9823-F1E2-958AB63E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F70A-D879-EF92-3969-2D34ED16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618E-B5B5-82F6-5633-456B63F2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1pPr>
            <a:lvl2pPr marL="742950" indent="-285750">
              <a:buFont typeface="Calibri" panose="020F0502020204030204" pitchFamily="34" charset="0"/>
              <a:buChar char="▫"/>
              <a:defRPr sz="3200">
                <a:solidFill>
                  <a:schemeClr val="tx2"/>
                </a:solidFill>
                <a:latin typeface="+mj-lt"/>
              </a:defRPr>
            </a:lvl2pPr>
            <a:lvl3pPr>
              <a:defRPr sz="3200">
                <a:solidFill>
                  <a:schemeClr val="tx2"/>
                </a:solidFill>
                <a:latin typeface="+mj-lt"/>
              </a:defRPr>
            </a:lvl3pPr>
            <a:lvl4pPr>
              <a:defRPr sz="3200">
                <a:solidFill>
                  <a:schemeClr val="tx2"/>
                </a:solidFill>
                <a:latin typeface="+mj-lt"/>
              </a:defRPr>
            </a:lvl4pPr>
            <a:lvl5pP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346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58E8F7-C7A8-41D3-859D-7A928CEE1F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26C9CA-4ABC-4359-96A6-3D7E1744E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E78D-9C75-FB92-601C-27725352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0195-0A0B-48BE-EE6B-76E5ADE4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625B7-3C3B-6CC8-B255-B289B41A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62516-3114-0E62-2B2F-A334FC10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3578-DD14-EF76-E734-DCA4EDA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9474-E7A9-390E-2980-4FEC2AA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321F-5272-2098-0090-3AC627180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FCD73-DF4A-FA3B-027B-D7BBC87CA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411B3-FE98-817B-D37F-F92D2F7E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C0ADA-0F86-2440-F84A-2E53D34C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3B56D-A720-2C5A-A1EC-8C415D4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887C-E2BC-6778-FC67-51BE2935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5A4D9-D812-AFDB-DC60-FCE53DF8F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41261-0191-A9B6-1CB9-8DEC834B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34492-99D6-46DE-2A1A-337C92528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2C58C-AFDB-983E-61EA-496A24F09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E7981-2BA6-0AE2-166A-DA0968BF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70427-C36F-52C8-FCD7-5D3867A5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CDAC6-BD94-2B98-9323-020D1F82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678A-E018-73B7-AFE9-2D42B378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65719-B7ED-5E80-57C3-5C1FABA4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FF95C-0228-956C-D3DA-4A9CBF44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8B2A9-4215-5D8E-0073-4C6525C7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2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351D0-A077-C5E2-3102-A0993E72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4ABFC-EAAB-A084-6826-30AC4322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3B65C-578B-97B9-5F2A-204D0DD4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B851-BAA1-9B6F-3494-33DC3F66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A606-C0F3-9F3F-8EC8-FBE0D579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54D50-F79D-4098-F992-4C06AAD35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2C1C-96A0-FA4F-DCA5-71229931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CDD46-F5D6-4615-8AAB-BA4F27B1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008A0-66CA-EB5C-1B7D-FC574984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CA99-1377-50D3-4018-E52D6928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51D9F-4EBB-FCB9-09A3-BC171755D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BAD60-09DD-D714-F575-01394981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01BCB-A32D-CA9A-E984-02379E8D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5D1BD-BC44-E598-6C79-F8EA94B0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1E8F5-05F5-F523-6561-0CD0F1BE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9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F3D3-6C5E-FD73-E1C6-ECE11B5E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B8F02-A703-2142-72EC-1F6D0EC4A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60C44-6BC2-D963-1E9A-AD09F0F6C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E22B-2E0B-417B-AE4B-CD7D36DFE3EA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0222-F942-4267-0DB8-33AE44EE8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5567-2190-A1D4-CA75-BE1DACCE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F9D0-7943-4CB7-9C70-0D90C605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1806"/>
            <a:ext cx="109728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CBB7D-D4C2-B5D8-C1A4-D0F7D3B7FD75}"/>
              </a:ext>
            </a:extLst>
          </p:cNvPr>
          <p:cNvSpPr/>
          <p:nvPr userDrawn="1"/>
        </p:nvSpPr>
        <p:spPr>
          <a:xfrm>
            <a:off x="0" y="6629406"/>
            <a:ext cx="12192000" cy="228599"/>
          </a:xfrm>
          <a:prstGeom prst="rect">
            <a:avLst/>
          </a:prstGeom>
          <a:solidFill>
            <a:srgbClr val="0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A8F951-C9E8-21AB-D195-6A6EFE3058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2356214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6600" b="1" i="0" kern="1200">
          <a:solidFill>
            <a:schemeClr val="tx2"/>
          </a:solidFill>
          <a:latin typeface="+mj-lt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j-lt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anose="020F0502020204030204" pitchFamily="34" charset="0"/>
        <a:buChar char="▫"/>
        <a:defRPr sz="2800" kern="1200">
          <a:solidFill>
            <a:schemeClr val="tx2"/>
          </a:solidFill>
          <a:latin typeface="+mj-lt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Calibri" panose="020F0502020204030204" pitchFamily="34" charset="0"/>
        <a:buChar char="–"/>
        <a:defRPr sz="2400" kern="1200">
          <a:solidFill>
            <a:schemeClr val="tx2"/>
          </a:solidFill>
          <a:latin typeface="+mj-lt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j-lt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2"/>
          </a:solidFill>
          <a:latin typeface="+mj-lt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tsacstudentport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1298" y="2971800"/>
            <a:ext cx="5909405" cy="1905000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/>
            </a:lvl1pPr>
          </a:lstStyle>
          <a:p>
            <a:r>
              <a:rPr lang="en-US" sz="3900" dirty="0">
                <a:solidFill>
                  <a:srgbClr val="1839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Dual Enrollment Grant</a:t>
            </a:r>
          </a:p>
          <a:p>
            <a:r>
              <a:rPr lang="en-US" sz="3900" dirty="0">
                <a:solidFill>
                  <a:srgbClr val="1839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</a:p>
          <a:p>
            <a:r>
              <a:rPr lang="en-US" sz="3900" dirty="0">
                <a:solidFill>
                  <a:srgbClr val="1839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Middle College Scholarship</a:t>
            </a:r>
            <a:endParaRPr lang="en-US" dirty="0">
              <a:solidFill>
                <a:srgbClr val="18396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35AE-49B5-47F8-9096-73474572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College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826C-700B-4C19-AEA6-92B84E6B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Fall semester high school junior</a:t>
            </a:r>
            <a:r>
              <a:rPr lang="en-US" dirty="0"/>
              <a:t> with 3.0 high school GPA through 10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Enroll full-time each semester at an eligible college in pursuit of an Associate degree</a:t>
            </a:r>
          </a:p>
          <a:p>
            <a:r>
              <a:rPr lang="en-US" dirty="0"/>
              <a:t>Must maintain a minimum 3.0 college GPA</a:t>
            </a:r>
          </a:p>
          <a:p>
            <a:pPr marL="346075" indent="-288925">
              <a:defRPr/>
            </a:pPr>
            <a:r>
              <a:rPr lang="en-US" dirty="0">
                <a:solidFill>
                  <a:srgbClr val="002060"/>
                </a:solidFill>
              </a:rPr>
              <a:t>Application deadline is September 1</a:t>
            </a:r>
          </a:p>
          <a:p>
            <a:pPr marL="746125" lvl="1" indent="-288925">
              <a:defRPr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tn.gov/tsacstudentportal</a:t>
            </a:r>
            <a:endParaRPr lang="en-US" dirty="0"/>
          </a:p>
          <a:p>
            <a:pPr marL="746125" lvl="1" indent="-288925">
              <a:defRPr/>
            </a:pPr>
            <a:r>
              <a:rPr lang="en-US" dirty="0">
                <a:solidFill>
                  <a:schemeClr val="bg2"/>
                </a:solidFill>
              </a:rPr>
              <a:t>$2,000</a:t>
            </a:r>
            <a:r>
              <a:rPr lang="en-US" dirty="0"/>
              <a:t>/semester </a:t>
            </a:r>
            <a:r>
              <a:rPr lang="en-US" dirty="0">
                <a:solidFill>
                  <a:schemeClr val="bg2"/>
                </a:solidFill>
              </a:rPr>
              <a:t>($6,000 </a:t>
            </a:r>
            <a:r>
              <a:rPr lang="en-US" dirty="0"/>
              <a:t>per year)</a:t>
            </a:r>
          </a:p>
        </p:txBody>
      </p:sp>
    </p:spTree>
    <p:extLst>
      <p:ext uri="{BB962C8B-B14F-4D97-AF65-F5344CB8AC3E}">
        <p14:creationId xmlns:p14="http://schemas.microsoft.com/office/powerpoint/2010/main" val="27090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35AE-49B5-47F8-9096-73474572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College Scholarship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9238E0-1D53-BB13-A8DA-FB9230B3E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86286"/>
              </p:ext>
            </p:extLst>
          </p:nvPr>
        </p:nvGraphicFramePr>
        <p:xfrm>
          <a:off x="609600" y="1701800"/>
          <a:ext cx="10972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93964234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239125047"/>
                    </a:ext>
                  </a:extLst>
                </a:gridCol>
              </a:tblGrid>
              <a:tr h="6540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Eligible Postsecondary Institutions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36734"/>
                  </a:ext>
                </a:extLst>
              </a:tr>
              <a:tr h="610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Chattanooga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Northeast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560067"/>
                  </a:ext>
                </a:extLst>
              </a:tr>
              <a:tr h="610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Cleveland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Roane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568430"/>
                  </a:ext>
                </a:extLst>
              </a:tr>
              <a:tr h="610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Dyersburg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Southwest 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311625"/>
                  </a:ext>
                </a:extLst>
              </a:tr>
              <a:tr h="610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Jackson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Volunteer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465504"/>
                  </a:ext>
                </a:extLst>
              </a:tr>
              <a:tr h="610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Motlow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Walters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96113"/>
                  </a:ext>
                </a:extLst>
              </a:tr>
              <a:tr h="610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Nashville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7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3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F86C8-AE99-7AA9-3C74-2C1073FBE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11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710D046-12CE-1ECC-D4E8-D72F15BBB332}"/>
              </a:ext>
            </a:extLst>
          </p:cNvPr>
          <p:cNvSpPr/>
          <p:nvPr/>
        </p:nvSpPr>
        <p:spPr>
          <a:xfrm rot="17469321">
            <a:off x="8761765" y="21813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FD985CF-9EBA-8F98-4EA7-25AEF6AFC0BA}"/>
              </a:ext>
            </a:extLst>
          </p:cNvPr>
          <p:cNvSpPr>
            <a:spLocks noChangeAspect="1"/>
          </p:cNvSpPr>
          <p:nvPr/>
        </p:nvSpPr>
        <p:spPr>
          <a:xfrm>
            <a:off x="1066800" y="2286000"/>
            <a:ext cx="7315200" cy="876300"/>
          </a:xfrm>
          <a:prstGeom prst="wedgeRoundRectCallout">
            <a:avLst>
              <a:gd name="adj1" fmla="val -47254"/>
              <a:gd name="adj2" fmla="val -246688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collegefortn.org/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dualenrollment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7400" y="2819400"/>
            <a:ext cx="5715000" cy="182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robert.biggers@tn.gov</a:t>
            </a:r>
          </a:p>
          <a:p>
            <a:pPr marL="0" indent="0" algn="ctr">
              <a:buNone/>
            </a:pPr>
            <a:r>
              <a:rPr lang="en-US" sz="3600" b="1" dirty="0"/>
              <a:t>jana.stephens@tn.gov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8" t="21824" r="30446" b="21937"/>
          <a:stretch/>
        </p:blipFill>
        <p:spPr bwMode="auto">
          <a:xfrm>
            <a:off x="2286000" y="2661726"/>
            <a:ext cx="1676400" cy="16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/>
          <a:stretch/>
        </p:blipFill>
        <p:spPr bwMode="auto">
          <a:xfrm>
            <a:off x="3988536" y="2851297"/>
            <a:ext cx="178434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/>
          <a:stretch/>
        </p:blipFill>
        <p:spPr bwMode="auto">
          <a:xfrm>
            <a:off x="3996750" y="3505200"/>
            <a:ext cx="178157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19800" y="2837937"/>
            <a:ext cx="0" cy="1253050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cb50344\AppData\Local\Microsoft\Windows\INetCache\IE\5N0HM600\Twitter_bird_logo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818606"/>
            <a:ext cx="633681" cy="51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0" y="4749225"/>
            <a:ext cx="193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tnpromise</a:t>
            </a:r>
            <a:endParaRPr lang="en-US" sz="3200" b="1" dirty="0">
              <a:solidFill>
                <a:srgbClr val="FF0000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2" descr="Website Icon - Westside Regional Center">
            <a:extLst>
              <a:ext uri="{FF2B5EF4-FFF2-40B4-BE49-F238E27FC236}">
                <a16:creationId xmlns:a16="http://schemas.microsoft.com/office/drawing/2014/main" id="{DDF7AE2D-952F-4E11-B448-466AB32A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B18392-8E42-440F-AF34-8E8D425E5BB4}"/>
              </a:ext>
            </a:extLst>
          </p:cNvPr>
          <p:cNvSpPr/>
          <p:nvPr/>
        </p:nvSpPr>
        <p:spPr>
          <a:xfrm>
            <a:off x="4952871" y="5435025"/>
            <a:ext cx="2895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collegefortn.org</a:t>
            </a:r>
          </a:p>
        </p:txBody>
      </p:sp>
    </p:spTree>
    <p:extLst>
      <p:ext uri="{BB962C8B-B14F-4D97-AF65-F5344CB8AC3E}">
        <p14:creationId xmlns:p14="http://schemas.microsoft.com/office/powerpoint/2010/main" val="28676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3089B-4E2B-331E-E018-6D435E2E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Grant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0A203-2CC8-07BC-1A84-D661D94D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tx2"/>
                </a:solidFill>
              </a:rPr>
              <a:t>Fall 2024, Spring 2025, Summer 2025 </a:t>
            </a:r>
            <a:r>
              <a:rPr lang="en-US" sz="3600" dirty="0">
                <a:solidFill>
                  <a:schemeClr val="tx2"/>
                </a:solidFill>
              </a:rPr>
              <a:t>application deadline is</a:t>
            </a:r>
            <a:r>
              <a:rPr lang="en-US" sz="3600" b="1" i="1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June 30, 2025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Effective July 1, 2025 </a:t>
            </a:r>
            <a:r>
              <a:rPr lang="en-US" sz="3600" dirty="0"/>
              <a:t>(2025-26 academic year) </a:t>
            </a:r>
          </a:p>
          <a:p>
            <a:pPr lvl="1"/>
            <a:r>
              <a:rPr lang="en-US" sz="3200" u="sng" dirty="0"/>
              <a:t>Separate</a:t>
            </a:r>
            <a:r>
              <a:rPr lang="en-US" sz="3200" dirty="0"/>
              <a:t> DEG GPAs for students enrolled at 2/4-yr colleges &amp; TCATs  </a:t>
            </a:r>
          </a:p>
          <a:p>
            <a:pPr lvl="1"/>
            <a:r>
              <a:rPr lang="en-US" sz="3200" dirty="0"/>
              <a:t>Students who do </a:t>
            </a:r>
            <a:r>
              <a:rPr lang="en-US" sz="3200" u="sng" dirty="0"/>
              <a:t>not</a:t>
            </a:r>
            <a:r>
              <a:rPr lang="en-US" sz="3200" dirty="0"/>
              <a:t> achieve a 2.0 DEGPA at 2/4-yr college may remain DEG eligible at TCATs and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FA2-5333-49EC-8D8B-320E584F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Grant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4C6AD8-5FE7-456F-8263-243581234E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01800"/>
          <a:ext cx="109728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FA2-5333-49EC-8D8B-320E584F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Grant (DEG)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DF92-0E51-43E9-98CB-A9B7D5C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622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Pays the average tuition plus a 5% access fee for community colleges for first </a:t>
            </a:r>
            <a:r>
              <a:rPr lang="en-US" b="1" u="sng" dirty="0"/>
              <a:t>five</a:t>
            </a:r>
            <a:r>
              <a:rPr lang="en-US" b="1" dirty="0"/>
              <a:t> </a:t>
            </a:r>
            <a:r>
              <a:rPr lang="en-US" dirty="0"/>
              <a:t>courses (</a:t>
            </a:r>
            <a:r>
              <a:rPr lang="en-US" b="1" i="1" dirty="0"/>
              <a:t>public colleges</a:t>
            </a:r>
            <a:r>
              <a:rPr lang="en-US" dirty="0"/>
              <a:t>) </a:t>
            </a:r>
            <a:r>
              <a:rPr lang="en-US" b="1" u="sng" dirty="0"/>
              <a:t>and</a:t>
            </a:r>
            <a:r>
              <a:rPr lang="en-US" dirty="0"/>
              <a:t> </a:t>
            </a:r>
            <a:r>
              <a:rPr lang="en-US" b="1" dirty="0"/>
              <a:t>1296 TCAT clock hours</a:t>
            </a:r>
            <a:endParaRPr lang="en-US" dirty="0"/>
          </a:p>
          <a:p>
            <a:pPr lvl="1"/>
            <a:r>
              <a:rPr lang="en-US" dirty="0"/>
              <a:t>Translation, it is now possible for a student to earn a TCAT credential </a:t>
            </a:r>
            <a:r>
              <a:rPr lang="en-US" b="1" u="sng" dirty="0"/>
              <a:t>and</a:t>
            </a:r>
            <a:r>
              <a:rPr lang="en-US" dirty="0"/>
              <a:t> have a semester of college credit paid for while in high school.</a:t>
            </a:r>
          </a:p>
          <a:p>
            <a:pPr lvl="1"/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alibri"/>
                <a:ea typeface="+mn-ea"/>
                <a:cs typeface="Open Sans"/>
              </a:rPr>
              <a:t>Private colleges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alibri"/>
                <a:ea typeface="+mn-ea"/>
                <a:cs typeface="Open Sans"/>
              </a:rPr>
              <a:t>may now charge DE tuition and fees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alibri"/>
                <a:ea typeface="+mn-ea"/>
                <a:cs typeface="Open Sans"/>
              </a:rPr>
              <a:t>above the Dual Enrollment Grant (DEG)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Calibri"/>
                <a:ea typeface="+mn-ea"/>
                <a:cs typeface="Open Sans"/>
              </a:rPr>
              <a:t>.</a:t>
            </a:r>
          </a:p>
          <a:p>
            <a:r>
              <a:rPr lang="en-US" dirty="0"/>
              <a:t>Students may still receive DEG courses 6 – 10 (</a:t>
            </a:r>
            <a:r>
              <a:rPr lang="en-US" dirty="0">
                <a:solidFill>
                  <a:schemeClr val="bg2"/>
                </a:solidFill>
              </a:rPr>
              <a:t>$100</a:t>
            </a:r>
            <a:r>
              <a:rPr lang="en-US" dirty="0"/>
              <a:t>/credit hour)</a:t>
            </a:r>
          </a:p>
          <a:p>
            <a:pPr lvl="1"/>
            <a:r>
              <a:rPr lang="en-US" dirty="0"/>
              <a:t>Money awarded will </a:t>
            </a:r>
            <a:r>
              <a:rPr lang="en-US" b="1" u="sng" dirty="0"/>
              <a:t>not</a:t>
            </a:r>
            <a:r>
              <a:rPr lang="en-US" dirty="0"/>
              <a:t> be reduced from initial HOPE Scholarship.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325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FA2-5333-49EC-8D8B-320E584F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Grant (DEG)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DF92-0E51-43E9-98CB-A9B7D5C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622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Award amounts for Courses 1 – 5 at 2-Year &amp; 4-Year Schools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3D4A6A-69DE-A2F2-F902-F7E1FBA4F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04398"/>
              </p:ext>
            </p:extLst>
          </p:nvPr>
        </p:nvGraphicFramePr>
        <p:xfrm>
          <a:off x="990600" y="2438400"/>
          <a:ext cx="10210800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0729764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33568536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288528383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3580398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753594701"/>
                    </a:ext>
                  </a:extLst>
                </a:gridCol>
              </a:tblGrid>
              <a:tr h="6997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Credit Hours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Credit Hours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Dual Enrollment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Access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GRAND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75234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$8.80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$194.25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06864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$388.50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831709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$26.40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  <a:highlight>
                            <a:srgbClr val="FFFF00"/>
                          </a:highlight>
                        </a:rPr>
                        <a:t>Up to $582.75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3651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$35.20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$777.00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0165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$44.00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$971.25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12935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$1,056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$52.80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$1,165.50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FA2-5333-49EC-8D8B-320E584F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Grant (DEG)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DF92-0E51-43E9-98CB-A9B7D5C5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806"/>
            <a:ext cx="10972800" cy="4622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Award amounts at TCATs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3D4A6A-69DE-A2F2-F902-F7E1FBA4F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65870"/>
              </p:ext>
            </p:extLst>
          </p:nvPr>
        </p:nvGraphicFramePr>
        <p:xfrm>
          <a:off x="685800" y="2438400"/>
          <a:ext cx="10439400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307297643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3288528383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403580398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753594701"/>
                    </a:ext>
                  </a:extLst>
                </a:gridCol>
              </a:tblGrid>
              <a:tr h="6997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Clock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Maintenance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Dual Enrollment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Access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GRAND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75234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$221.55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06864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$299.25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831709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81-135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$20.50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$452.55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3651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136-217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$35.70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$788.55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0165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218-340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$1,153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$57.65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$1,273.65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12935"/>
                  </a:ext>
                </a:extLst>
              </a:tr>
              <a:tr h="5310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341-450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$1,290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$64.50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Up to $1,424.85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0FA2-5333-49EC-8D8B-320E584F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DF92-0E51-43E9-98CB-A9B7D5C5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Citizenship “Status” eligibility is determined by TBR EVEA which can differ from FAFSA eligibility</a:t>
            </a:r>
          </a:p>
          <a:p>
            <a:r>
              <a:rPr lang="en-US" dirty="0"/>
              <a:t>Student must satisfy dual enrollment (DE) admissions criteria set by the college. </a:t>
            </a:r>
          </a:p>
          <a:p>
            <a:r>
              <a:rPr lang="en-US" dirty="0"/>
              <a:t>2.0 college GPA, as determined by the institution, to remain DEG eligible.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b="1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99230E-6BBA-7F05-CCA6-638136228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0" b="11902"/>
          <a:stretch/>
        </p:blipFill>
        <p:spPr>
          <a:xfrm>
            <a:off x="0" y="1447800"/>
            <a:ext cx="12192000" cy="541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14287D-0182-434A-9775-238CF59A4C62}"/>
              </a:ext>
            </a:extLst>
          </p:cNvPr>
          <p:cNvSpPr txBox="1"/>
          <p:nvPr/>
        </p:nvSpPr>
        <p:spPr>
          <a:xfrm>
            <a:off x="1447800" y="1905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EAE695-77B2-4AE6-A46F-E60A03D119E4}"/>
              </a:ext>
            </a:extLst>
          </p:cNvPr>
          <p:cNvSpPr/>
          <p:nvPr/>
        </p:nvSpPr>
        <p:spPr>
          <a:xfrm>
            <a:off x="228600" y="3688080"/>
            <a:ext cx="838200" cy="322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B6BAB-C97B-42DE-B66D-CEEA56AA945B}"/>
              </a:ext>
            </a:extLst>
          </p:cNvPr>
          <p:cNvSpPr txBox="1"/>
          <p:nvPr/>
        </p:nvSpPr>
        <p:spPr>
          <a:xfrm>
            <a:off x="1079648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14917-3CF5-4FB9-B2D0-119BC75E4BF6}"/>
              </a:ext>
            </a:extLst>
          </p:cNvPr>
          <p:cNvSpPr/>
          <p:nvPr/>
        </p:nvSpPr>
        <p:spPr>
          <a:xfrm>
            <a:off x="1892152" y="2116812"/>
            <a:ext cx="676656" cy="322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C11E9C-81B0-442C-BC92-D748BE61846C}"/>
              </a:ext>
            </a:extLst>
          </p:cNvPr>
          <p:cNvSpPr/>
          <p:nvPr/>
        </p:nvSpPr>
        <p:spPr>
          <a:xfrm>
            <a:off x="1066800" y="5697042"/>
            <a:ext cx="4419600" cy="322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F69CB1-7030-457C-A3A3-73368C6FCCFF}"/>
              </a:ext>
            </a:extLst>
          </p:cNvPr>
          <p:cNvSpPr txBox="1"/>
          <p:nvPr/>
        </p:nvSpPr>
        <p:spPr>
          <a:xfrm>
            <a:off x="609600" y="5486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86EB6B-83F2-4860-80FF-5F0F21258D88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i="0" kern="120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Calibri"/>
              </a:rPr>
              <a:t>Dual Enrollment Grant Report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3C2F842-00FA-47F4-C39A-15F44B2E3D6C}"/>
              </a:ext>
            </a:extLst>
          </p:cNvPr>
          <p:cNvSpPr>
            <a:spLocks noChangeAspect="1"/>
          </p:cNvSpPr>
          <p:nvPr/>
        </p:nvSpPr>
        <p:spPr>
          <a:xfrm>
            <a:off x="3962400" y="2438400"/>
            <a:ext cx="3276600" cy="876300"/>
          </a:xfrm>
          <a:prstGeom prst="wedgeRoundRectCallout">
            <a:avLst>
              <a:gd name="adj1" fmla="val -44181"/>
              <a:gd name="adj2" fmla="val -133522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fast.tn.gov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8A688B-9925-15FA-8515-6EC81D36AE78}"/>
              </a:ext>
            </a:extLst>
          </p:cNvPr>
          <p:cNvSpPr txBox="1"/>
          <p:nvPr/>
        </p:nvSpPr>
        <p:spPr>
          <a:xfrm>
            <a:off x="152400" y="47785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482CA3-BF92-3303-E1C3-D48440FB9532}"/>
              </a:ext>
            </a:extLst>
          </p:cNvPr>
          <p:cNvSpPr/>
          <p:nvPr/>
        </p:nvSpPr>
        <p:spPr>
          <a:xfrm>
            <a:off x="609600" y="4953000"/>
            <a:ext cx="1524000" cy="322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06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ADF39C-780F-0EEE-E578-EB13BF777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14287D-0182-434A-9775-238CF59A4C62}"/>
              </a:ext>
            </a:extLst>
          </p:cNvPr>
          <p:cNvSpPr txBox="1"/>
          <p:nvPr/>
        </p:nvSpPr>
        <p:spPr>
          <a:xfrm>
            <a:off x="1994048" y="2971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B6BAB-C97B-42DE-B66D-CEEA56AA945B}"/>
              </a:ext>
            </a:extLst>
          </p:cNvPr>
          <p:cNvSpPr txBox="1"/>
          <p:nvPr/>
        </p:nvSpPr>
        <p:spPr>
          <a:xfrm>
            <a:off x="9995048" y="30259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C11E9C-81B0-442C-BC92-D748BE61846C}"/>
              </a:ext>
            </a:extLst>
          </p:cNvPr>
          <p:cNvSpPr/>
          <p:nvPr/>
        </p:nvSpPr>
        <p:spPr>
          <a:xfrm>
            <a:off x="853927" y="3254514"/>
            <a:ext cx="1203473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F69CB1-7030-457C-A3A3-73368C6FCCFF}"/>
              </a:ext>
            </a:extLst>
          </p:cNvPr>
          <p:cNvSpPr txBox="1"/>
          <p:nvPr/>
        </p:nvSpPr>
        <p:spPr>
          <a:xfrm>
            <a:off x="4267200" y="3711714"/>
            <a:ext cx="5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86EB6B-83F2-4860-80FF-5F0F21258D88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i="0" kern="120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Calibri"/>
              </a:rPr>
              <a:t>Dual Enrollment Grant Report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7A60A0-368B-0EF9-2BE0-3180F8071DD1}"/>
              </a:ext>
            </a:extLst>
          </p:cNvPr>
          <p:cNvSpPr/>
          <p:nvPr/>
        </p:nvSpPr>
        <p:spPr>
          <a:xfrm>
            <a:off x="4648200" y="3916680"/>
            <a:ext cx="457200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03C5B-57E0-EDD9-00C1-B7AF505DD02A}"/>
              </a:ext>
            </a:extLst>
          </p:cNvPr>
          <p:cNvSpPr/>
          <p:nvPr/>
        </p:nvSpPr>
        <p:spPr>
          <a:xfrm>
            <a:off x="3216127" y="3254514"/>
            <a:ext cx="178308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573CB-6307-3EBA-7E72-FBB3AD3A8FFD}"/>
              </a:ext>
            </a:extLst>
          </p:cNvPr>
          <p:cNvSpPr txBox="1"/>
          <p:nvPr/>
        </p:nvSpPr>
        <p:spPr>
          <a:xfrm>
            <a:off x="4965848" y="2971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5FBBD-7FA5-60E7-2824-263AE34ECD26}"/>
              </a:ext>
            </a:extLst>
          </p:cNvPr>
          <p:cNvSpPr txBox="1"/>
          <p:nvPr/>
        </p:nvSpPr>
        <p:spPr>
          <a:xfrm>
            <a:off x="76200" y="6119336"/>
            <a:ext cx="1905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Stephens, Jana</a:t>
            </a:r>
            <a:br>
              <a:rPr lang="en-US" sz="1400" dirty="0"/>
            </a:br>
            <a:r>
              <a:rPr lang="en-US" sz="1400" dirty="0"/>
              <a:t>Stephens, Jana</a:t>
            </a:r>
            <a:br>
              <a:rPr lang="en-US" sz="1400" dirty="0"/>
            </a:br>
            <a:r>
              <a:rPr lang="en-US" sz="1400" dirty="0"/>
              <a:t>Stephens, Jana</a:t>
            </a:r>
          </a:p>
        </p:txBody>
      </p:sp>
    </p:spTree>
    <p:extLst>
      <p:ext uri="{BB962C8B-B14F-4D97-AF65-F5344CB8AC3E}">
        <p14:creationId xmlns:p14="http://schemas.microsoft.com/office/powerpoint/2010/main" val="447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10423</TotalTime>
  <Words>559</Words>
  <Application>Microsoft Office PowerPoint</Application>
  <PresentationFormat>Widescreen</PresentationFormat>
  <Paragraphs>148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Wingdings</vt:lpstr>
      <vt:lpstr>2_Office Theme</vt:lpstr>
      <vt:lpstr>3_PowerPoint A</vt:lpstr>
      <vt:lpstr>PowerPoint Presentation</vt:lpstr>
      <vt:lpstr>Dual Enrollment Grant</vt:lpstr>
      <vt:lpstr>Dual Enrollment Grant</vt:lpstr>
      <vt:lpstr>Dual Enrollment Grant (DEG)</vt:lpstr>
      <vt:lpstr>Dual Enrollment Grant (DEG)</vt:lpstr>
      <vt:lpstr>Dual Enrollment Grant (DEG)</vt:lpstr>
      <vt:lpstr>DEG Reminders</vt:lpstr>
      <vt:lpstr>PowerPoint Presentation</vt:lpstr>
      <vt:lpstr>PowerPoint Presentation</vt:lpstr>
      <vt:lpstr>Middle College Scholarship</vt:lpstr>
      <vt:lpstr>Middle College Scholarship</vt:lpstr>
      <vt:lpstr>PowerPoint Presentation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Jana Stephens</cp:lastModifiedBy>
  <cp:revision>593</cp:revision>
  <cp:lastPrinted>2024-10-18T17:14:46Z</cp:lastPrinted>
  <dcterms:created xsi:type="dcterms:W3CDTF">2015-04-17T18:57:14Z</dcterms:created>
  <dcterms:modified xsi:type="dcterms:W3CDTF">2024-11-15T14:13:39Z</dcterms:modified>
</cp:coreProperties>
</file>