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1"/>
  </p:sldMasterIdLst>
  <p:notesMasterIdLst>
    <p:notesMasterId r:id="rId30"/>
  </p:notesMasterIdLst>
  <p:sldIdLst>
    <p:sldId id="106307" r:id="rId2"/>
    <p:sldId id="835" r:id="rId3"/>
    <p:sldId id="106266" r:id="rId4"/>
    <p:sldId id="839" r:id="rId5"/>
    <p:sldId id="859" r:id="rId6"/>
    <p:sldId id="106291" r:id="rId7"/>
    <p:sldId id="641" r:id="rId8"/>
    <p:sldId id="106301" r:id="rId9"/>
    <p:sldId id="106302" r:id="rId10"/>
    <p:sldId id="106308" r:id="rId11"/>
    <p:sldId id="322" r:id="rId12"/>
    <p:sldId id="324" r:id="rId13"/>
    <p:sldId id="323" r:id="rId14"/>
    <p:sldId id="106304" r:id="rId15"/>
    <p:sldId id="106303" r:id="rId16"/>
    <p:sldId id="106293" r:id="rId17"/>
    <p:sldId id="842" r:id="rId18"/>
    <p:sldId id="106294" r:id="rId19"/>
    <p:sldId id="106295" r:id="rId20"/>
    <p:sldId id="106296" r:id="rId21"/>
    <p:sldId id="106297" r:id="rId22"/>
    <p:sldId id="106305" r:id="rId23"/>
    <p:sldId id="1970" r:id="rId24"/>
    <p:sldId id="1927" r:id="rId25"/>
    <p:sldId id="106299" r:id="rId26"/>
    <p:sldId id="106306" r:id="rId27"/>
    <p:sldId id="106300" r:id="rId28"/>
    <p:sldId id="85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CB6F83-6D8B-4D33-804A-D3870DFA129D}">
          <p14:sldIdLst>
            <p14:sldId id="106307"/>
            <p14:sldId id="835"/>
            <p14:sldId id="106266"/>
            <p14:sldId id="839"/>
            <p14:sldId id="859"/>
            <p14:sldId id="106291"/>
            <p14:sldId id="641"/>
            <p14:sldId id="106301"/>
            <p14:sldId id="106302"/>
            <p14:sldId id="106308"/>
            <p14:sldId id="322"/>
            <p14:sldId id="324"/>
            <p14:sldId id="323"/>
            <p14:sldId id="106304"/>
            <p14:sldId id="106303"/>
            <p14:sldId id="106293"/>
            <p14:sldId id="842"/>
            <p14:sldId id="106294"/>
            <p14:sldId id="106295"/>
            <p14:sldId id="106296"/>
            <p14:sldId id="106297"/>
            <p14:sldId id="106305"/>
            <p14:sldId id="1970"/>
            <p14:sldId id="1927"/>
            <p14:sldId id="106299"/>
            <p14:sldId id="106306"/>
            <p14:sldId id="106300"/>
            <p14:sldId id="8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249" autoAdjust="0"/>
  </p:normalViewPr>
  <p:slideViewPr>
    <p:cSldViewPr>
      <p:cViewPr varScale="1">
        <p:scale>
          <a:sx n="70" d="100"/>
          <a:sy n="70" d="100"/>
        </p:scale>
        <p:origin x="1344"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FAFSA Submission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5"/>
            <c:marker>
              <c:symbol val="circle"/>
              <c:size val="5"/>
              <c:spPr>
                <a:solidFill>
                  <a:schemeClr val="accent1"/>
                </a:solidFill>
                <a:ln w="9525">
                  <a:solidFill>
                    <a:schemeClr val="accent1"/>
                  </a:solidFill>
                </a:ln>
                <a:effectLst/>
              </c:spPr>
            </c:marker>
            <c:bubble3D val="0"/>
            <c:spPr>
              <a:ln w="28575" cap="rnd">
                <a:solidFill>
                  <a:srgbClr val="FF0000"/>
                </a:solidFill>
                <a:prstDash val="sysDash"/>
                <a:round/>
              </a:ln>
              <a:effectLst/>
            </c:spPr>
            <c:extLst>
              <c:ext xmlns:c16="http://schemas.microsoft.com/office/drawing/2014/chart" uri="{C3380CC4-5D6E-409C-BE32-E72D297353CC}">
                <c16:uniqueId val="{00000004-1015-4B53-8E77-2FBF9B13911B}"/>
              </c:ext>
            </c:extLst>
          </c:dPt>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1015-4B53-8E77-2FBF9B1391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Class of 2019</c:v>
                </c:pt>
                <c:pt idx="1">
                  <c:v>Class of 2020</c:v>
                </c:pt>
                <c:pt idx="2">
                  <c:v>Class of 2021</c:v>
                </c:pt>
                <c:pt idx="3">
                  <c:v>Class of 2022</c:v>
                </c:pt>
                <c:pt idx="4">
                  <c:v>Class of 2023</c:v>
                </c:pt>
                <c:pt idx="5">
                  <c:v>Class of 2024</c:v>
                </c:pt>
              </c:strCache>
            </c:strRef>
          </c:cat>
          <c:val>
            <c:numRef>
              <c:f>Sheet1!$B$2:$B$7</c:f>
              <c:numCache>
                <c:formatCode>0.0%</c:formatCode>
                <c:ptCount val="6"/>
                <c:pt idx="0">
                  <c:v>0.873</c:v>
                </c:pt>
                <c:pt idx="1">
                  <c:v>0.89800000000000002</c:v>
                </c:pt>
                <c:pt idx="2">
                  <c:v>0.85199999999999998</c:v>
                </c:pt>
                <c:pt idx="3">
                  <c:v>0.85399999999999998</c:v>
                </c:pt>
                <c:pt idx="4">
                  <c:v>0.86599999999999999</c:v>
                </c:pt>
                <c:pt idx="5">
                  <c:v>0.57199999999999995</c:v>
                </c:pt>
              </c:numCache>
            </c:numRef>
          </c:val>
          <c:smooth val="0"/>
          <c:extLst>
            <c:ext xmlns:c16="http://schemas.microsoft.com/office/drawing/2014/chart" uri="{C3380CC4-5D6E-409C-BE32-E72D297353CC}">
              <c16:uniqueId val="{00000000-2EB8-441D-9229-237383D974FE}"/>
            </c:ext>
          </c:extLst>
        </c:ser>
        <c:ser>
          <c:idx val="1"/>
          <c:order val="1"/>
          <c:tx>
            <c:strRef>
              <c:f>Sheet1!$C$1</c:f>
              <c:strCache>
                <c:ptCount val="1"/>
                <c:pt idx="0">
                  <c:v>FAFSA Completion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5"/>
            <c:marker>
              <c:symbol val="circle"/>
              <c:size val="5"/>
              <c:spPr>
                <a:solidFill>
                  <a:schemeClr val="accent3"/>
                </a:solidFill>
                <a:ln w="9525">
                  <a:solidFill>
                    <a:schemeClr val="accent3"/>
                  </a:solidFill>
                </a:ln>
                <a:effectLst/>
              </c:spPr>
            </c:marker>
            <c:bubble3D val="0"/>
            <c:spPr>
              <a:ln w="28575" cap="rnd">
                <a:solidFill>
                  <a:srgbClr val="FF0000"/>
                </a:solidFill>
                <a:prstDash val="sysDash"/>
                <a:round/>
              </a:ln>
              <a:effectLst/>
            </c:spPr>
            <c:extLst>
              <c:ext xmlns:c16="http://schemas.microsoft.com/office/drawing/2014/chart" uri="{C3380CC4-5D6E-409C-BE32-E72D297353CC}">
                <c16:uniqueId val="{00000005-1015-4B53-8E77-2FBF9B13911B}"/>
              </c:ext>
            </c:extLst>
          </c:dPt>
          <c:dLbls>
            <c:dLbl>
              <c:idx val="5"/>
              <c:layout>
                <c:manualLayout>
                  <c:x val="-5.2975357487482898E-3"/>
                  <c:y val="7.7882336901265335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15-4B53-8E77-2FBF9B1391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Class of 2019</c:v>
                </c:pt>
                <c:pt idx="1">
                  <c:v>Class of 2020</c:v>
                </c:pt>
                <c:pt idx="2">
                  <c:v>Class of 2021</c:v>
                </c:pt>
                <c:pt idx="3">
                  <c:v>Class of 2022</c:v>
                </c:pt>
                <c:pt idx="4">
                  <c:v>Class of 2023</c:v>
                </c:pt>
                <c:pt idx="5">
                  <c:v>Class of 2024</c:v>
                </c:pt>
              </c:strCache>
            </c:strRef>
          </c:cat>
          <c:val>
            <c:numRef>
              <c:f>Sheet1!$C$2:$C$7</c:f>
              <c:numCache>
                <c:formatCode>General</c:formatCode>
                <c:ptCount val="6"/>
                <c:pt idx="2" formatCode="0.0%">
                  <c:v>0.75600000000000001</c:v>
                </c:pt>
                <c:pt idx="3" formatCode="0.0%">
                  <c:v>0.72799999999999998</c:v>
                </c:pt>
                <c:pt idx="4" formatCode="0.0%">
                  <c:v>0.74099999999999999</c:v>
                </c:pt>
                <c:pt idx="5" formatCode="0.0%">
                  <c:v>0.44700000000000001</c:v>
                </c:pt>
              </c:numCache>
            </c:numRef>
          </c:val>
          <c:smooth val="0"/>
          <c:extLst>
            <c:ext xmlns:c16="http://schemas.microsoft.com/office/drawing/2014/chart" uri="{C3380CC4-5D6E-409C-BE32-E72D297353CC}">
              <c16:uniqueId val="{00000001-2EB8-441D-9229-237383D974FE}"/>
            </c:ext>
          </c:extLst>
        </c:ser>
        <c:dLbls>
          <c:dLblPos val="t"/>
          <c:showLegendKey val="0"/>
          <c:showVal val="1"/>
          <c:showCatName val="0"/>
          <c:showSerName val="0"/>
          <c:showPercent val="0"/>
          <c:showBubbleSize val="0"/>
        </c:dLbls>
        <c:marker val="1"/>
        <c:smooth val="0"/>
        <c:axId val="695260607"/>
        <c:axId val="695263487"/>
      </c:lineChart>
      <c:catAx>
        <c:axId val="69526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263487"/>
        <c:crosses val="autoZero"/>
        <c:auto val="1"/>
        <c:lblAlgn val="ctr"/>
        <c:lblOffset val="100"/>
        <c:noMultiLvlLbl val="0"/>
      </c:catAx>
      <c:valAx>
        <c:axId val="695263487"/>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26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FAFSA Submission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5"/>
            <c:marker>
              <c:symbol val="circle"/>
              <c:size val="5"/>
              <c:spPr>
                <a:solidFill>
                  <a:schemeClr val="accent1"/>
                </a:solidFill>
                <a:ln w="9525">
                  <a:solidFill>
                    <a:schemeClr val="accent1"/>
                  </a:solidFill>
                </a:ln>
                <a:effectLst/>
              </c:spPr>
            </c:marker>
            <c:bubble3D val="0"/>
            <c:spPr>
              <a:ln w="28575" cap="rnd">
                <a:solidFill>
                  <a:srgbClr val="FF0000"/>
                </a:solidFill>
                <a:prstDash val="sysDash"/>
                <a:round/>
              </a:ln>
              <a:effectLst/>
            </c:spPr>
            <c:extLst>
              <c:ext xmlns:c16="http://schemas.microsoft.com/office/drawing/2014/chart" uri="{C3380CC4-5D6E-409C-BE32-E72D297353CC}">
                <c16:uniqueId val="{00000001-ED19-4F1F-844D-7DEEE1FF23F2}"/>
              </c:ext>
            </c:extLst>
          </c:dPt>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D19-4F1F-844D-7DEEE1FF23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Class of 2019</c:v>
                </c:pt>
                <c:pt idx="1">
                  <c:v>Class of 2020</c:v>
                </c:pt>
                <c:pt idx="2">
                  <c:v>Class of 2021</c:v>
                </c:pt>
                <c:pt idx="3">
                  <c:v>Class of 2022</c:v>
                </c:pt>
                <c:pt idx="4">
                  <c:v>Class of 2023</c:v>
                </c:pt>
                <c:pt idx="5">
                  <c:v>Class of 2024</c:v>
                </c:pt>
              </c:strCache>
            </c:strRef>
          </c:cat>
          <c:val>
            <c:numRef>
              <c:f>Sheet1!$B$2:$B$7</c:f>
              <c:numCache>
                <c:formatCode>0.0%</c:formatCode>
                <c:ptCount val="6"/>
                <c:pt idx="0">
                  <c:v>0.873</c:v>
                </c:pt>
                <c:pt idx="1">
                  <c:v>0.89800000000000002</c:v>
                </c:pt>
                <c:pt idx="2">
                  <c:v>0.85199999999999998</c:v>
                </c:pt>
                <c:pt idx="3">
                  <c:v>0.85399999999999998</c:v>
                </c:pt>
                <c:pt idx="4">
                  <c:v>0.86599999999999999</c:v>
                </c:pt>
                <c:pt idx="5">
                  <c:v>0.68</c:v>
                </c:pt>
              </c:numCache>
            </c:numRef>
          </c:val>
          <c:smooth val="0"/>
          <c:extLst>
            <c:ext xmlns:c16="http://schemas.microsoft.com/office/drawing/2014/chart" uri="{C3380CC4-5D6E-409C-BE32-E72D297353CC}">
              <c16:uniqueId val="{00000000-2EB8-441D-9229-237383D974FE}"/>
            </c:ext>
          </c:extLst>
        </c:ser>
        <c:ser>
          <c:idx val="1"/>
          <c:order val="1"/>
          <c:tx>
            <c:strRef>
              <c:f>Sheet1!$C$1</c:f>
              <c:strCache>
                <c:ptCount val="1"/>
                <c:pt idx="0">
                  <c:v>FAFSA Completion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5"/>
            <c:marker>
              <c:symbol val="circle"/>
              <c:size val="5"/>
              <c:spPr>
                <a:solidFill>
                  <a:schemeClr val="accent3"/>
                </a:solidFill>
                <a:ln w="9525">
                  <a:solidFill>
                    <a:schemeClr val="accent3"/>
                  </a:solidFill>
                </a:ln>
                <a:effectLst/>
              </c:spPr>
            </c:marker>
            <c:bubble3D val="0"/>
            <c:spPr>
              <a:ln w="28575" cap="rnd">
                <a:solidFill>
                  <a:srgbClr val="FF0000"/>
                </a:solidFill>
                <a:prstDash val="sysDash"/>
                <a:round/>
              </a:ln>
              <a:effectLst/>
            </c:spPr>
            <c:extLst>
              <c:ext xmlns:c16="http://schemas.microsoft.com/office/drawing/2014/chart" uri="{C3380CC4-5D6E-409C-BE32-E72D297353CC}">
                <c16:uniqueId val="{00000003-ED19-4F1F-844D-7DEEE1FF23F2}"/>
              </c:ext>
            </c:extLst>
          </c:dPt>
          <c:dLbls>
            <c:dLbl>
              <c:idx val="5"/>
              <c:layout>
                <c:manualLayout>
                  <c:x val="0"/>
                  <c:y val="2.628725513559047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9-4F1F-844D-7DEEE1FF23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Class of 2019</c:v>
                </c:pt>
                <c:pt idx="1">
                  <c:v>Class of 2020</c:v>
                </c:pt>
                <c:pt idx="2">
                  <c:v>Class of 2021</c:v>
                </c:pt>
                <c:pt idx="3">
                  <c:v>Class of 2022</c:v>
                </c:pt>
                <c:pt idx="4">
                  <c:v>Class of 2023</c:v>
                </c:pt>
                <c:pt idx="5">
                  <c:v>Class of 2024</c:v>
                </c:pt>
              </c:strCache>
            </c:strRef>
          </c:cat>
          <c:val>
            <c:numRef>
              <c:f>Sheet1!$C$2:$C$7</c:f>
              <c:numCache>
                <c:formatCode>General</c:formatCode>
                <c:ptCount val="6"/>
                <c:pt idx="2" formatCode="0.0%">
                  <c:v>0.75600000000000001</c:v>
                </c:pt>
                <c:pt idx="3" formatCode="0.0%">
                  <c:v>0.72799999999999998</c:v>
                </c:pt>
                <c:pt idx="4" formatCode="0.0%">
                  <c:v>0.74099999999999999</c:v>
                </c:pt>
                <c:pt idx="5" formatCode="0.0%">
                  <c:v>0.621</c:v>
                </c:pt>
              </c:numCache>
            </c:numRef>
          </c:val>
          <c:smooth val="0"/>
          <c:extLst>
            <c:ext xmlns:c16="http://schemas.microsoft.com/office/drawing/2014/chart" uri="{C3380CC4-5D6E-409C-BE32-E72D297353CC}">
              <c16:uniqueId val="{00000001-2EB8-441D-9229-237383D974FE}"/>
            </c:ext>
          </c:extLst>
        </c:ser>
        <c:dLbls>
          <c:dLblPos val="t"/>
          <c:showLegendKey val="0"/>
          <c:showVal val="1"/>
          <c:showCatName val="0"/>
          <c:showSerName val="0"/>
          <c:showPercent val="0"/>
          <c:showBubbleSize val="0"/>
        </c:dLbls>
        <c:marker val="1"/>
        <c:smooth val="0"/>
        <c:axId val="695260607"/>
        <c:axId val="695263487"/>
      </c:lineChart>
      <c:catAx>
        <c:axId val="69526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263487"/>
        <c:crosses val="autoZero"/>
        <c:auto val="1"/>
        <c:lblAlgn val="ctr"/>
        <c:lblOffset val="100"/>
        <c:noMultiLvlLbl val="0"/>
      </c:catAx>
      <c:valAx>
        <c:axId val="695263487"/>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26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FAFSA Submission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5"/>
            <c:marker>
              <c:symbol val="circle"/>
              <c:size val="5"/>
              <c:spPr>
                <a:solidFill>
                  <a:schemeClr val="accent1"/>
                </a:solidFill>
                <a:ln w="9525">
                  <a:solidFill>
                    <a:schemeClr val="accent1"/>
                  </a:solidFill>
                </a:ln>
                <a:effectLst/>
              </c:spPr>
            </c:marker>
            <c:bubble3D val="0"/>
            <c:spPr>
              <a:ln w="28575" cap="rnd" cmpd="sng">
                <a:solidFill>
                  <a:schemeClr val="accent1"/>
                </a:solidFill>
                <a:round/>
              </a:ln>
              <a:effectLst/>
            </c:spPr>
            <c:extLst>
              <c:ext xmlns:c16="http://schemas.microsoft.com/office/drawing/2014/chart" uri="{C3380CC4-5D6E-409C-BE32-E72D297353CC}">
                <c16:uniqueId val="{00000001-BEFB-4DA2-B65C-40C9DAE9069C}"/>
              </c:ext>
            </c:extLst>
          </c:dPt>
          <c:dLbls>
            <c:dLbl>
              <c:idx val="5"/>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EFB-4DA2-B65C-40C9DAE9069C}"/>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Class of 2019</c:v>
                </c:pt>
                <c:pt idx="1">
                  <c:v>Class of 2020</c:v>
                </c:pt>
                <c:pt idx="2">
                  <c:v>Class of 2021</c:v>
                </c:pt>
                <c:pt idx="3">
                  <c:v>Class of 2022</c:v>
                </c:pt>
                <c:pt idx="4">
                  <c:v>Class of 2023</c:v>
                </c:pt>
                <c:pt idx="5">
                  <c:v>Class of 2024</c:v>
                </c:pt>
              </c:strCache>
            </c:strRef>
          </c:cat>
          <c:val>
            <c:numRef>
              <c:f>Sheet1!$B$2:$B$7</c:f>
              <c:numCache>
                <c:formatCode>0.0%</c:formatCode>
                <c:ptCount val="6"/>
                <c:pt idx="0">
                  <c:v>0.873</c:v>
                </c:pt>
                <c:pt idx="1">
                  <c:v>0.89800000000000002</c:v>
                </c:pt>
                <c:pt idx="2">
                  <c:v>0.85199999999999998</c:v>
                </c:pt>
                <c:pt idx="3">
                  <c:v>0.85399999999999998</c:v>
                </c:pt>
                <c:pt idx="4">
                  <c:v>0.86599999999999999</c:v>
                </c:pt>
                <c:pt idx="5">
                  <c:v>0.77900000000000003</c:v>
                </c:pt>
              </c:numCache>
            </c:numRef>
          </c:val>
          <c:smooth val="0"/>
          <c:extLst>
            <c:ext xmlns:c16="http://schemas.microsoft.com/office/drawing/2014/chart" uri="{C3380CC4-5D6E-409C-BE32-E72D297353CC}">
              <c16:uniqueId val="{00000000-2EB8-441D-9229-237383D974FE}"/>
            </c:ext>
          </c:extLst>
        </c:ser>
        <c:ser>
          <c:idx val="1"/>
          <c:order val="1"/>
          <c:tx>
            <c:strRef>
              <c:f>Sheet1!$C$1</c:f>
              <c:strCache>
                <c:ptCount val="1"/>
                <c:pt idx="0">
                  <c:v>FAFSA Completion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Pt>
            <c:idx val="5"/>
            <c:marker>
              <c:symbol val="circle"/>
              <c:size val="5"/>
              <c:spPr>
                <a:solidFill>
                  <a:schemeClr val="accent3"/>
                </a:solidFill>
                <a:ln w="9525">
                  <a:solidFill>
                    <a:schemeClr val="accent3"/>
                  </a:solidFill>
                </a:ln>
                <a:effectLst/>
              </c:spPr>
            </c:marker>
            <c:bubble3D val="0"/>
            <c:spPr>
              <a:ln w="28575" cap="rnd">
                <a:solidFill>
                  <a:schemeClr val="accent3"/>
                </a:solidFill>
                <a:round/>
              </a:ln>
              <a:effectLst/>
            </c:spPr>
            <c:extLst>
              <c:ext xmlns:c16="http://schemas.microsoft.com/office/drawing/2014/chart" uri="{C3380CC4-5D6E-409C-BE32-E72D297353CC}">
                <c16:uniqueId val="{00000003-BEFB-4DA2-B65C-40C9DAE9069C}"/>
              </c:ext>
            </c:extLst>
          </c:dPt>
          <c:dLbls>
            <c:dLbl>
              <c:idx val="5"/>
              <c:layout>
                <c:manualLayout>
                  <c:x val="-4.1099763512936476E-2"/>
                  <c:y val="-3.2909613489894289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FB-4DA2-B65C-40C9DAE9069C}"/>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Class of 2019</c:v>
                </c:pt>
                <c:pt idx="1">
                  <c:v>Class of 2020</c:v>
                </c:pt>
                <c:pt idx="2">
                  <c:v>Class of 2021</c:v>
                </c:pt>
                <c:pt idx="3">
                  <c:v>Class of 2022</c:v>
                </c:pt>
                <c:pt idx="4">
                  <c:v>Class of 2023</c:v>
                </c:pt>
                <c:pt idx="5">
                  <c:v>Class of 2024</c:v>
                </c:pt>
              </c:strCache>
            </c:strRef>
          </c:cat>
          <c:val>
            <c:numRef>
              <c:f>Sheet1!$C$2:$C$7</c:f>
              <c:numCache>
                <c:formatCode>General</c:formatCode>
                <c:ptCount val="6"/>
                <c:pt idx="2" formatCode="0.0%">
                  <c:v>0.75600000000000001</c:v>
                </c:pt>
                <c:pt idx="3" formatCode="0.0%">
                  <c:v>0.72799999999999998</c:v>
                </c:pt>
                <c:pt idx="4" formatCode="0.0%">
                  <c:v>0.74099999999999999</c:v>
                </c:pt>
                <c:pt idx="5" formatCode="0.0%">
                  <c:v>0.73899999999999999</c:v>
                </c:pt>
              </c:numCache>
            </c:numRef>
          </c:val>
          <c:smooth val="0"/>
          <c:extLst>
            <c:ext xmlns:c16="http://schemas.microsoft.com/office/drawing/2014/chart" uri="{C3380CC4-5D6E-409C-BE32-E72D297353CC}">
              <c16:uniqueId val="{00000001-2EB8-441D-9229-237383D974FE}"/>
            </c:ext>
          </c:extLst>
        </c:ser>
        <c:dLbls>
          <c:dLblPos val="t"/>
          <c:showLegendKey val="0"/>
          <c:showVal val="1"/>
          <c:showCatName val="0"/>
          <c:showSerName val="0"/>
          <c:showPercent val="0"/>
          <c:showBubbleSize val="0"/>
        </c:dLbls>
        <c:marker val="1"/>
        <c:smooth val="0"/>
        <c:axId val="695260607"/>
        <c:axId val="695263487"/>
      </c:lineChart>
      <c:catAx>
        <c:axId val="69526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263487"/>
        <c:crosses val="autoZero"/>
        <c:auto val="1"/>
        <c:lblAlgn val="ctr"/>
        <c:lblOffset val="100"/>
        <c:noMultiLvlLbl val="0"/>
      </c:catAx>
      <c:valAx>
        <c:axId val="695263487"/>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526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50D48-51E3-4CF9-90F8-16F02481331A}" type="datetimeFigureOut">
              <a:rPr lang="en-US" smtClean="0"/>
              <a:t>9/6/2024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26F79-F715-4850-B82F-4ECD519D89F9}" type="slidenum">
              <a:rPr lang="en-US" smtClean="0"/>
              <a:t>‹#›</a:t>
            </a:fld>
            <a:endParaRPr lang="en-US" dirty="0"/>
          </a:p>
        </p:txBody>
      </p:sp>
    </p:spTree>
    <p:extLst>
      <p:ext uri="{BB962C8B-B14F-4D97-AF65-F5344CB8AC3E}">
        <p14:creationId xmlns:p14="http://schemas.microsoft.com/office/powerpoint/2010/main" val="40250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ADF26F79-F715-4850-B82F-4ECD519D89F9}" type="slidenum">
              <a:rPr lang="en-US" smtClean="0"/>
              <a:t>2</a:t>
            </a:fld>
            <a:endParaRPr lang="en-US" dirty="0"/>
          </a:p>
        </p:txBody>
      </p:sp>
    </p:spTree>
    <p:extLst>
      <p:ext uri="{BB962C8B-B14F-4D97-AF65-F5344CB8AC3E}">
        <p14:creationId xmlns:p14="http://schemas.microsoft.com/office/powerpoint/2010/main" val="161054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ADF26F79-F715-4850-B82F-4ECD519D89F9}" type="slidenum">
              <a:rPr lang="en-US" smtClean="0"/>
              <a:t>22</a:t>
            </a:fld>
            <a:endParaRPr lang="en-US" dirty="0"/>
          </a:p>
        </p:txBody>
      </p:sp>
    </p:spTree>
    <p:extLst>
      <p:ext uri="{BB962C8B-B14F-4D97-AF65-F5344CB8AC3E}">
        <p14:creationId xmlns:p14="http://schemas.microsoft.com/office/powerpoint/2010/main" val="414009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LPE</a:t>
            </a:r>
          </a:p>
          <a:p>
            <a:endParaRPr lang="en-US" sz="1400" dirty="0">
              <a:latin typeface="+mn-lt"/>
            </a:endParaRPr>
          </a:p>
          <a:p>
            <a:r>
              <a:rPr lang="en-US" sz="1400" dirty="0">
                <a:latin typeface="+mn-lt"/>
              </a:rPr>
              <a:t>Here you’ll see the news that brought us all together today – college-going rate for Tennessee’s public high school students increased by 2.4 percentage points to 56.7% for the class of 2023! This longitudinal view shows two major changes in Tennessee’s higher education history – the implementation of Tennessee Promise statewide for the class of 2015, and the shocks of the COVID-19 pandemic’s impacts on the classes of 2020 and 2021. Since those sharp declines, we have seen two consecutive years of growth. This year’s statewide increase in college-going rate is the largest since the implementation of Tennessee Promise.</a:t>
            </a:r>
          </a:p>
        </p:txBody>
      </p:sp>
      <p:sp>
        <p:nvSpPr>
          <p:cNvPr id="4" name="Slide Number Placeholder 3"/>
          <p:cNvSpPr>
            <a:spLocks noGrp="1"/>
          </p:cNvSpPr>
          <p:nvPr>
            <p:ph type="sldNum" sz="quarter" idx="5"/>
          </p:nvPr>
        </p:nvSpPr>
        <p:spPr/>
        <p:txBody>
          <a:bodyPr/>
          <a:lstStyle/>
          <a:p>
            <a:fld id="{CE729CA3-3B1A-44EF-8DA3-0DAEE7970D1F}" type="slidenum">
              <a:rPr lang="en-US" smtClean="0"/>
              <a:t>23</a:t>
            </a:fld>
            <a:endParaRPr lang="en-US"/>
          </a:p>
        </p:txBody>
      </p:sp>
    </p:spTree>
    <p:extLst>
      <p:ext uri="{BB962C8B-B14F-4D97-AF65-F5344CB8AC3E}">
        <p14:creationId xmlns:p14="http://schemas.microsoft.com/office/powerpoint/2010/main" val="376987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general county profile webpage</a:t>
            </a:r>
          </a:p>
        </p:txBody>
      </p:sp>
      <p:sp>
        <p:nvSpPr>
          <p:cNvPr id="4" name="Slide Number Placeholder 3"/>
          <p:cNvSpPr>
            <a:spLocks noGrp="1"/>
          </p:cNvSpPr>
          <p:nvPr>
            <p:ph type="sldNum" sz="quarter" idx="5"/>
          </p:nvPr>
        </p:nvSpPr>
        <p:spPr/>
        <p:txBody>
          <a:bodyPr/>
          <a:lstStyle/>
          <a:p>
            <a:fld id="{ADF26F79-F715-4850-B82F-4ECD519D89F9}" type="slidenum">
              <a:rPr lang="en-US" smtClean="0"/>
              <a:t>24</a:t>
            </a:fld>
            <a:endParaRPr lang="en-US" dirty="0"/>
          </a:p>
        </p:txBody>
      </p:sp>
    </p:spTree>
    <p:extLst>
      <p:ext uri="{BB962C8B-B14F-4D97-AF65-F5344CB8AC3E}">
        <p14:creationId xmlns:p14="http://schemas.microsoft.com/office/powerpoint/2010/main" val="364981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general county profile webpage</a:t>
            </a:r>
          </a:p>
        </p:txBody>
      </p:sp>
      <p:sp>
        <p:nvSpPr>
          <p:cNvPr id="4" name="Slide Number Placeholder 3"/>
          <p:cNvSpPr>
            <a:spLocks noGrp="1"/>
          </p:cNvSpPr>
          <p:nvPr>
            <p:ph type="sldNum" sz="quarter" idx="5"/>
          </p:nvPr>
        </p:nvSpPr>
        <p:spPr/>
        <p:txBody>
          <a:bodyPr/>
          <a:lstStyle/>
          <a:p>
            <a:fld id="{ADF26F79-F715-4850-B82F-4ECD519D89F9}" type="slidenum">
              <a:rPr lang="en-US" smtClean="0"/>
              <a:t>25</a:t>
            </a:fld>
            <a:endParaRPr lang="en-US" dirty="0"/>
          </a:p>
        </p:txBody>
      </p:sp>
    </p:spTree>
    <p:extLst>
      <p:ext uri="{BB962C8B-B14F-4D97-AF65-F5344CB8AC3E}">
        <p14:creationId xmlns:p14="http://schemas.microsoft.com/office/powerpoint/2010/main" val="381859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general county profile webpage</a:t>
            </a:r>
          </a:p>
        </p:txBody>
      </p:sp>
      <p:sp>
        <p:nvSpPr>
          <p:cNvPr id="4" name="Slide Number Placeholder 3"/>
          <p:cNvSpPr>
            <a:spLocks noGrp="1"/>
          </p:cNvSpPr>
          <p:nvPr>
            <p:ph type="sldNum" sz="quarter" idx="5"/>
          </p:nvPr>
        </p:nvSpPr>
        <p:spPr/>
        <p:txBody>
          <a:bodyPr/>
          <a:lstStyle/>
          <a:p>
            <a:fld id="{ADF26F79-F715-4850-B82F-4ECD519D89F9}" type="slidenum">
              <a:rPr lang="en-US" smtClean="0"/>
              <a:t>26</a:t>
            </a:fld>
            <a:endParaRPr lang="en-US" dirty="0"/>
          </a:p>
        </p:txBody>
      </p:sp>
    </p:spTree>
    <p:extLst>
      <p:ext uri="{BB962C8B-B14F-4D97-AF65-F5344CB8AC3E}">
        <p14:creationId xmlns:p14="http://schemas.microsoft.com/office/powerpoint/2010/main" val="213200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general county profile webpage</a:t>
            </a:r>
          </a:p>
        </p:txBody>
      </p:sp>
      <p:sp>
        <p:nvSpPr>
          <p:cNvPr id="4" name="Slide Number Placeholder 3"/>
          <p:cNvSpPr>
            <a:spLocks noGrp="1"/>
          </p:cNvSpPr>
          <p:nvPr>
            <p:ph type="sldNum" sz="quarter" idx="5"/>
          </p:nvPr>
        </p:nvSpPr>
        <p:spPr/>
        <p:txBody>
          <a:bodyPr/>
          <a:lstStyle/>
          <a:p>
            <a:fld id="{ADF26F79-F715-4850-B82F-4ECD519D89F9}" type="slidenum">
              <a:rPr lang="en-US" smtClean="0"/>
              <a:t>27</a:t>
            </a:fld>
            <a:endParaRPr lang="en-US" dirty="0"/>
          </a:p>
        </p:txBody>
      </p:sp>
    </p:spTree>
    <p:extLst>
      <p:ext uri="{BB962C8B-B14F-4D97-AF65-F5344CB8AC3E}">
        <p14:creationId xmlns:p14="http://schemas.microsoft.com/office/powerpoint/2010/main" val="155893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ADF26F79-F715-4850-B82F-4ECD519D89F9}" type="slidenum">
              <a:rPr lang="en-US" smtClean="0"/>
              <a:t>3</a:t>
            </a:fld>
            <a:endParaRPr lang="en-US" dirty="0"/>
          </a:p>
        </p:txBody>
      </p:sp>
    </p:spTree>
    <p:extLst>
      <p:ext uri="{BB962C8B-B14F-4D97-AF65-F5344CB8AC3E}">
        <p14:creationId xmlns:p14="http://schemas.microsoft.com/office/powerpoint/2010/main" val="60711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ADF26F79-F715-4850-B82F-4ECD519D89F9}" type="slidenum">
              <a:rPr lang="en-US" smtClean="0"/>
              <a:t>4</a:t>
            </a:fld>
            <a:endParaRPr lang="en-US" dirty="0"/>
          </a:p>
        </p:txBody>
      </p:sp>
    </p:spTree>
    <p:extLst>
      <p:ext uri="{BB962C8B-B14F-4D97-AF65-F5344CB8AC3E}">
        <p14:creationId xmlns:p14="http://schemas.microsoft.com/office/powerpoint/2010/main" val="246135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Suzette</a:t>
            </a:r>
          </a:p>
        </p:txBody>
      </p:sp>
      <p:sp>
        <p:nvSpPr>
          <p:cNvPr id="4" name="Slide Number Placeholder 3"/>
          <p:cNvSpPr>
            <a:spLocks noGrp="1"/>
          </p:cNvSpPr>
          <p:nvPr>
            <p:ph type="sldNum" sz="quarter" idx="5"/>
          </p:nvPr>
        </p:nvSpPr>
        <p:spPr/>
        <p:txBody>
          <a:bodyPr/>
          <a:lstStyle/>
          <a:p>
            <a:fld id="{ADF26F79-F715-4850-B82F-4ECD519D89F9}" type="slidenum">
              <a:rPr lang="en-US" smtClean="0"/>
              <a:t>8</a:t>
            </a:fld>
            <a:endParaRPr lang="en-US" dirty="0"/>
          </a:p>
        </p:txBody>
      </p:sp>
    </p:spTree>
    <p:extLst>
      <p:ext uri="{BB962C8B-B14F-4D97-AF65-F5344CB8AC3E}">
        <p14:creationId xmlns:p14="http://schemas.microsoft.com/office/powerpoint/2010/main" val="348426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add in the Class of 2024.</a:t>
            </a:r>
          </a:p>
          <a:p>
            <a:r>
              <a:rPr lang="en-US" dirty="0"/>
              <a:t>This slide shows what Tennessee’s FAFSA filing rates would have been if we had stuck with the original April 15 FAFSA deadline for Promise. </a:t>
            </a:r>
          </a:p>
          <a:p>
            <a:r>
              <a:rPr lang="en-US" dirty="0"/>
              <a:t>Only 45% percent of students had a complete FAFSA. </a:t>
            </a:r>
          </a:p>
          <a:p>
            <a:r>
              <a:rPr lang="en-US" dirty="0"/>
              <a:t>I think about this in relation to CGR. Logic would say that the CGR won’t be higher than the FAFSA completion rate, because students need financial aid for college so 45% FAFSA completion would be very concerning. </a:t>
            </a:r>
          </a:p>
          <a:p>
            <a:r>
              <a:rPr lang="en-US" dirty="0"/>
              <a:t>However, on April 15, students were still unable to log back in to make corrections to a previously submitted FAFSA, and the form was rife with glitches so we knew we were not going to be able to keep this deadline.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A3E9-AFC2-44B7-ABD7-84D883E66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38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deadline was extended until May 15. this is the deadline we thought would be final. It was chosen because after May 15, high school seniors would no longer be in the school buidling where they receive the majority of their FAFSA assistance.</a:t>
            </a:r>
          </a:p>
          <a:p>
            <a:endParaRPr lang="en-US" dirty="0"/>
          </a:p>
          <a:p>
            <a:r>
              <a:rPr lang="en-US" dirty="0"/>
              <a:t>Here we can see that FAFSA completion would have been 62%, which is still a lot lower than in past years.</a:t>
            </a:r>
          </a:p>
          <a:p>
            <a:endParaRPr lang="en-US" dirty="0"/>
          </a:p>
          <a:p>
            <a:r>
              <a:rPr lang="en-US" dirty="0"/>
              <a:t>THEC unexpected received a $1million grant from a foundation called ECMC to support efforts to increase FAFSA filing. ECMC began awarding states these grants in response to the challenges with the FAFSA this year, and the declines in FAFSA completion that were being seen on a national level.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A3E9-AFC2-44B7-ABD7-84D883E66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7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the deadline was extended until August 1 and this is where we landed. 78% of TN Promise applicants submitted a FAFSA and 74% had a complete FAFSA. </a:t>
            </a:r>
          </a:p>
          <a:p>
            <a:r>
              <a:rPr lang="en-US" dirty="0"/>
              <a:t>While FAFSA submissions at the deadline declined, the FAFSA completion rate did not change much.</a:t>
            </a:r>
          </a:p>
          <a:p>
            <a:endParaRPr lang="en-US" dirty="0"/>
          </a:p>
          <a:p>
            <a:endParaRPr lang="en-US" dirty="0"/>
          </a:p>
          <a:p>
            <a:r>
              <a:rPr lang="en-US" dirty="0"/>
              <a:t>THEC did introduce a streamlined “exception request” this year, so if a student missed the deadline, honestly they only need to fill out form and we will allow them to remain eligible for Promise.. We are trying to do everything we can to make sure students are not left behind because of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A3E9-AFC2-44B7-ABD7-84D883E66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58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ADF26F79-F715-4850-B82F-4ECD519D89F9}" type="slidenum">
              <a:rPr lang="en-US" smtClean="0"/>
              <a:t>16</a:t>
            </a:fld>
            <a:endParaRPr lang="en-US" dirty="0"/>
          </a:p>
        </p:txBody>
      </p:sp>
    </p:spTree>
    <p:extLst>
      <p:ext uri="{BB962C8B-B14F-4D97-AF65-F5344CB8AC3E}">
        <p14:creationId xmlns:p14="http://schemas.microsoft.com/office/powerpoint/2010/main" val="420953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Suzette</a:t>
            </a:r>
          </a:p>
        </p:txBody>
      </p:sp>
      <p:sp>
        <p:nvSpPr>
          <p:cNvPr id="4" name="Slide Number Placeholder 3"/>
          <p:cNvSpPr>
            <a:spLocks noGrp="1"/>
          </p:cNvSpPr>
          <p:nvPr>
            <p:ph type="sldNum" sz="quarter" idx="5"/>
          </p:nvPr>
        </p:nvSpPr>
        <p:spPr/>
        <p:txBody>
          <a:bodyPr/>
          <a:lstStyle/>
          <a:p>
            <a:fld id="{ADF26F79-F715-4850-B82F-4ECD519D89F9}" type="slidenum">
              <a:rPr lang="en-US" smtClean="0"/>
              <a:t>18</a:t>
            </a:fld>
            <a:endParaRPr lang="en-US" dirty="0"/>
          </a:p>
        </p:txBody>
      </p:sp>
    </p:spTree>
    <p:extLst>
      <p:ext uri="{BB962C8B-B14F-4D97-AF65-F5344CB8AC3E}">
        <p14:creationId xmlns:p14="http://schemas.microsoft.com/office/powerpoint/2010/main" val="2586683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40386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4191000" y="3583686"/>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4191000" y="3009902"/>
            <a:ext cx="4724400" cy="533399"/>
          </a:xfrm>
        </p:spPr>
        <p:txBody>
          <a:bodyPr anchor="ctr">
            <a:noAutofit/>
          </a:bodyPr>
          <a:lstStyle>
            <a:lvl1pPr algn="l">
              <a:defRPr sz="2400" b="1" cap="all">
                <a:solidFill>
                  <a:schemeClr val="tx2"/>
                </a:solidFill>
              </a:defRPr>
            </a:lvl1pPr>
          </a:lstStyle>
          <a:p>
            <a:r>
              <a:rPr lang="en-US" dirty="0"/>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7" name="Rectangle 6"/>
          <p:cNvSpPr/>
          <p:nvPr userDrawn="1"/>
        </p:nvSpPr>
        <p:spPr>
          <a:xfrm>
            <a:off x="0" y="6629401"/>
            <a:ext cx="9144000" cy="228599"/>
          </a:xfrm>
          <a:prstGeom prst="rect">
            <a:avLst/>
          </a:prstGeom>
          <a:solidFill>
            <a:srgbClr val="011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054"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328" t="21824" r="30446" b="21937"/>
          <a:stretch/>
        </p:blipFill>
        <p:spPr bwMode="auto">
          <a:xfrm>
            <a:off x="228600" y="2661725"/>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5825"/>
          <a:stretch/>
        </p:blipFill>
        <p:spPr bwMode="auto">
          <a:xfrm>
            <a:off x="1931135"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5940"/>
          <a:stretch/>
        </p:blipFill>
        <p:spPr bwMode="auto">
          <a:xfrm>
            <a:off x="1939349"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1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86303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20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sp>
        <p:nvSpPr>
          <p:cNvPr id="6" name="Rectangle 5"/>
          <p:cNvSpPr/>
          <p:nvPr userDrawn="1"/>
        </p:nvSpPr>
        <p:spPr>
          <a:xfrm>
            <a:off x="0" y="6629401"/>
            <a:ext cx="9144000" cy="228599"/>
          </a:xfrm>
          <a:prstGeom prst="rect">
            <a:avLst/>
          </a:prstGeom>
          <a:solidFill>
            <a:srgbClr val="011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1" name="Straight Connector 10"/>
          <p:cNvCxnSpPr/>
          <p:nvPr userDrawn="1"/>
        </p:nvCxnSpPr>
        <p:spPr>
          <a:xfrm>
            <a:off x="44958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328" t="21824" r="30446" b="21937"/>
          <a:stretch/>
        </p:blipFill>
        <p:spPr bwMode="auto">
          <a:xfrm>
            <a:off x="762000" y="2661725"/>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5825"/>
          <a:stretch/>
        </p:blipFill>
        <p:spPr bwMode="auto">
          <a:xfrm>
            <a:off x="2464535"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5940"/>
          <a:stretch/>
        </p:blipFill>
        <p:spPr bwMode="auto">
          <a:xfrm>
            <a:off x="2472749"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30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7AA46A-E601-4677-A8C7-3E51150A324C}" type="datetimeFigureOut">
              <a:rPr lang="en-US" smtClean="0"/>
              <a:t>9/6/2024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B81B06-A358-4172-87BC-F2197486884B}" type="slidenum">
              <a:rPr lang="en-US" smtClean="0"/>
              <a:t>‹#›</a:t>
            </a:fld>
            <a:endParaRPr lang="en-US" dirty="0"/>
          </a:p>
        </p:txBody>
      </p:sp>
    </p:spTree>
    <p:extLst>
      <p:ext uri="{BB962C8B-B14F-4D97-AF65-F5344CB8AC3E}">
        <p14:creationId xmlns:p14="http://schemas.microsoft.com/office/powerpoint/2010/main" val="1532446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rgbClr val="75787B"/>
                </a:solidFill>
              </a:rPr>
              <a:pPr/>
              <a:t>‹#›</a:t>
            </a:fld>
            <a:endParaRPr lang="en-US" sz="1200" dirty="0">
              <a:solidFill>
                <a:srgbClr val="75787B"/>
              </a:solidFill>
              <a:latin typeface="Open Sans"/>
              <a:cs typeface="Open Sans"/>
            </a:endParaRPr>
          </a:p>
        </p:txBody>
      </p:sp>
      <p:sp>
        <p:nvSpPr>
          <p:cNvPr id="4" name="Rectangle 3"/>
          <p:cNvSpPr/>
          <p:nvPr userDrawn="1"/>
        </p:nvSpPr>
        <p:spPr>
          <a:xfrm>
            <a:off x="0" y="6629401"/>
            <a:ext cx="9144000" cy="228599"/>
          </a:xfrm>
          <a:prstGeom prst="rect">
            <a:avLst/>
          </a:prstGeom>
          <a:solidFill>
            <a:srgbClr val="011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6"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200" y="6207211"/>
            <a:ext cx="2971800" cy="34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9020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COLLEGEFORTN.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llegefortn.org/path-to-college-events/"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n.gov/content/tn/thec/bureaus/ppr/county-profiles.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s://www.tn.gov/content/tn/thec/bureaus/ppr/county-profiles.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tn.gov/content/tn/thec/bureaus/ppr/county-profile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tn.gov/content/tn/thec/bureaus/ppr/county-profiles.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lvin.browne@tn.gov" TargetMode="External"/><Relationship Id="rId2" Type="http://schemas.openxmlformats.org/officeDocument/2006/relationships/hyperlink" Target="mailto:suzette.telli@tn.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D21C8C-7970-DA10-C88A-3B0CC7705E42}"/>
              </a:ext>
            </a:extLst>
          </p:cNvPr>
          <p:cNvPicPr>
            <a:picLocks noChangeAspect="1"/>
          </p:cNvPicPr>
          <p:nvPr/>
        </p:nvPicPr>
        <p:blipFill>
          <a:blip r:embed="rId2"/>
          <a:stretch>
            <a:fillRect/>
          </a:stretch>
        </p:blipFill>
        <p:spPr>
          <a:xfrm>
            <a:off x="1981200" y="609600"/>
            <a:ext cx="5410200" cy="5086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00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B8938-0C2D-38C1-2F05-3B9821CD94D8}"/>
              </a:ext>
            </a:extLst>
          </p:cNvPr>
          <p:cNvPicPr>
            <a:picLocks noChangeAspect="1"/>
          </p:cNvPicPr>
          <p:nvPr/>
        </p:nvPicPr>
        <p:blipFill>
          <a:blip r:embed="rId2"/>
          <a:stretch>
            <a:fillRect/>
          </a:stretch>
        </p:blipFill>
        <p:spPr>
          <a:xfrm rot="20582765">
            <a:off x="703414" y="655430"/>
            <a:ext cx="2102718" cy="147945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6923E3F-0552-EEEA-AD49-DE34D388F60E}"/>
              </a:ext>
            </a:extLst>
          </p:cNvPr>
          <p:cNvSpPr txBox="1"/>
          <p:nvPr/>
        </p:nvSpPr>
        <p:spPr>
          <a:xfrm>
            <a:off x="2847860" y="2259862"/>
            <a:ext cx="4876800" cy="2862322"/>
          </a:xfrm>
          <a:prstGeom prst="rect">
            <a:avLst/>
          </a:prstGeom>
          <a:noFill/>
          <a:effectLst>
            <a:glow rad="228600">
              <a:schemeClr val="accent1">
                <a:satMod val="175000"/>
                <a:alpha val="40000"/>
              </a:schemeClr>
            </a:glow>
            <a:outerShdw blurRad="76200" dir="13500000" sy="23000" kx="1200000" algn="br" rotWithShape="0">
              <a:schemeClr val="bg1">
                <a:lumMod val="65000"/>
                <a:alpha val="49000"/>
              </a:schemeClr>
            </a:outerShdw>
          </a:effectLst>
        </p:spPr>
        <p:txBody>
          <a:bodyPr wrap="square" rtlCol="0">
            <a:spAutoFit/>
          </a:bodyPr>
          <a:lstStyle/>
          <a:p>
            <a:r>
              <a:rPr lang="en-US" dirty="0"/>
              <a:t>“This decision to push the deadline is in part due to THEC/TSAC being notified of a </a:t>
            </a:r>
            <a:r>
              <a:rPr lang="en-US" dirty="0">
                <a:highlight>
                  <a:srgbClr val="FFFF00"/>
                </a:highlight>
              </a:rPr>
              <a:t>$1 million award from the Educational Credit Management Corporation (ECMC) as part of the U.S. Department of Education’s FAFSA Student Support Strategy initiative. </a:t>
            </a:r>
            <a:r>
              <a:rPr lang="en-US" dirty="0"/>
              <a:t>This funding will enable THEC to enhance FAFSA completion efforts and provide more targeted support to students and families across the state.” </a:t>
            </a:r>
          </a:p>
        </p:txBody>
      </p:sp>
      <p:sp>
        <p:nvSpPr>
          <p:cNvPr id="3" name="TextBox 2">
            <a:extLst>
              <a:ext uri="{FF2B5EF4-FFF2-40B4-BE49-F238E27FC236}">
                <a16:creationId xmlns:a16="http://schemas.microsoft.com/office/drawing/2014/main" id="{627BE566-F173-97EC-52A6-7E1A015C451E}"/>
              </a:ext>
            </a:extLst>
          </p:cNvPr>
          <p:cNvSpPr txBox="1"/>
          <p:nvPr/>
        </p:nvSpPr>
        <p:spPr>
          <a:xfrm>
            <a:off x="4038600" y="381000"/>
            <a:ext cx="4572001"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t>Hired 56 FAFSA Coaches</a:t>
            </a:r>
          </a:p>
          <a:p>
            <a:pPr marL="285750" indent="-285750">
              <a:buFont typeface="Wingdings" panose="05000000000000000000" pitchFamily="2" charset="2"/>
              <a:buChar char="ü"/>
            </a:pPr>
            <a:r>
              <a:rPr lang="en-US" dirty="0"/>
              <a:t>Supported 82 FAFSA Events</a:t>
            </a:r>
          </a:p>
          <a:p>
            <a:pPr marL="285750" indent="-285750">
              <a:buFont typeface="Wingdings" panose="05000000000000000000" pitchFamily="2" charset="2"/>
              <a:buChar char="ü"/>
            </a:pPr>
            <a:r>
              <a:rPr lang="en-US" dirty="0"/>
              <a:t>Promoted 329 Statewide FAFSA Events</a:t>
            </a:r>
          </a:p>
          <a:p>
            <a:pPr marL="285750" indent="-285750">
              <a:buFont typeface="Wingdings" panose="05000000000000000000" pitchFamily="2" charset="2"/>
              <a:buChar char="ü"/>
            </a:pPr>
            <a:r>
              <a:rPr lang="en-US" dirty="0"/>
              <a:t>Ordered FAFSA Frenzy Swag!!</a:t>
            </a:r>
          </a:p>
        </p:txBody>
      </p:sp>
      <p:cxnSp>
        <p:nvCxnSpPr>
          <p:cNvPr id="6" name="Connector: Curved 5">
            <a:extLst>
              <a:ext uri="{FF2B5EF4-FFF2-40B4-BE49-F238E27FC236}">
                <a16:creationId xmlns:a16="http://schemas.microsoft.com/office/drawing/2014/main" id="{92597E4D-E083-621C-2DBC-F1E5DB94BC76}"/>
              </a:ext>
            </a:extLst>
          </p:cNvPr>
          <p:cNvCxnSpPr/>
          <p:nvPr/>
        </p:nvCxnSpPr>
        <p:spPr>
          <a:xfrm>
            <a:off x="1676400" y="2362200"/>
            <a:ext cx="1143000" cy="685800"/>
          </a:xfrm>
          <a:prstGeom prst="curvedConnector3">
            <a:avLst/>
          </a:prstGeom>
          <a:ln w="254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17BDA612-21B6-B6BE-08CB-D3FB474DE4CF}"/>
              </a:ext>
            </a:extLst>
          </p:cNvPr>
          <p:cNvCxnSpPr>
            <a:cxnSpLocks/>
          </p:cNvCxnSpPr>
          <p:nvPr/>
        </p:nvCxnSpPr>
        <p:spPr>
          <a:xfrm flipV="1">
            <a:off x="7620000" y="888832"/>
            <a:ext cx="885941" cy="2571359"/>
          </a:xfrm>
          <a:prstGeom prst="curvedConnector3">
            <a:avLst>
              <a:gd name="adj1" fmla="val 147306"/>
            </a:avLst>
          </a:prstGeom>
          <a:ln w="254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61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63C9A2-729D-4376-8BE8-2D72119F9CA5}"/>
              </a:ext>
            </a:extLst>
          </p:cNvPr>
          <p:cNvSpPr>
            <a:spLocks noGrp="1"/>
          </p:cNvSpPr>
          <p:nvPr>
            <p:ph type="sldNum" sz="quarter" idx="12"/>
          </p:nvPr>
        </p:nvSpPr>
        <p:spPr/>
        <p:txBody>
          <a:bodyPr/>
          <a:lstStyle/>
          <a:p>
            <a:pPr algn="r" defTabSz="685800">
              <a:defRPr/>
            </a:pPr>
            <a:fld id="{A81D6E6F-8E8D-4282-A26F-7FEEA05A4F75}" type="slidenum">
              <a:rPr lang="en-US" sz="1051">
                <a:solidFill>
                  <a:srgbClr val="7F7F82"/>
                </a:solidFill>
                <a:latin typeface="Open Sans" panose="020B0606030504020204" pitchFamily="34" charset="0"/>
                <a:ea typeface="Open Sans" panose="020B0606030504020204" pitchFamily="34" charset="0"/>
                <a:cs typeface="Open Sans" panose="020B0606030504020204" pitchFamily="34" charset="0"/>
              </a:rPr>
              <a:pPr algn="r" defTabSz="685800">
                <a:defRPr/>
              </a:pPr>
              <a:t>11</a:t>
            </a:fld>
            <a:endParaRPr lang="en-US" sz="1051" dirty="0">
              <a:solidFill>
                <a:srgbClr val="7F7F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0DD0ED33-AD84-A5E2-24A2-7B4B6A36E56D}"/>
              </a:ext>
            </a:extLst>
          </p:cNvPr>
          <p:cNvSpPr>
            <a:spLocks noGrp="1"/>
          </p:cNvSpPr>
          <p:nvPr>
            <p:ph type="title"/>
          </p:nvPr>
        </p:nvSpPr>
        <p:spPr/>
        <p:txBody>
          <a:bodyPr>
            <a:normAutofit fontScale="90000"/>
          </a:bodyPr>
          <a:lstStyle/>
          <a:p>
            <a:r>
              <a:rPr lang="en-US" sz="3600" dirty="0"/>
              <a:t>FAFSA Filing Among TN Promise Applicants –  April 15 Deadline</a:t>
            </a:r>
          </a:p>
        </p:txBody>
      </p:sp>
      <p:graphicFrame>
        <p:nvGraphicFramePr>
          <p:cNvPr id="12" name="Chart 11">
            <a:extLst>
              <a:ext uri="{FF2B5EF4-FFF2-40B4-BE49-F238E27FC236}">
                <a16:creationId xmlns:a16="http://schemas.microsoft.com/office/drawing/2014/main" id="{9538D6A4-05C1-1F23-650A-73692ECC73AE}"/>
              </a:ext>
            </a:extLst>
          </p:cNvPr>
          <p:cNvGraphicFramePr/>
          <p:nvPr>
            <p:extLst>
              <p:ext uri="{D42A27DB-BD31-4B8C-83A1-F6EECF244321}">
                <p14:modId xmlns:p14="http://schemas.microsoft.com/office/powerpoint/2010/main" val="905366131"/>
              </p:ext>
            </p:extLst>
          </p:nvPr>
        </p:nvGraphicFramePr>
        <p:xfrm>
          <a:off x="1524000" y="2028386"/>
          <a:ext cx="6030351" cy="3432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29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63C9A2-729D-4376-8BE8-2D72119F9CA5}"/>
              </a:ext>
            </a:extLst>
          </p:cNvPr>
          <p:cNvSpPr>
            <a:spLocks noGrp="1"/>
          </p:cNvSpPr>
          <p:nvPr>
            <p:ph type="sldNum" sz="quarter" idx="12"/>
          </p:nvPr>
        </p:nvSpPr>
        <p:spPr/>
        <p:txBody>
          <a:bodyPr/>
          <a:lstStyle/>
          <a:p>
            <a:pPr algn="r" defTabSz="685800">
              <a:defRPr/>
            </a:pPr>
            <a:fld id="{A81D6E6F-8E8D-4282-A26F-7FEEA05A4F75}" type="slidenum">
              <a:rPr lang="en-US" sz="1051">
                <a:solidFill>
                  <a:srgbClr val="7F7F82"/>
                </a:solidFill>
                <a:latin typeface="Open Sans" panose="020B0606030504020204" pitchFamily="34" charset="0"/>
                <a:ea typeface="Open Sans" panose="020B0606030504020204" pitchFamily="34" charset="0"/>
                <a:cs typeface="Open Sans" panose="020B0606030504020204" pitchFamily="34" charset="0"/>
              </a:rPr>
              <a:pPr algn="r" defTabSz="685800">
                <a:defRPr/>
              </a:pPr>
              <a:t>12</a:t>
            </a:fld>
            <a:endParaRPr lang="en-US" sz="1051" dirty="0">
              <a:solidFill>
                <a:srgbClr val="7F7F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0DD0ED33-AD84-A5E2-24A2-7B4B6A36E56D}"/>
              </a:ext>
            </a:extLst>
          </p:cNvPr>
          <p:cNvSpPr>
            <a:spLocks noGrp="1"/>
          </p:cNvSpPr>
          <p:nvPr>
            <p:ph type="title"/>
          </p:nvPr>
        </p:nvSpPr>
        <p:spPr/>
        <p:txBody>
          <a:bodyPr>
            <a:normAutofit fontScale="90000"/>
          </a:bodyPr>
          <a:lstStyle/>
          <a:p>
            <a:r>
              <a:rPr lang="en-US" sz="3300" dirty="0"/>
              <a:t>FAFSA Filing Among TN Promise Applicants – First Deadline Extension to May 15</a:t>
            </a:r>
          </a:p>
        </p:txBody>
      </p:sp>
      <p:graphicFrame>
        <p:nvGraphicFramePr>
          <p:cNvPr id="12" name="Chart 11">
            <a:extLst>
              <a:ext uri="{FF2B5EF4-FFF2-40B4-BE49-F238E27FC236}">
                <a16:creationId xmlns:a16="http://schemas.microsoft.com/office/drawing/2014/main" id="{9538D6A4-05C1-1F23-650A-73692ECC73AE}"/>
              </a:ext>
            </a:extLst>
          </p:cNvPr>
          <p:cNvGraphicFramePr/>
          <p:nvPr>
            <p:extLst>
              <p:ext uri="{D42A27DB-BD31-4B8C-83A1-F6EECF244321}">
                <p14:modId xmlns:p14="http://schemas.microsoft.com/office/powerpoint/2010/main" val="3669802210"/>
              </p:ext>
            </p:extLst>
          </p:nvPr>
        </p:nvGraphicFramePr>
        <p:xfrm>
          <a:off x="1524000" y="2028386"/>
          <a:ext cx="6030351" cy="3432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08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63C9A2-729D-4376-8BE8-2D72119F9CA5}"/>
              </a:ext>
            </a:extLst>
          </p:cNvPr>
          <p:cNvSpPr>
            <a:spLocks noGrp="1"/>
          </p:cNvSpPr>
          <p:nvPr>
            <p:ph type="sldNum" sz="quarter" idx="12"/>
          </p:nvPr>
        </p:nvSpPr>
        <p:spPr/>
        <p:txBody>
          <a:bodyPr/>
          <a:lstStyle/>
          <a:p>
            <a:pPr algn="r" defTabSz="685800">
              <a:defRPr/>
            </a:pPr>
            <a:fld id="{A81D6E6F-8E8D-4282-A26F-7FEEA05A4F75}" type="slidenum">
              <a:rPr lang="en-US" sz="1051">
                <a:solidFill>
                  <a:srgbClr val="7F7F82"/>
                </a:solidFill>
                <a:latin typeface="Open Sans" panose="020B0606030504020204" pitchFamily="34" charset="0"/>
                <a:ea typeface="Open Sans" panose="020B0606030504020204" pitchFamily="34" charset="0"/>
                <a:cs typeface="Open Sans" panose="020B0606030504020204" pitchFamily="34" charset="0"/>
              </a:rPr>
              <a:pPr algn="r" defTabSz="685800">
                <a:defRPr/>
              </a:pPr>
              <a:t>13</a:t>
            </a:fld>
            <a:endParaRPr lang="en-US" sz="1051" dirty="0">
              <a:solidFill>
                <a:srgbClr val="7F7F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0DD0ED33-AD84-A5E2-24A2-7B4B6A36E56D}"/>
              </a:ext>
            </a:extLst>
          </p:cNvPr>
          <p:cNvSpPr>
            <a:spLocks noGrp="1"/>
          </p:cNvSpPr>
          <p:nvPr>
            <p:ph type="title"/>
          </p:nvPr>
        </p:nvSpPr>
        <p:spPr/>
        <p:txBody>
          <a:bodyPr>
            <a:normAutofit fontScale="90000"/>
          </a:bodyPr>
          <a:lstStyle/>
          <a:p>
            <a:r>
              <a:rPr lang="en-US" sz="3600" dirty="0"/>
              <a:t>FAFSA Filing Among TN Promise Applicants – Final August 1 Deadline</a:t>
            </a:r>
          </a:p>
        </p:txBody>
      </p:sp>
      <p:graphicFrame>
        <p:nvGraphicFramePr>
          <p:cNvPr id="12" name="Chart 11">
            <a:extLst>
              <a:ext uri="{FF2B5EF4-FFF2-40B4-BE49-F238E27FC236}">
                <a16:creationId xmlns:a16="http://schemas.microsoft.com/office/drawing/2014/main" id="{9538D6A4-05C1-1F23-650A-73692ECC73AE}"/>
              </a:ext>
            </a:extLst>
          </p:cNvPr>
          <p:cNvGraphicFramePr/>
          <p:nvPr>
            <p:extLst>
              <p:ext uri="{D42A27DB-BD31-4B8C-83A1-F6EECF244321}">
                <p14:modId xmlns:p14="http://schemas.microsoft.com/office/powerpoint/2010/main" val="2436364823"/>
              </p:ext>
            </p:extLst>
          </p:nvPr>
        </p:nvGraphicFramePr>
        <p:xfrm>
          <a:off x="1524000" y="2028386"/>
          <a:ext cx="6030351" cy="3432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39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B08185-71CB-EF61-35D7-5DDD4B7C143F}"/>
              </a:ext>
            </a:extLst>
          </p:cNvPr>
          <p:cNvPicPr>
            <a:picLocks noChangeAspect="1"/>
          </p:cNvPicPr>
          <p:nvPr/>
        </p:nvPicPr>
        <p:blipFill>
          <a:blip r:embed="rId2"/>
          <a:stretch>
            <a:fillRect/>
          </a:stretch>
        </p:blipFill>
        <p:spPr>
          <a:xfrm>
            <a:off x="2362200" y="381000"/>
            <a:ext cx="4657748" cy="552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769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0ABF643-C25B-EBBC-A891-42E66D6A34E0}"/>
              </a:ext>
            </a:extLst>
          </p:cNvPr>
          <p:cNvGrpSpPr/>
          <p:nvPr/>
        </p:nvGrpSpPr>
        <p:grpSpPr>
          <a:xfrm>
            <a:off x="1295400" y="453946"/>
            <a:ext cx="1728290" cy="4482811"/>
            <a:chOff x="241823" y="228600"/>
            <a:chExt cx="1728290" cy="4714771"/>
          </a:xfrm>
        </p:grpSpPr>
        <p:pic>
          <p:nvPicPr>
            <p:cNvPr id="9" name="Picture 8" descr="Calendar&#10;&#10;Description automatically generated with medium confidence">
              <a:extLst>
                <a:ext uri="{FF2B5EF4-FFF2-40B4-BE49-F238E27FC236}">
                  <a16:creationId xmlns:a16="http://schemas.microsoft.com/office/drawing/2014/main" id="{2DDC855A-5E44-7E69-A03B-AFE7CD2D63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373" y="1959960"/>
              <a:ext cx="914400" cy="1176703"/>
            </a:xfrm>
            <a:prstGeom prst="rect">
              <a:avLst/>
            </a:prstGeom>
            <a:ln>
              <a:noFill/>
            </a:ln>
            <a:effectLst>
              <a:outerShdw blurRad="292100" dist="139700" dir="2700000" algn="tl" rotWithShape="0">
                <a:srgbClr val="333333">
                  <a:alpha val="65000"/>
                </a:srgbClr>
              </a:outerShdw>
            </a:effectLst>
          </p:spPr>
        </p:pic>
        <p:pic>
          <p:nvPicPr>
            <p:cNvPr id="11" name="Picture 10" descr="Calendar&#10;&#10;Description automatically generated">
              <a:extLst>
                <a:ext uri="{FF2B5EF4-FFF2-40B4-BE49-F238E27FC236}">
                  <a16:creationId xmlns:a16="http://schemas.microsoft.com/office/drawing/2014/main" id="{0944E4B3-0F6A-24DF-4DB8-291AB346B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84" y="1146360"/>
              <a:ext cx="897929" cy="1176703"/>
            </a:xfrm>
            <a:prstGeom prst="rect">
              <a:avLst/>
            </a:prstGeom>
            <a:ln>
              <a:noFill/>
            </a:ln>
            <a:effectLst>
              <a:outerShdw blurRad="292100" dist="139700" dir="2700000" algn="tl" rotWithShape="0">
                <a:srgbClr val="333333">
                  <a:alpha val="65000"/>
                </a:srgbClr>
              </a:outerShdw>
            </a:effectLst>
          </p:spPr>
        </p:pic>
        <p:pic>
          <p:nvPicPr>
            <p:cNvPr id="13" name="Picture 12" descr="Calendar&#10;&#10;Description automatically generated">
              <a:extLst>
                <a:ext uri="{FF2B5EF4-FFF2-40B4-BE49-F238E27FC236}">
                  <a16:creationId xmlns:a16="http://schemas.microsoft.com/office/drawing/2014/main" id="{12D7BD0E-2962-2B21-D7C8-0778B073EE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74" y="228600"/>
              <a:ext cx="914400" cy="1186177"/>
            </a:xfrm>
            <a:prstGeom prst="rect">
              <a:avLst/>
            </a:prstGeom>
            <a:ln>
              <a:noFill/>
            </a:ln>
            <a:effectLst>
              <a:outerShdw blurRad="292100" dist="139700" dir="2700000" algn="tl" rotWithShape="0">
                <a:srgbClr val="333333">
                  <a:alpha val="65000"/>
                </a:srgbClr>
              </a:outerShdw>
            </a:effectLst>
          </p:spPr>
        </p:pic>
        <p:pic>
          <p:nvPicPr>
            <p:cNvPr id="15" name="Picture 14" descr="A picture containing text, electronics, display, computer&#10;&#10;Description automatically generated">
              <a:extLst>
                <a:ext uri="{FF2B5EF4-FFF2-40B4-BE49-F238E27FC236}">
                  <a16:creationId xmlns:a16="http://schemas.microsoft.com/office/drawing/2014/main" id="{99245FA0-1C5C-EA72-4B35-0BBB605D6D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823" y="3757194"/>
              <a:ext cx="928141" cy="1186177"/>
            </a:xfrm>
            <a:prstGeom prst="rect">
              <a:avLst/>
            </a:prstGeom>
            <a:ln>
              <a:noFill/>
            </a:ln>
            <a:effectLst>
              <a:outerShdw blurRad="292100" dist="139700" dir="2700000" algn="tl" rotWithShape="0">
                <a:srgbClr val="333333">
                  <a:alpha val="65000"/>
                </a:srgbClr>
              </a:outerShdw>
            </a:effectLst>
          </p:spPr>
        </p:pic>
        <p:pic>
          <p:nvPicPr>
            <p:cNvPr id="17" name="Picture 16" descr="A picture containing map&#10;&#10;Description automatically generated">
              <a:extLst>
                <a:ext uri="{FF2B5EF4-FFF2-40B4-BE49-F238E27FC236}">
                  <a16:creationId xmlns:a16="http://schemas.microsoft.com/office/drawing/2014/main" id="{356E6FDD-CBB1-3177-FC47-2D0DEF5C0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467" y="2877390"/>
              <a:ext cx="953543" cy="1233915"/>
            </a:xfrm>
            <a:prstGeom prst="rect">
              <a:avLst/>
            </a:prstGeom>
            <a:ln>
              <a:noFill/>
            </a:ln>
            <a:effectLst>
              <a:outerShdw blurRad="292100" dist="139700" dir="2700000" algn="tl" rotWithShape="0">
                <a:srgbClr val="333333">
                  <a:alpha val="65000"/>
                </a:srgbClr>
              </a:outerShdw>
            </a:effectLst>
          </p:spPr>
        </p:pic>
      </p:grpSp>
      <p:pic>
        <p:nvPicPr>
          <p:cNvPr id="19" name="Picture 18" descr="Logo&#10;&#10;Description automatically generated">
            <a:extLst>
              <a:ext uri="{FF2B5EF4-FFF2-40B4-BE49-F238E27FC236}">
                <a16:creationId xmlns:a16="http://schemas.microsoft.com/office/drawing/2014/main" id="{82210FA7-DA01-7642-95A5-CBE7DA216D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3498" y="4672538"/>
            <a:ext cx="962454" cy="1233916"/>
          </a:xfrm>
          <a:prstGeom prst="rect">
            <a:avLst/>
          </a:prstGeom>
          <a:ln>
            <a:noFill/>
          </a:ln>
          <a:effectLst>
            <a:outerShdw blurRad="292100" dist="139700" dir="2700000" algn="tl" rotWithShape="0">
              <a:srgbClr val="333333">
                <a:alpha val="65000"/>
              </a:srgbClr>
            </a:outerShdw>
          </a:effectLst>
        </p:spPr>
      </p:pic>
      <p:pic>
        <p:nvPicPr>
          <p:cNvPr id="7" name="Picture 6" descr="Logo, company name&#10;&#10;Description automatically generated">
            <a:extLst>
              <a:ext uri="{FF2B5EF4-FFF2-40B4-BE49-F238E27FC236}">
                <a16:creationId xmlns:a16="http://schemas.microsoft.com/office/drawing/2014/main" id="{7BC8E086-BCFF-FA4C-9F00-D5A2B43121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5506" y="453946"/>
            <a:ext cx="1617345" cy="1371600"/>
          </a:xfrm>
          <a:prstGeom prst="rect">
            <a:avLst/>
          </a:prstGeom>
          <a:ln>
            <a:noFill/>
          </a:ln>
          <a:effectLst>
            <a:outerShdw blurRad="292100" dist="139700" dir="2700000" algn="tl" rotWithShape="0">
              <a:srgbClr val="333333">
                <a:alpha val="65000"/>
              </a:srgbClr>
            </a:outerShdw>
          </a:effectLst>
        </p:spPr>
      </p:pic>
      <p:pic>
        <p:nvPicPr>
          <p:cNvPr id="23" name="Picture 22" descr="Text&#10;&#10;Description automatically generated">
            <a:extLst>
              <a:ext uri="{FF2B5EF4-FFF2-40B4-BE49-F238E27FC236}">
                <a16:creationId xmlns:a16="http://schemas.microsoft.com/office/drawing/2014/main" id="{95C0A666-4E96-F74A-5D31-BC5AE2800E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9546" y="2588957"/>
            <a:ext cx="2629267" cy="1114581"/>
          </a:xfrm>
          <a:prstGeom prst="rect">
            <a:avLst/>
          </a:prstGeom>
          <a:ln>
            <a:noFill/>
          </a:ln>
          <a:effectLst>
            <a:outerShdw blurRad="292100" dist="139700" dir="2700000" algn="tl" rotWithShape="0">
              <a:srgbClr val="333333">
                <a:alpha val="65000"/>
              </a:srgbClr>
            </a:outerShdw>
          </a:effectLst>
        </p:spPr>
      </p:pic>
      <p:pic>
        <p:nvPicPr>
          <p:cNvPr id="25" name="Picture 24" descr="Logo, company name&#10;&#10;Description automatically generated">
            <a:extLst>
              <a:ext uri="{FF2B5EF4-FFF2-40B4-BE49-F238E27FC236}">
                <a16:creationId xmlns:a16="http://schemas.microsoft.com/office/drawing/2014/main" id="{3CF25C40-27CA-3C1B-2512-7474F4927C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4650" y="4374148"/>
            <a:ext cx="2499058" cy="1114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739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39A3-7D1C-AB4C-BCBA-8044FDBF173D}"/>
              </a:ext>
            </a:extLst>
          </p:cNvPr>
          <p:cNvSpPr>
            <a:spLocks noGrp="1"/>
          </p:cNvSpPr>
          <p:nvPr>
            <p:ph type="title"/>
          </p:nvPr>
        </p:nvSpPr>
        <p:spPr>
          <a:xfrm>
            <a:off x="4191000" y="3200400"/>
            <a:ext cx="4724400" cy="533399"/>
          </a:xfrm>
        </p:spPr>
        <p:txBody>
          <a:bodyPr/>
          <a:lstStyle/>
          <a:p>
            <a:r>
              <a:rPr lang="en-US" sz="3200" dirty="0">
                <a:solidFill>
                  <a:schemeClr val="tx2">
                    <a:lumMod val="40000"/>
                    <a:lumOff val="60000"/>
                  </a:schemeClr>
                </a:solidFill>
                <a:hlinkClick r:id="rId3" action="ppaction://hlinkfile">
                  <a:extLst>
                    <a:ext uri="{A12FA001-AC4F-418D-AE19-62706E023703}">
                      <ahyp:hlinkClr xmlns:ahyp="http://schemas.microsoft.com/office/drawing/2018/hyperlinkcolor" val="tx"/>
                    </a:ext>
                  </a:extLst>
                </a:hlinkClick>
              </a:rPr>
              <a:t>COLLEGEFORTN.ORG</a:t>
            </a:r>
            <a:endParaRPr lang="en-US" sz="3200" dirty="0">
              <a:solidFill>
                <a:schemeClr val="tx2">
                  <a:lumMod val="40000"/>
                  <a:lumOff val="60000"/>
                </a:schemeClr>
              </a:solidFill>
            </a:endParaRPr>
          </a:p>
        </p:txBody>
      </p:sp>
    </p:spTree>
    <p:extLst>
      <p:ext uri="{BB962C8B-B14F-4D97-AF65-F5344CB8AC3E}">
        <p14:creationId xmlns:p14="http://schemas.microsoft.com/office/powerpoint/2010/main" val="306254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39A3-7D1C-AB4C-BCBA-8044FDBF173D}"/>
              </a:ext>
            </a:extLst>
          </p:cNvPr>
          <p:cNvSpPr>
            <a:spLocks noGrp="1"/>
          </p:cNvSpPr>
          <p:nvPr>
            <p:ph type="title"/>
          </p:nvPr>
        </p:nvSpPr>
        <p:spPr>
          <a:xfrm>
            <a:off x="4114800" y="3162300"/>
            <a:ext cx="4724400" cy="533399"/>
          </a:xfrm>
        </p:spPr>
        <p:txBody>
          <a:bodyPr/>
          <a:lstStyle/>
          <a:p>
            <a:r>
              <a:rPr lang="en-US" sz="3600" dirty="0"/>
              <a:t>TN Path to college EVENTS</a:t>
            </a:r>
          </a:p>
        </p:txBody>
      </p:sp>
      <p:sp>
        <p:nvSpPr>
          <p:cNvPr id="3" name="TextBox 2">
            <a:extLst>
              <a:ext uri="{FF2B5EF4-FFF2-40B4-BE49-F238E27FC236}">
                <a16:creationId xmlns:a16="http://schemas.microsoft.com/office/drawing/2014/main" id="{2839B6FE-9D6A-4273-72E8-B53EB1ED8F40}"/>
              </a:ext>
            </a:extLst>
          </p:cNvPr>
          <p:cNvSpPr txBox="1"/>
          <p:nvPr/>
        </p:nvSpPr>
        <p:spPr>
          <a:xfrm>
            <a:off x="1409700" y="4648200"/>
            <a:ext cx="6324600" cy="461665"/>
          </a:xfrm>
          <a:prstGeom prst="rect">
            <a:avLst/>
          </a:prstGeom>
          <a:noFill/>
        </p:spPr>
        <p:txBody>
          <a:bodyPr wrap="square">
            <a:spAutoFit/>
          </a:bodyPr>
          <a:lstStyle/>
          <a:p>
            <a:pPr algn="ctr"/>
            <a:r>
              <a:rPr lang="en-US" sz="2400" dirty="0">
                <a:solidFill>
                  <a:schemeClr val="tx2">
                    <a:lumMod val="40000"/>
                    <a:lumOff val="60000"/>
                  </a:schemeClr>
                </a:solidFill>
                <a:hlinkClick r:id="rId2">
                  <a:extLst>
                    <a:ext uri="{A12FA001-AC4F-418D-AE19-62706E023703}">
                      <ahyp:hlinkClr xmlns:ahyp="http://schemas.microsoft.com/office/drawing/2018/hyperlinkcolor" val="tx"/>
                    </a:ext>
                  </a:extLst>
                </a:hlinkClick>
              </a:rPr>
              <a:t>CLICK HERE TO REGISTER</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177370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294A22-8A06-F3D9-0464-4B76B03CA758}"/>
              </a:ext>
            </a:extLst>
          </p:cNvPr>
          <p:cNvSpPr txBox="1"/>
          <p:nvPr/>
        </p:nvSpPr>
        <p:spPr>
          <a:xfrm>
            <a:off x="914400" y="381000"/>
            <a:ext cx="6477000" cy="584775"/>
          </a:xfrm>
          <a:prstGeom prst="rect">
            <a:avLst/>
          </a:prstGeom>
          <a:noFill/>
        </p:spPr>
        <p:txBody>
          <a:bodyPr wrap="square" rtlCol="0">
            <a:spAutoFit/>
          </a:bodyPr>
          <a:lstStyle/>
          <a:p>
            <a:r>
              <a:rPr lang="en-US" sz="3200" b="1" dirty="0">
                <a:latin typeface="+mj-lt"/>
              </a:rPr>
              <a:t>RESOURCE MAILING</a:t>
            </a:r>
          </a:p>
        </p:txBody>
      </p:sp>
      <p:pic>
        <p:nvPicPr>
          <p:cNvPr id="4" name="Picture 3">
            <a:extLst>
              <a:ext uri="{FF2B5EF4-FFF2-40B4-BE49-F238E27FC236}">
                <a16:creationId xmlns:a16="http://schemas.microsoft.com/office/drawing/2014/main" id="{397F4E4D-B8E7-4352-F7AA-39ACC910D4E2}"/>
              </a:ext>
            </a:extLst>
          </p:cNvPr>
          <p:cNvPicPr>
            <a:picLocks noChangeAspect="1"/>
          </p:cNvPicPr>
          <p:nvPr/>
        </p:nvPicPr>
        <p:blipFill rotWithShape="1">
          <a:blip r:embed="rId3"/>
          <a:srcRect b="39344"/>
          <a:stretch/>
        </p:blipFill>
        <p:spPr>
          <a:xfrm>
            <a:off x="762000" y="1676400"/>
            <a:ext cx="3593123" cy="2819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67A7774-B140-AF8E-8B71-45C7240F0B52}"/>
              </a:ext>
            </a:extLst>
          </p:cNvPr>
          <p:cNvPicPr>
            <a:picLocks noChangeAspect="1"/>
          </p:cNvPicPr>
          <p:nvPr/>
        </p:nvPicPr>
        <p:blipFill rotWithShape="1">
          <a:blip r:embed="rId4"/>
          <a:srcRect t="61467"/>
          <a:stretch/>
        </p:blipFill>
        <p:spPr>
          <a:xfrm>
            <a:off x="4724400" y="1676400"/>
            <a:ext cx="3803748" cy="1895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910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0A7F0-4616-8819-A9AA-56E1A66BC3AD}"/>
              </a:ext>
            </a:extLst>
          </p:cNvPr>
          <p:cNvPicPr>
            <a:picLocks noChangeAspect="1"/>
          </p:cNvPicPr>
          <p:nvPr/>
        </p:nvPicPr>
        <p:blipFill>
          <a:blip r:embed="rId2"/>
          <a:stretch>
            <a:fillRect/>
          </a:stretch>
        </p:blipFill>
        <p:spPr>
          <a:xfrm>
            <a:off x="838200" y="457200"/>
            <a:ext cx="7682473" cy="5582294"/>
          </a:xfrm>
          <a:prstGeom prst="rect">
            <a:avLst/>
          </a:prstGeom>
        </p:spPr>
      </p:pic>
    </p:spTree>
    <p:extLst>
      <p:ext uri="{BB962C8B-B14F-4D97-AF65-F5344CB8AC3E}">
        <p14:creationId xmlns:p14="http://schemas.microsoft.com/office/powerpoint/2010/main" val="3019776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FCC6E5-9DEE-31CA-BD56-7BCA2AA1ECD8}"/>
              </a:ext>
            </a:extLst>
          </p:cNvPr>
          <p:cNvSpPr>
            <a:spLocks noGrp="1"/>
          </p:cNvSpPr>
          <p:nvPr>
            <p:ph type="body" idx="1"/>
          </p:nvPr>
        </p:nvSpPr>
        <p:spPr>
          <a:xfrm>
            <a:off x="3505200" y="6019800"/>
            <a:ext cx="2133600" cy="419099"/>
          </a:xfrm>
        </p:spPr>
        <p:txBody>
          <a:bodyPr>
            <a:normAutofit/>
          </a:bodyPr>
          <a:lstStyle/>
          <a:p>
            <a:pPr algn="ctr"/>
            <a:r>
              <a:rPr lang="en-US" b="1" dirty="0"/>
              <a:t>August 30, 2024</a:t>
            </a:r>
          </a:p>
        </p:txBody>
      </p:sp>
      <p:sp>
        <p:nvSpPr>
          <p:cNvPr id="2" name="TextBox 1">
            <a:extLst>
              <a:ext uri="{FF2B5EF4-FFF2-40B4-BE49-F238E27FC236}">
                <a16:creationId xmlns:a16="http://schemas.microsoft.com/office/drawing/2014/main" id="{441C29E7-FD00-4FF9-EB04-8DCD58BEE373}"/>
              </a:ext>
            </a:extLst>
          </p:cNvPr>
          <p:cNvSpPr txBox="1"/>
          <p:nvPr/>
        </p:nvSpPr>
        <p:spPr>
          <a:xfrm>
            <a:off x="4114800" y="2667000"/>
            <a:ext cx="4648200" cy="1569660"/>
          </a:xfrm>
          <a:prstGeom prst="rect">
            <a:avLst/>
          </a:prstGeom>
          <a:noFill/>
        </p:spPr>
        <p:txBody>
          <a:bodyPr wrap="square" rtlCol="0">
            <a:spAutoFit/>
          </a:bodyPr>
          <a:lstStyle/>
          <a:p>
            <a:r>
              <a:rPr lang="en-US" sz="2400" b="1" dirty="0">
                <a:solidFill>
                  <a:schemeClr val="tx2"/>
                </a:solidFill>
                <a:latin typeface="+mj-lt"/>
              </a:rPr>
              <a:t>TN Path to College Events, CollegeForTN.org, &amp; Other Free Resources From THEC/TSAC</a:t>
            </a:r>
          </a:p>
        </p:txBody>
      </p:sp>
      <p:pic>
        <p:nvPicPr>
          <p:cNvPr id="8" name="Picture 7" descr="Logo&#10;&#10;Description automatically generated">
            <a:extLst>
              <a:ext uri="{FF2B5EF4-FFF2-40B4-BE49-F238E27FC236}">
                <a16:creationId xmlns:a16="http://schemas.microsoft.com/office/drawing/2014/main" id="{F61CEA90-5602-C6EC-A0CF-B3D4C3774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47638"/>
            <a:ext cx="1627637" cy="1577243"/>
          </a:xfrm>
          <a:prstGeom prst="rect">
            <a:avLst/>
          </a:prstGeom>
        </p:spPr>
      </p:pic>
    </p:spTree>
    <p:extLst>
      <p:ext uri="{BB962C8B-B14F-4D97-AF65-F5344CB8AC3E}">
        <p14:creationId xmlns:p14="http://schemas.microsoft.com/office/powerpoint/2010/main" val="372474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369CA-9A4A-CDD3-5495-74BC3431657B}"/>
              </a:ext>
            </a:extLst>
          </p:cNvPr>
          <p:cNvPicPr>
            <a:picLocks noChangeAspect="1"/>
          </p:cNvPicPr>
          <p:nvPr/>
        </p:nvPicPr>
        <p:blipFill rotWithShape="1">
          <a:blip r:embed="rId2"/>
          <a:srcRect b="19407"/>
          <a:stretch/>
        </p:blipFill>
        <p:spPr>
          <a:xfrm>
            <a:off x="533400" y="381000"/>
            <a:ext cx="8419163" cy="5191562"/>
          </a:xfrm>
          <a:prstGeom prst="rect">
            <a:avLst/>
          </a:prstGeom>
        </p:spPr>
      </p:pic>
      <p:sp>
        <p:nvSpPr>
          <p:cNvPr id="4" name="TextBox 3">
            <a:extLst>
              <a:ext uri="{FF2B5EF4-FFF2-40B4-BE49-F238E27FC236}">
                <a16:creationId xmlns:a16="http://schemas.microsoft.com/office/drawing/2014/main" id="{B869883F-3C2B-F96D-9D76-384129561B46}"/>
              </a:ext>
            </a:extLst>
          </p:cNvPr>
          <p:cNvSpPr txBox="1"/>
          <p:nvPr/>
        </p:nvSpPr>
        <p:spPr>
          <a:xfrm>
            <a:off x="6934200" y="3810000"/>
            <a:ext cx="1752600" cy="1981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52694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911C3-EC23-8A54-393C-FB7960579557}"/>
              </a:ext>
            </a:extLst>
          </p:cNvPr>
          <p:cNvPicPr>
            <a:picLocks noChangeAspect="1"/>
          </p:cNvPicPr>
          <p:nvPr/>
        </p:nvPicPr>
        <p:blipFill rotWithShape="1">
          <a:blip r:embed="rId2"/>
          <a:srcRect r="24430"/>
          <a:stretch/>
        </p:blipFill>
        <p:spPr>
          <a:xfrm>
            <a:off x="1295400" y="304800"/>
            <a:ext cx="6400800" cy="5886944"/>
          </a:xfrm>
          <a:prstGeom prst="rect">
            <a:avLst/>
          </a:prstGeom>
        </p:spPr>
      </p:pic>
    </p:spTree>
    <p:extLst>
      <p:ext uri="{BB962C8B-B14F-4D97-AF65-F5344CB8AC3E}">
        <p14:creationId xmlns:p14="http://schemas.microsoft.com/office/powerpoint/2010/main" val="1408350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39A3-7D1C-AB4C-BCBA-8044FDBF173D}"/>
              </a:ext>
            </a:extLst>
          </p:cNvPr>
          <p:cNvSpPr>
            <a:spLocks noGrp="1"/>
          </p:cNvSpPr>
          <p:nvPr>
            <p:ph type="title"/>
          </p:nvPr>
        </p:nvSpPr>
        <p:spPr>
          <a:xfrm>
            <a:off x="4114800" y="3162300"/>
            <a:ext cx="4724400" cy="533399"/>
          </a:xfrm>
        </p:spPr>
        <p:txBody>
          <a:bodyPr/>
          <a:lstStyle/>
          <a:p>
            <a:r>
              <a:rPr lang="en-US" sz="3600" dirty="0"/>
              <a:t>INFORMATION</a:t>
            </a:r>
            <a:br>
              <a:rPr lang="en-US" sz="3600" dirty="0"/>
            </a:br>
            <a:r>
              <a:rPr lang="en-US" sz="3600" dirty="0"/>
              <a:t>SHARING</a:t>
            </a:r>
          </a:p>
        </p:txBody>
      </p:sp>
    </p:spTree>
    <p:extLst>
      <p:ext uri="{BB962C8B-B14F-4D97-AF65-F5344CB8AC3E}">
        <p14:creationId xmlns:p14="http://schemas.microsoft.com/office/powerpoint/2010/main" val="173154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B28B-39CA-4EF9-A9C3-4DCBB2F484A9}"/>
              </a:ext>
            </a:extLst>
          </p:cNvPr>
          <p:cNvSpPr>
            <a:spLocks noGrp="1"/>
          </p:cNvSpPr>
          <p:nvPr>
            <p:ph type="title"/>
          </p:nvPr>
        </p:nvSpPr>
        <p:spPr/>
        <p:txBody>
          <a:bodyPr>
            <a:normAutofit fontScale="90000"/>
          </a:bodyPr>
          <a:lstStyle/>
          <a:p>
            <a:r>
              <a:rPr lang="en-US" sz="3600" dirty="0"/>
              <a:t>Tennessee’s College-Going Rate (CGR) </a:t>
            </a:r>
          </a:p>
        </p:txBody>
      </p:sp>
      <p:sp>
        <p:nvSpPr>
          <p:cNvPr id="4" name="Slide Number Placeholder 3">
            <a:extLst>
              <a:ext uri="{FF2B5EF4-FFF2-40B4-BE49-F238E27FC236}">
                <a16:creationId xmlns:a16="http://schemas.microsoft.com/office/drawing/2014/main" id="{CF47CC46-BC21-4781-95A6-CD904CE2031E}"/>
              </a:ext>
            </a:extLst>
          </p:cNvPr>
          <p:cNvSpPr>
            <a:spLocks noGrp="1"/>
          </p:cNvSpPr>
          <p:nvPr>
            <p:ph type="sldNum" sz="quarter" idx="12"/>
          </p:nvPr>
        </p:nvSpPr>
        <p:spPr/>
        <p:txBody>
          <a:bodyPr/>
          <a:lstStyle/>
          <a:p>
            <a:fld id="{A81D6E6F-8E8D-4282-A26F-7FEEA05A4F75}" type="slidenum">
              <a:rPr lang="en-US" smtClean="0"/>
              <a:pPr/>
              <a:t>23</a:t>
            </a:fld>
            <a:endParaRPr lang="en-US" dirty="0"/>
          </a:p>
        </p:txBody>
      </p:sp>
      <p:pic>
        <p:nvPicPr>
          <p:cNvPr id="3" name="Picture 2">
            <a:extLst>
              <a:ext uri="{FF2B5EF4-FFF2-40B4-BE49-F238E27FC236}">
                <a16:creationId xmlns:a16="http://schemas.microsoft.com/office/drawing/2014/main" id="{267245AC-77BD-0B7A-5069-EABDA6BB4087}"/>
              </a:ext>
            </a:extLst>
          </p:cNvPr>
          <p:cNvPicPr>
            <a:picLocks noChangeAspect="1"/>
          </p:cNvPicPr>
          <p:nvPr/>
        </p:nvPicPr>
        <p:blipFill>
          <a:blip r:embed="rId3"/>
          <a:stretch>
            <a:fillRect/>
          </a:stretch>
        </p:blipFill>
        <p:spPr>
          <a:xfrm>
            <a:off x="1024785" y="1885951"/>
            <a:ext cx="7094430" cy="3966638"/>
          </a:xfrm>
          <a:prstGeom prst="rect">
            <a:avLst/>
          </a:prstGeom>
        </p:spPr>
      </p:pic>
    </p:spTree>
    <p:extLst>
      <p:ext uri="{BB962C8B-B14F-4D97-AF65-F5344CB8AC3E}">
        <p14:creationId xmlns:p14="http://schemas.microsoft.com/office/powerpoint/2010/main" val="200270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5CF2-447C-8AF5-D6EB-F105966D7050}"/>
              </a:ext>
            </a:extLst>
          </p:cNvPr>
          <p:cNvSpPr>
            <a:spLocks noGrp="1"/>
          </p:cNvSpPr>
          <p:nvPr>
            <p:ph type="title"/>
          </p:nvPr>
        </p:nvSpPr>
        <p:spPr/>
        <p:txBody>
          <a:bodyPr>
            <a:normAutofit/>
          </a:bodyPr>
          <a:lstStyle/>
          <a:p>
            <a:r>
              <a:rPr lang="en-US" dirty="0"/>
              <a:t>County Profiles</a:t>
            </a:r>
          </a:p>
        </p:txBody>
      </p:sp>
      <p:sp>
        <p:nvSpPr>
          <p:cNvPr id="3" name="Content Placeholder 2">
            <a:extLst>
              <a:ext uri="{FF2B5EF4-FFF2-40B4-BE49-F238E27FC236}">
                <a16:creationId xmlns:a16="http://schemas.microsoft.com/office/drawing/2014/main" id="{3DBE0913-F847-49E2-ABC5-C7C2FE7EC5A0}"/>
              </a:ext>
            </a:extLst>
          </p:cNvPr>
          <p:cNvSpPr>
            <a:spLocks noGrp="1"/>
          </p:cNvSpPr>
          <p:nvPr>
            <p:ph idx="1"/>
          </p:nvPr>
        </p:nvSpPr>
        <p:spPr>
          <a:xfrm>
            <a:off x="457200" y="1447800"/>
            <a:ext cx="8229600" cy="4800600"/>
          </a:xfrm>
        </p:spPr>
        <p:txBody>
          <a:bodyPr>
            <a:normAutofit fontScale="92500" lnSpcReduction="10000"/>
          </a:bodyPr>
          <a:lstStyle/>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r>
              <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rPr>
              <a:t>County Profiles (tn.gov)</a:t>
            </a:r>
            <a:endParaRPr lang="en-US" dirty="0">
              <a:solidFill>
                <a:schemeClr val="tx2">
                  <a:lumMod val="60000"/>
                  <a:lumOff val="40000"/>
                </a:schemeClr>
              </a:solidFill>
            </a:endParaRPr>
          </a:p>
          <a:p>
            <a:pPr marL="0" indent="0">
              <a:buNone/>
            </a:pPr>
            <a:endParaRPr lang="en-US" sz="2400" dirty="0"/>
          </a:p>
        </p:txBody>
      </p:sp>
      <p:pic>
        <p:nvPicPr>
          <p:cNvPr id="6" name="Picture 5">
            <a:extLst>
              <a:ext uri="{FF2B5EF4-FFF2-40B4-BE49-F238E27FC236}">
                <a16:creationId xmlns:a16="http://schemas.microsoft.com/office/drawing/2014/main" id="{0A8C805D-9581-FF5C-35B9-B9DF2357CE83}"/>
              </a:ext>
            </a:extLst>
          </p:cNvPr>
          <p:cNvPicPr>
            <a:picLocks noChangeAspect="1"/>
          </p:cNvPicPr>
          <p:nvPr/>
        </p:nvPicPr>
        <p:blipFill>
          <a:blip r:embed="rId4"/>
          <a:stretch>
            <a:fillRect/>
          </a:stretch>
        </p:blipFill>
        <p:spPr>
          <a:xfrm>
            <a:off x="2853373" y="1224959"/>
            <a:ext cx="3437253" cy="4408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499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5CF2-447C-8AF5-D6EB-F105966D7050}"/>
              </a:ext>
            </a:extLst>
          </p:cNvPr>
          <p:cNvSpPr>
            <a:spLocks noGrp="1"/>
          </p:cNvSpPr>
          <p:nvPr>
            <p:ph type="title"/>
          </p:nvPr>
        </p:nvSpPr>
        <p:spPr/>
        <p:txBody>
          <a:bodyPr>
            <a:normAutofit/>
          </a:bodyPr>
          <a:lstStyle/>
          <a:p>
            <a:r>
              <a:rPr lang="en-US" dirty="0"/>
              <a:t>TN FAFSA Frenzy Weekly Updates</a:t>
            </a:r>
          </a:p>
        </p:txBody>
      </p:sp>
      <p:sp>
        <p:nvSpPr>
          <p:cNvPr id="3" name="Content Placeholder 2">
            <a:extLst>
              <a:ext uri="{FF2B5EF4-FFF2-40B4-BE49-F238E27FC236}">
                <a16:creationId xmlns:a16="http://schemas.microsoft.com/office/drawing/2014/main" id="{3DBE0913-F847-49E2-ABC5-C7C2FE7EC5A0}"/>
              </a:ext>
            </a:extLst>
          </p:cNvPr>
          <p:cNvSpPr>
            <a:spLocks noGrp="1"/>
          </p:cNvSpPr>
          <p:nvPr>
            <p:ph idx="1"/>
          </p:nvPr>
        </p:nvSpPr>
        <p:spPr>
          <a:xfrm>
            <a:off x="457200" y="1447800"/>
            <a:ext cx="8229600" cy="4800600"/>
          </a:xfrm>
        </p:spPr>
        <p:txBody>
          <a:bodyPr>
            <a:normAutofit/>
          </a:bodyPr>
          <a:lstStyle/>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p>
        </p:txBody>
      </p:sp>
      <p:pic>
        <p:nvPicPr>
          <p:cNvPr id="5" name="Picture 4" descr="Graphical user interface, text, application&#10;&#10;Description automatically generated">
            <a:extLst>
              <a:ext uri="{FF2B5EF4-FFF2-40B4-BE49-F238E27FC236}">
                <a16:creationId xmlns:a16="http://schemas.microsoft.com/office/drawing/2014/main" id="{2063D192-2D3B-BB5F-E3DA-B065982C8C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27" r="7927"/>
          <a:stretch/>
        </p:blipFill>
        <p:spPr>
          <a:xfrm>
            <a:off x="3134360" y="1322614"/>
            <a:ext cx="2875280" cy="4620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989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5CF2-447C-8AF5-D6EB-F105966D7050}"/>
              </a:ext>
            </a:extLst>
          </p:cNvPr>
          <p:cNvSpPr>
            <a:spLocks noGrp="1"/>
          </p:cNvSpPr>
          <p:nvPr>
            <p:ph type="title"/>
          </p:nvPr>
        </p:nvSpPr>
        <p:spPr/>
        <p:txBody>
          <a:bodyPr>
            <a:normAutofit/>
          </a:bodyPr>
          <a:lstStyle/>
          <a:p>
            <a:r>
              <a:rPr lang="en-US" dirty="0"/>
              <a:t>TN FAFSA Frenzy Data Visualizations</a:t>
            </a:r>
          </a:p>
        </p:txBody>
      </p:sp>
      <p:sp>
        <p:nvSpPr>
          <p:cNvPr id="3" name="Content Placeholder 2">
            <a:extLst>
              <a:ext uri="{FF2B5EF4-FFF2-40B4-BE49-F238E27FC236}">
                <a16:creationId xmlns:a16="http://schemas.microsoft.com/office/drawing/2014/main" id="{3DBE0913-F847-49E2-ABC5-C7C2FE7EC5A0}"/>
              </a:ext>
            </a:extLst>
          </p:cNvPr>
          <p:cNvSpPr>
            <a:spLocks noGrp="1"/>
          </p:cNvSpPr>
          <p:nvPr>
            <p:ph idx="1"/>
          </p:nvPr>
        </p:nvSpPr>
        <p:spPr>
          <a:xfrm>
            <a:off x="457200" y="1447800"/>
            <a:ext cx="8229600" cy="4800600"/>
          </a:xfrm>
        </p:spPr>
        <p:txBody>
          <a:bodyPr>
            <a:normAutofit/>
          </a:bodyPr>
          <a:lstStyle/>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endParaRPr>
          </a:p>
          <a:p>
            <a:pPr marL="0" indent="0">
              <a:buNone/>
            </a:pPr>
            <a:endParaRPr lang="en-US" sz="2400" dirty="0"/>
          </a:p>
        </p:txBody>
      </p:sp>
      <p:pic>
        <p:nvPicPr>
          <p:cNvPr id="6" name="Picture 5">
            <a:extLst>
              <a:ext uri="{FF2B5EF4-FFF2-40B4-BE49-F238E27FC236}">
                <a16:creationId xmlns:a16="http://schemas.microsoft.com/office/drawing/2014/main" id="{AA4E2860-5741-725C-B492-F54811347297}"/>
              </a:ext>
            </a:extLst>
          </p:cNvPr>
          <p:cNvPicPr>
            <a:picLocks noChangeAspect="1"/>
          </p:cNvPicPr>
          <p:nvPr/>
        </p:nvPicPr>
        <p:blipFill>
          <a:blip r:embed="rId4"/>
          <a:stretch>
            <a:fillRect/>
          </a:stretch>
        </p:blipFill>
        <p:spPr>
          <a:xfrm>
            <a:off x="1943100" y="1469136"/>
            <a:ext cx="5257800" cy="4229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64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6AA8BA-C02C-C08F-69ED-6F9C7A633348}"/>
              </a:ext>
            </a:extLst>
          </p:cNvPr>
          <p:cNvPicPr>
            <a:picLocks noChangeAspect="1"/>
          </p:cNvPicPr>
          <p:nvPr/>
        </p:nvPicPr>
        <p:blipFill>
          <a:blip r:embed="rId3"/>
          <a:stretch>
            <a:fillRect/>
          </a:stretch>
        </p:blipFill>
        <p:spPr>
          <a:xfrm>
            <a:off x="2541605" y="511130"/>
            <a:ext cx="4060789" cy="1470070"/>
          </a:xfrm>
          <a:prstGeom prst="rect">
            <a:avLst/>
          </a:prstGeom>
        </p:spPr>
      </p:pic>
      <p:sp>
        <p:nvSpPr>
          <p:cNvPr id="3" name="Content Placeholder 2">
            <a:extLst>
              <a:ext uri="{FF2B5EF4-FFF2-40B4-BE49-F238E27FC236}">
                <a16:creationId xmlns:a16="http://schemas.microsoft.com/office/drawing/2014/main" id="{3DBE0913-F847-49E2-ABC5-C7C2FE7EC5A0}"/>
              </a:ext>
            </a:extLst>
          </p:cNvPr>
          <p:cNvSpPr>
            <a:spLocks noGrp="1"/>
          </p:cNvSpPr>
          <p:nvPr>
            <p:ph idx="1"/>
          </p:nvPr>
        </p:nvSpPr>
        <p:spPr>
          <a:xfrm>
            <a:off x="4953000" y="1447800"/>
            <a:ext cx="3733800" cy="2057400"/>
          </a:xfrm>
        </p:spPr>
        <p:txBody>
          <a:bodyPr>
            <a:normAutofit/>
          </a:bodyPr>
          <a:lstStyle/>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lgn="ctr">
              <a:buNone/>
            </a:pPr>
            <a:endParaRPr lang="en-US" dirty="0">
              <a:solidFill>
                <a:schemeClr val="tx2">
                  <a:lumMod val="60000"/>
                  <a:lumOff val="40000"/>
                </a:schemeClr>
              </a:solidFill>
              <a:hlinkClick r:id="rId4">
                <a:extLst>
                  <a:ext uri="{A12FA001-AC4F-418D-AE19-62706E023703}">
                    <ahyp:hlinkClr xmlns:ahyp="http://schemas.microsoft.com/office/drawing/2018/hyperlinkcolor" val="tx"/>
                  </a:ext>
                </a:extLst>
              </a:hlinkClick>
            </a:endParaRPr>
          </a:p>
          <a:p>
            <a:pPr marL="0" indent="0">
              <a:buNone/>
            </a:pPr>
            <a:endParaRPr lang="en-US" sz="2400" dirty="0"/>
          </a:p>
        </p:txBody>
      </p:sp>
      <p:sp>
        <p:nvSpPr>
          <p:cNvPr id="5" name="TextBox 4">
            <a:extLst>
              <a:ext uri="{FF2B5EF4-FFF2-40B4-BE49-F238E27FC236}">
                <a16:creationId xmlns:a16="http://schemas.microsoft.com/office/drawing/2014/main" id="{720B29E3-8D7A-0FC5-7D67-909EBF4E880A}"/>
              </a:ext>
            </a:extLst>
          </p:cNvPr>
          <p:cNvSpPr txBox="1"/>
          <p:nvPr/>
        </p:nvSpPr>
        <p:spPr>
          <a:xfrm>
            <a:off x="1943099" y="2781925"/>
            <a:ext cx="5257800" cy="1446550"/>
          </a:xfrm>
          <a:prstGeom prst="rect">
            <a:avLst/>
          </a:prstGeom>
          <a:noFill/>
        </p:spPr>
        <p:txBody>
          <a:bodyPr wrap="square" rtlCol="0">
            <a:spAutoFit/>
          </a:bodyPr>
          <a:lstStyle/>
          <a:p>
            <a:r>
              <a:rPr lang="en-US" sz="4400" b="1" dirty="0"/>
              <a:t>Coming soon to a campus near you!</a:t>
            </a:r>
          </a:p>
        </p:txBody>
      </p:sp>
    </p:spTree>
    <p:extLst>
      <p:ext uri="{BB962C8B-B14F-4D97-AF65-F5344CB8AC3E}">
        <p14:creationId xmlns:p14="http://schemas.microsoft.com/office/powerpoint/2010/main" val="438272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39A3-7D1C-AB4C-BCBA-8044FDBF173D}"/>
              </a:ext>
            </a:extLst>
          </p:cNvPr>
          <p:cNvSpPr>
            <a:spLocks noGrp="1"/>
          </p:cNvSpPr>
          <p:nvPr>
            <p:ph type="title"/>
          </p:nvPr>
        </p:nvSpPr>
        <p:spPr>
          <a:xfrm>
            <a:off x="4114800" y="3162300"/>
            <a:ext cx="4724400" cy="533399"/>
          </a:xfrm>
        </p:spPr>
        <p:txBody>
          <a:bodyPr/>
          <a:lstStyle/>
          <a:p>
            <a:r>
              <a:rPr lang="en-US" sz="4400" dirty="0"/>
              <a:t>Q &amp; A </a:t>
            </a:r>
          </a:p>
        </p:txBody>
      </p:sp>
      <p:sp>
        <p:nvSpPr>
          <p:cNvPr id="2" name="TextBox 1">
            <a:extLst>
              <a:ext uri="{FF2B5EF4-FFF2-40B4-BE49-F238E27FC236}">
                <a16:creationId xmlns:a16="http://schemas.microsoft.com/office/drawing/2014/main" id="{22664096-C88A-C9CD-E7E6-D7365F3B0F01}"/>
              </a:ext>
            </a:extLst>
          </p:cNvPr>
          <p:cNvSpPr txBox="1"/>
          <p:nvPr/>
        </p:nvSpPr>
        <p:spPr>
          <a:xfrm>
            <a:off x="-152400" y="4495800"/>
            <a:ext cx="9296400" cy="1754326"/>
          </a:xfrm>
          <a:prstGeom prst="rect">
            <a:avLst/>
          </a:prstGeom>
          <a:noFill/>
        </p:spPr>
        <p:txBody>
          <a:bodyPr wrap="square" rtlCol="0">
            <a:spAutoFit/>
          </a:bodyPr>
          <a:lstStyle/>
          <a:p>
            <a:r>
              <a:rPr lang="en-US" sz="1600" b="1" dirty="0"/>
              <a:t>	</a:t>
            </a:r>
            <a:r>
              <a:rPr lang="en-US" b="1" dirty="0"/>
              <a:t>   Suzette Telli		       	   	Sara Marrero</a:t>
            </a:r>
          </a:p>
          <a:p>
            <a:r>
              <a:rPr lang="en-US" b="1" dirty="0"/>
              <a:t>	   Statewide Services Coordinator	Coordinator of College</a:t>
            </a:r>
          </a:p>
          <a:p>
            <a:r>
              <a:rPr lang="en-US" b="1" dirty="0"/>
              <a:t>	   GUTN, THEC				Access Communications</a:t>
            </a:r>
          </a:p>
          <a:p>
            <a:r>
              <a:rPr lang="en-US" b="1" dirty="0"/>
              <a:t>	   </a:t>
            </a:r>
            <a:r>
              <a:rPr lang="en-US" b="1" dirty="0">
                <a:hlinkClick r:id="rId2"/>
              </a:rPr>
              <a:t>suzette.telli@tn.gov</a:t>
            </a:r>
            <a:r>
              <a:rPr lang="en-US" b="1" dirty="0"/>
              <a:t>                     	</a:t>
            </a:r>
            <a:r>
              <a:rPr lang="en-US" b="1" dirty="0">
                <a:hlinkClick r:id="rId3"/>
              </a:rPr>
              <a:t>sara.marrero@tn.gov</a:t>
            </a:r>
            <a:endParaRPr lang="en-US" b="1" dirty="0"/>
          </a:p>
          <a:p>
            <a:endParaRPr lang="en-US" b="1" dirty="0"/>
          </a:p>
          <a:p>
            <a:endParaRPr lang="en-US" dirty="0"/>
          </a:p>
        </p:txBody>
      </p:sp>
    </p:spTree>
    <p:extLst>
      <p:ext uri="{BB962C8B-B14F-4D97-AF65-F5344CB8AC3E}">
        <p14:creationId xmlns:p14="http://schemas.microsoft.com/office/powerpoint/2010/main" val="314966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0ACB-4D3A-D590-C017-21DBDDCFB44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C45C4BC-47E3-0CE3-E4F4-27BB6D4D12E2}"/>
              </a:ext>
            </a:extLst>
          </p:cNvPr>
          <p:cNvSpPr>
            <a:spLocks noGrp="1"/>
          </p:cNvSpPr>
          <p:nvPr>
            <p:ph idx="1"/>
          </p:nvPr>
        </p:nvSpPr>
        <p:spPr>
          <a:xfrm>
            <a:off x="685800" y="1295400"/>
            <a:ext cx="7974330" cy="4648199"/>
          </a:xfrm>
        </p:spPr>
        <p:txBody>
          <a:bodyPr>
            <a:normAutofit lnSpcReduction="10000"/>
          </a:bodyPr>
          <a:lstStyle/>
          <a:p>
            <a:pPr indent="-365760">
              <a:lnSpc>
                <a:spcPct val="150000"/>
              </a:lnSpc>
              <a:spcBef>
                <a:spcPts val="0"/>
              </a:spcBef>
            </a:pPr>
            <a:r>
              <a:rPr lang="en-US" sz="2400" dirty="0">
                <a:solidFill>
                  <a:schemeClr val="tx2"/>
                </a:solidFill>
                <a:effectLst/>
                <a:latin typeface="Open Sans" panose="020B0606030504020204" pitchFamily="34" charset="0"/>
                <a:ea typeface="Calibri" panose="020F0502020204030204" pitchFamily="34" charset="0"/>
              </a:rPr>
              <a:t>Welcome/Introductions</a:t>
            </a:r>
          </a:p>
          <a:p>
            <a:pPr indent="-365760">
              <a:lnSpc>
                <a:spcPct val="150000"/>
              </a:lnSpc>
              <a:spcBef>
                <a:spcPts val="0"/>
              </a:spcBef>
            </a:pPr>
            <a:r>
              <a:rPr lang="en-US" sz="2400" dirty="0">
                <a:solidFill>
                  <a:schemeClr val="tx2"/>
                </a:solidFill>
                <a:effectLst/>
                <a:latin typeface="Open Sans" panose="020B0606030504020204" pitchFamily="34" charset="0"/>
                <a:ea typeface="Calibri" panose="020F0502020204030204" pitchFamily="34" charset="0"/>
              </a:rPr>
              <a:t>What the heck is THEC?</a:t>
            </a:r>
            <a:endParaRPr lang="en-US" sz="2400" dirty="0">
              <a:solidFill>
                <a:schemeClr val="tx2"/>
              </a:solidFill>
              <a:latin typeface="Open Sans" panose="020B0606030504020204" pitchFamily="34" charset="0"/>
              <a:ea typeface="Calibri" panose="020F0502020204030204" pitchFamily="34" charset="0"/>
            </a:endParaRPr>
          </a:p>
          <a:p>
            <a:pPr indent="-365760">
              <a:lnSpc>
                <a:spcPct val="150000"/>
              </a:lnSpc>
              <a:spcBef>
                <a:spcPts val="0"/>
              </a:spcBef>
            </a:pPr>
            <a:r>
              <a:rPr lang="en-US" sz="2400" dirty="0">
                <a:solidFill>
                  <a:schemeClr val="tx2"/>
                </a:solidFill>
                <a:effectLst/>
                <a:latin typeface="Open Sans" panose="020B0606030504020204" pitchFamily="34" charset="0"/>
                <a:ea typeface="Calibri" panose="020F0502020204030204" pitchFamily="34" charset="0"/>
              </a:rPr>
              <a:t>Things we did this summer</a:t>
            </a:r>
          </a:p>
          <a:p>
            <a:pPr lvl="1" indent="-365760">
              <a:lnSpc>
                <a:spcPct val="150000"/>
              </a:lnSpc>
              <a:spcBef>
                <a:spcPts val="0"/>
              </a:spcBef>
            </a:pPr>
            <a:r>
              <a:rPr lang="en-US" sz="2000" dirty="0">
                <a:solidFill>
                  <a:schemeClr val="tx2"/>
                </a:solidFill>
                <a:latin typeface="Open Sans" panose="020B0606030504020204" pitchFamily="34" charset="0"/>
                <a:ea typeface="Calibri" panose="020F0502020204030204" pitchFamily="34" charset="0"/>
              </a:rPr>
              <a:t>TN FAFSA Frenzy</a:t>
            </a:r>
          </a:p>
          <a:p>
            <a:pPr lvl="1" indent="-365760">
              <a:lnSpc>
                <a:spcPct val="150000"/>
              </a:lnSpc>
              <a:spcBef>
                <a:spcPts val="0"/>
              </a:spcBef>
            </a:pPr>
            <a:r>
              <a:rPr lang="en-US" sz="2000" dirty="0">
                <a:solidFill>
                  <a:schemeClr val="tx2"/>
                </a:solidFill>
                <a:latin typeface="Open Sans" panose="020B0606030504020204" pitchFamily="34" charset="0"/>
                <a:ea typeface="Calibri" panose="020F0502020204030204" pitchFamily="34" charset="0"/>
              </a:rPr>
              <a:t>GEAR UP TN GRANT</a:t>
            </a:r>
          </a:p>
          <a:p>
            <a:pPr indent="-365760">
              <a:lnSpc>
                <a:spcPct val="150000"/>
              </a:lnSpc>
              <a:spcBef>
                <a:spcPts val="0"/>
              </a:spcBef>
            </a:pPr>
            <a:r>
              <a:rPr lang="en-US" sz="2400" dirty="0">
                <a:solidFill>
                  <a:schemeClr val="tx2"/>
                </a:solidFill>
                <a:latin typeface="Open Sans" panose="020B0606030504020204" pitchFamily="34" charset="0"/>
                <a:ea typeface="Calibri" panose="020F0502020204030204" pitchFamily="34" charset="0"/>
              </a:rPr>
              <a:t>CollegeForTN.org</a:t>
            </a:r>
          </a:p>
          <a:p>
            <a:pPr indent="-365760">
              <a:lnSpc>
                <a:spcPct val="150000"/>
              </a:lnSpc>
              <a:spcBef>
                <a:spcPts val="0"/>
              </a:spcBef>
            </a:pPr>
            <a:r>
              <a:rPr lang="en-US" sz="2400" dirty="0">
                <a:solidFill>
                  <a:schemeClr val="tx2"/>
                </a:solidFill>
                <a:effectLst/>
                <a:latin typeface="Open Sans" panose="020B0606030504020204" pitchFamily="34" charset="0"/>
                <a:ea typeface="Calibri" panose="020F0502020204030204" pitchFamily="34" charset="0"/>
              </a:rPr>
              <a:t>TN Path to College Events &amp; Resources</a:t>
            </a:r>
          </a:p>
          <a:p>
            <a:pPr indent="-365760">
              <a:lnSpc>
                <a:spcPct val="150000"/>
              </a:lnSpc>
              <a:spcBef>
                <a:spcPts val="0"/>
              </a:spcBef>
            </a:pPr>
            <a:r>
              <a:rPr lang="en-US" sz="2400" dirty="0">
                <a:solidFill>
                  <a:schemeClr val="tx2"/>
                </a:solidFill>
                <a:effectLst/>
                <a:latin typeface="Open Sans" panose="020B0606030504020204" pitchFamily="34" charset="0"/>
                <a:ea typeface="Calibri" panose="020F0502020204030204" pitchFamily="34" charset="0"/>
              </a:rPr>
              <a:t>Information Sharing</a:t>
            </a:r>
          </a:p>
          <a:p>
            <a:pPr indent="-365760">
              <a:lnSpc>
                <a:spcPct val="150000"/>
              </a:lnSpc>
              <a:spcBef>
                <a:spcPts val="0"/>
              </a:spcBef>
            </a:pPr>
            <a:r>
              <a:rPr lang="en-US" sz="2400" dirty="0">
                <a:solidFill>
                  <a:schemeClr val="tx2"/>
                </a:solidFill>
                <a:effectLst/>
                <a:latin typeface="Open Sans" panose="020B0606030504020204" pitchFamily="34" charset="0"/>
                <a:ea typeface="Calibri" panose="020F0502020204030204" pitchFamily="34" charset="0"/>
              </a:rPr>
              <a:t>Q &amp; A</a:t>
            </a:r>
            <a:endParaRPr lang="en-US" sz="2400" dirty="0">
              <a:solidFill>
                <a:schemeClr val="tx2"/>
              </a:solidFill>
              <a:effectLst/>
              <a:latin typeface="Calibri" panose="020F0502020204030204" pitchFamily="34" charset="0"/>
              <a:ea typeface="Calibri" panose="020F0502020204030204" pitchFamily="34" charset="0"/>
            </a:endParaRPr>
          </a:p>
          <a:p>
            <a:pPr marL="0" indent="0">
              <a:buNone/>
            </a:pPr>
            <a:endParaRPr lang="en-US" sz="1600" dirty="0"/>
          </a:p>
        </p:txBody>
      </p:sp>
    </p:spTree>
    <p:extLst>
      <p:ext uri="{BB962C8B-B14F-4D97-AF65-F5344CB8AC3E}">
        <p14:creationId xmlns:p14="http://schemas.microsoft.com/office/powerpoint/2010/main" val="115518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39A3-7D1C-AB4C-BCBA-8044FDBF173D}"/>
              </a:ext>
            </a:extLst>
          </p:cNvPr>
          <p:cNvSpPr>
            <a:spLocks noGrp="1"/>
          </p:cNvSpPr>
          <p:nvPr>
            <p:ph type="title"/>
          </p:nvPr>
        </p:nvSpPr>
        <p:spPr>
          <a:xfrm>
            <a:off x="4191000" y="3200400"/>
            <a:ext cx="4724400" cy="533399"/>
          </a:xfrm>
        </p:spPr>
        <p:txBody>
          <a:bodyPr/>
          <a:lstStyle/>
          <a:p>
            <a:r>
              <a:rPr lang="en-US" sz="3600" dirty="0"/>
              <a:t>WHAT THE HECK </a:t>
            </a:r>
            <a:br>
              <a:rPr lang="en-US" sz="3600" dirty="0"/>
            </a:br>
            <a:r>
              <a:rPr lang="en-US" sz="3600" dirty="0"/>
              <a:t>IS THEC?</a:t>
            </a:r>
          </a:p>
        </p:txBody>
      </p:sp>
    </p:spTree>
    <p:extLst>
      <p:ext uri="{BB962C8B-B14F-4D97-AF65-F5344CB8AC3E}">
        <p14:creationId xmlns:p14="http://schemas.microsoft.com/office/powerpoint/2010/main" val="103996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734" y="609600"/>
            <a:ext cx="8212531" cy="1117614"/>
          </a:xfrm>
          <a:prstGeom prst="rect">
            <a:avLst/>
          </a:prstGeom>
        </p:spPr>
        <p:txBody>
          <a:bodyPr vert="horz" wrap="square" lIns="0" tIns="9525" rIns="0" bIns="0" rtlCol="0" anchor="ctr">
            <a:spAutoFit/>
          </a:bodyPr>
          <a:lstStyle/>
          <a:p>
            <a:pPr marL="9525">
              <a:spcBef>
                <a:spcPts val="75"/>
              </a:spcBef>
            </a:pPr>
            <a:r>
              <a:rPr lang="en-US" sz="3600" spc="79" dirty="0"/>
              <a:t>Tennessee Higher Education Commission (THEC)</a:t>
            </a:r>
            <a:endParaRPr sz="3600" spc="98" dirty="0"/>
          </a:p>
        </p:txBody>
      </p:sp>
      <p:sp>
        <p:nvSpPr>
          <p:cNvPr id="3" name="object 3"/>
          <p:cNvSpPr txBox="1"/>
          <p:nvPr/>
        </p:nvSpPr>
        <p:spPr>
          <a:xfrm>
            <a:off x="465734" y="2057400"/>
            <a:ext cx="7840066" cy="3730669"/>
          </a:xfrm>
          <a:prstGeom prst="rect">
            <a:avLst/>
          </a:prstGeom>
        </p:spPr>
        <p:txBody>
          <a:bodyPr vert="horz" wrap="square" lIns="0" tIns="9049" rIns="0" bIns="0" rtlCol="0">
            <a:spAutoFit/>
          </a:bodyPr>
          <a:lstStyle/>
          <a:p>
            <a:pPr algn="l"/>
            <a:r>
              <a:rPr lang="en-US" sz="2000" i="1" dirty="0">
                <a:solidFill>
                  <a:srgbClr val="131E29"/>
                </a:solidFill>
                <a:latin typeface="Open Sans" panose="020B0606030504020204" pitchFamily="34" charset="0"/>
              </a:rPr>
              <a:t>Formed in 1967, the Tennessee Higher Education Commission is the state’s higher education coordinating board and is responsible for an array of duties under TCA 49-7-202:</a:t>
            </a:r>
          </a:p>
          <a:p>
            <a:pPr algn="l"/>
            <a:endParaRPr lang="en-US" sz="2000" dirty="0">
              <a:solidFill>
                <a:srgbClr val="131E29"/>
              </a:solidFill>
              <a:latin typeface="Open Sans" panose="020B0606030504020204" pitchFamily="34" charset="0"/>
            </a:endParaRPr>
          </a:p>
          <a:p>
            <a:pPr algn="l">
              <a:buFont typeface="Arial" panose="020B0604020202020204" pitchFamily="34" charset="0"/>
              <a:buChar char="•"/>
            </a:pPr>
            <a:r>
              <a:rPr lang="en-US" sz="2000" dirty="0">
                <a:solidFill>
                  <a:srgbClr val="131E29"/>
                </a:solidFill>
                <a:latin typeface="Open Sans" panose="020B0606030504020204" pitchFamily="34" charset="0"/>
              </a:rPr>
              <a:t>Administration of the outcomes-based funding formula</a:t>
            </a:r>
          </a:p>
          <a:p>
            <a:pPr algn="l">
              <a:buFont typeface="Arial" panose="020B0604020202020204" pitchFamily="34" charset="0"/>
              <a:buChar char="•"/>
            </a:pPr>
            <a:r>
              <a:rPr lang="en-US" sz="2000" dirty="0">
                <a:solidFill>
                  <a:srgbClr val="131E29"/>
                </a:solidFill>
                <a:latin typeface="Open Sans" panose="020B0606030504020204" pitchFamily="34" charset="0"/>
              </a:rPr>
              <a:t>Approval of all new academic degree programs</a:t>
            </a:r>
          </a:p>
          <a:p>
            <a:pPr algn="l">
              <a:buFont typeface="Arial" panose="020B0604020202020204" pitchFamily="34" charset="0"/>
              <a:buChar char="•"/>
            </a:pPr>
            <a:r>
              <a:rPr lang="en-US" sz="2000" dirty="0">
                <a:solidFill>
                  <a:srgbClr val="131E29"/>
                </a:solidFill>
                <a:latin typeface="Open Sans" panose="020B0606030504020204" pitchFamily="34" charset="0"/>
              </a:rPr>
              <a:t>Development of the state master plan for higher education</a:t>
            </a:r>
          </a:p>
          <a:p>
            <a:pPr algn="l">
              <a:buFont typeface="Arial" panose="020B0604020202020204" pitchFamily="34" charset="0"/>
              <a:buChar char="•"/>
            </a:pPr>
            <a:r>
              <a:rPr lang="en-US" sz="2000" dirty="0">
                <a:solidFill>
                  <a:srgbClr val="131E29"/>
                </a:solidFill>
                <a:latin typeface="Open Sans" panose="020B0606030504020204" pitchFamily="34" charset="0"/>
              </a:rPr>
              <a:t>Serving as the hub for postsecondary data analysis and research</a:t>
            </a:r>
          </a:p>
          <a:p>
            <a:pPr algn="l">
              <a:buFont typeface="Arial" panose="020B0604020202020204" pitchFamily="34" charset="0"/>
              <a:buChar char="•"/>
            </a:pPr>
            <a:r>
              <a:rPr lang="en-US" sz="2000" dirty="0">
                <a:solidFill>
                  <a:srgbClr val="131E29"/>
                </a:solidFill>
                <a:latin typeface="Open Sans" panose="020B0606030504020204" pitchFamily="34" charset="0"/>
              </a:rPr>
              <a:t>Authorization and regulation of proprietary institutions</a:t>
            </a:r>
          </a:p>
          <a:p>
            <a:pPr algn="l">
              <a:buFont typeface="Arial" panose="020B0604020202020204" pitchFamily="34" charset="0"/>
              <a:buChar char="•"/>
            </a:pPr>
            <a:r>
              <a:rPr lang="en-US" sz="2000" dirty="0">
                <a:solidFill>
                  <a:srgbClr val="131E29"/>
                </a:solidFill>
                <a:latin typeface="Open Sans" panose="020B0606030504020204" pitchFamily="34" charset="0"/>
              </a:rPr>
              <a:t>Serving as the state approving agency for veteran education benefits</a:t>
            </a:r>
          </a:p>
          <a:p>
            <a:pPr marL="9526">
              <a:spcBef>
                <a:spcPts val="71"/>
              </a:spcBef>
              <a:tabLst>
                <a:tab pos="395764" algn="l"/>
              </a:tabLst>
            </a:pPr>
            <a:endParaRPr sz="2100" dirty="0">
              <a:latin typeface="Open Sans"/>
              <a:cs typeface="Open Sans"/>
            </a:endParaRPr>
          </a:p>
        </p:txBody>
      </p:sp>
    </p:spTree>
    <p:extLst>
      <p:ext uri="{BB962C8B-B14F-4D97-AF65-F5344CB8AC3E}">
        <p14:creationId xmlns:p14="http://schemas.microsoft.com/office/powerpoint/2010/main" val="46355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734" y="609600"/>
            <a:ext cx="8212531" cy="1117614"/>
          </a:xfrm>
          <a:prstGeom prst="rect">
            <a:avLst/>
          </a:prstGeom>
        </p:spPr>
        <p:txBody>
          <a:bodyPr vert="horz" wrap="square" lIns="0" tIns="9525" rIns="0" bIns="0" rtlCol="0" anchor="ctr">
            <a:spAutoFit/>
          </a:bodyPr>
          <a:lstStyle/>
          <a:p>
            <a:pPr marL="9525">
              <a:spcBef>
                <a:spcPts val="75"/>
              </a:spcBef>
            </a:pPr>
            <a:r>
              <a:rPr lang="en-US" sz="3600" spc="79" dirty="0"/>
              <a:t>Tennessee Student Assistance Corporation (TSAC)</a:t>
            </a:r>
            <a:endParaRPr sz="3600" spc="98" dirty="0"/>
          </a:p>
        </p:txBody>
      </p:sp>
      <p:sp>
        <p:nvSpPr>
          <p:cNvPr id="3" name="object 3"/>
          <p:cNvSpPr txBox="1"/>
          <p:nvPr/>
        </p:nvSpPr>
        <p:spPr>
          <a:xfrm>
            <a:off x="465734" y="2057400"/>
            <a:ext cx="7840066" cy="3976890"/>
          </a:xfrm>
          <a:prstGeom prst="rect">
            <a:avLst/>
          </a:prstGeom>
        </p:spPr>
        <p:txBody>
          <a:bodyPr vert="horz" wrap="square" lIns="0" tIns="9049" rIns="0" bIns="0" rtlCol="0">
            <a:spAutoFit/>
          </a:bodyPr>
          <a:lstStyle/>
          <a:p>
            <a:pPr algn="l"/>
            <a:r>
              <a:rPr lang="en-US" sz="2000" b="0" i="1" dirty="0">
                <a:solidFill>
                  <a:srgbClr val="131E29"/>
                </a:solidFill>
                <a:effectLst/>
                <a:latin typeface="Open Sans" panose="020B0606030504020204" pitchFamily="34" charset="0"/>
              </a:rPr>
              <a:t>Created by the Tennessee General Assembly in 1974 as a non-profit corporation with the merging of the Tennessee Educational Loan Corporation and the Tennessee Tuition Grant Program, the Tennessee Student Assistance Corporation (TSAC) administers over 20 different state student financial aid programs. </a:t>
            </a:r>
            <a:br>
              <a:rPr lang="en-US" sz="2000" b="0" i="0" dirty="0">
                <a:solidFill>
                  <a:srgbClr val="131E29"/>
                </a:solidFill>
                <a:effectLst/>
                <a:latin typeface="Open Sans" panose="020B0606030504020204" pitchFamily="34" charset="0"/>
              </a:rPr>
            </a:br>
            <a:endParaRPr lang="en-US" sz="1100" b="0" i="0" dirty="0">
              <a:solidFill>
                <a:srgbClr val="131E29"/>
              </a:solidFill>
              <a:effectLst/>
              <a:latin typeface="Open Sans" panose="020B0606030504020204" pitchFamily="34" charset="0"/>
            </a:endParaRPr>
          </a:p>
          <a:p>
            <a:pPr algn="l"/>
            <a:endParaRPr lang="en-US" sz="1600" dirty="0">
              <a:solidFill>
                <a:srgbClr val="131E29"/>
              </a:solidFill>
              <a:latin typeface="Open Sans" panose="020B0606030504020204" pitchFamily="34" charset="0"/>
            </a:endParaRPr>
          </a:p>
          <a:p>
            <a:pPr marL="342900" indent="-342900" algn="l">
              <a:buFont typeface="Arial" panose="020B0604020202020204" pitchFamily="34" charset="0"/>
              <a:buChar char="•"/>
            </a:pPr>
            <a:r>
              <a:rPr lang="en-US" sz="2000" dirty="0">
                <a:solidFill>
                  <a:srgbClr val="131E29"/>
                </a:solidFill>
                <a:latin typeface="Open Sans" panose="020B0606030504020204" pitchFamily="34" charset="0"/>
              </a:rPr>
              <a:t>Administers over $500 million in state aid</a:t>
            </a:r>
          </a:p>
          <a:p>
            <a:pPr marL="342900" indent="-342900" algn="l">
              <a:buFont typeface="Arial" panose="020B0604020202020204" pitchFamily="34" charset="0"/>
              <a:buChar char="•"/>
            </a:pPr>
            <a:r>
              <a:rPr lang="en-US" sz="2000" dirty="0">
                <a:solidFill>
                  <a:srgbClr val="131E29"/>
                </a:solidFill>
                <a:latin typeface="Open Sans" panose="020B0606030504020204" pitchFamily="34" charset="0"/>
              </a:rPr>
              <a:t>Outreach and training to students, families, and staff</a:t>
            </a:r>
          </a:p>
          <a:p>
            <a:pPr marL="342900" indent="-342900" algn="l">
              <a:buFont typeface="Arial" panose="020B0604020202020204" pitchFamily="34" charset="0"/>
              <a:buChar char="•"/>
            </a:pPr>
            <a:r>
              <a:rPr lang="en-US" sz="2000" dirty="0">
                <a:solidFill>
                  <a:srgbClr val="131E29"/>
                </a:solidFill>
                <a:latin typeface="Open Sans" panose="020B0606030504020204" pitchFamily="34" charset="0"/>
              </a:rPr>
              <a:t>C</a:t>
            </a:r>
            <a:r>
              <a:rPr lang="en-US" sz="2000" b="0" dirty="0">
                <a:solidFill>
                  <a:srgbClr val="131E29"/>
                </a:solidFill>
                <a:effectLst/>
                <a:latin typeface="Open Sans" panose="020B0606030504020204" pitchFamily="34" charset="0"/>
              </a:rPr>
              <a:t>onsults with postsecondary financial aid offices to improve program effectiveness, compliance, and efficiency</a:t>
            </a:r>
            <a:endParaRPr lang="en-US" sz="2000" dirty="0">
              <a:solidFill>
                <a:srgbClr val="131E29"/>
              </a:solidFill>
              <a:latin typeface="Open Sans" panose="020B0606030504020204" pitchFamily="34" charset="0"/>
            </a:endParaRPr>
          </a:p>
          <a:p>
            <a:pPr algn="l"/>
            <a:endParaRPr lang="en-US" sz="2000" dirty="0">
              <a:solidFill>
                <a:srgbClr val="131E29"/>
              </a:solidFill>
              <a:latin typeface="Open Sans" panose="020B0606030504020204" pitchFamily="34" charset="0"/>
            </a:endParaRPr>
          </a:p>
          <a:p>
            <a:pPr marL="9526">
              <a:spcBef>
                <a:spcPts val="71"/>
              </a:spcBef>
              <a:tabLst>
                <a:tab pos="395764" algn="l"/>
              </a:tabLst>
            </a:pPr>
            <a:endParaRPr sz="2100" dirty="0">
              <a:latin typeface="Open Sans"/>
              <a:cs typeface="Open Sans"/>
            </a:endParaRPr>
          </a:p>
        </p:txBody>
      </p:sp>
    </p:spTree>
    <p:extLst>
      <p:ext uri="{BB962C8B-B14F-4D97-AF65-F5344CB8AC3E}">
        <p14:creationId xmlns:p14="http://schemas.microsoft.com/office/powerpoint/2010/main" val="216109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134459DA-3FC4-4025-B838-F5E9BE7C31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06" y="456999"/>
            <a:ext cx="2895600" cy="2068286"/>
          </a:xfrm>
          <a:prstGeom prst="rect">
            <a:avLst/>
          </a:prstGeom>
        </p:spPr>
      </p:pic>
      <p:pic>
        <p:nvPicPr>
          <p:cNvPr id="7" name="Picture 6" descr="Logo, company name&#10;&#10;Description automatically generated">
            <a:extLst>
              <a:ext uri="{FF2B5EF4-FFF2-40B4-BE49-F238E27FC236}">
                <a16:creationId xmlns:a16="http://schemas.microsoft.com/office/drawing/2014/main" id="{C0A68214-8FD8-490F-ACAD-498BC0909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459" y="940177"/>
            <a:ext cx="2673096" cy="1101929"/>
          </a:xfrm>
          <a:prstGeom prst="rect">
            <a:avLst/>
          </a:prstGeom>
        </p:spPr>
      </p:pic>
      <p:pic>
        <p:nvPicPr>
          <p:cNvPr id="9" name="Picture 8" descr="Logo&#10;&#10;Description automatically generated">
            <a:extLst>
              <a:ext uri="{FF2B5EF4-FFF2-40B4-BE49-F238E27FC236}">
                <a16:creationId xmlns:a16="http://schemas.microsoft.com/office/drawing/2014/main" id="{CD5D6006-7A4C-41D8-ABBC-E929EEF00E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7148" y="1524000"/>
            <a:ext cx="3589704" cy="3277347"/>
          </a:xfrm>
          <a:prstGeom prst="rect">
            <a:avLst/>
          </a:prstGeom>
        </p:spPr>
      </p:pic>
      <p:pic>
        <p:nvPicPr>
          <p:cNvPr id="11" name="Picture 10" descr="Text&#10;&#10;Description automatically generated">
            <a:extLst>
              <a:ext uri="{FF2B5EF4-FFF2-40B4-BE49-F238E27FC236}">
                <a16:creationId xmlns:a16="http://schemas.microsoft.com/office/drawing/2014/main" id="{D3DB777A-6C76-4552-9677-4FC695462F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1" y="4834205"/>
            <a:ext cx="2673526" cy="1109396"/>
          </a:xfrm>
          <a:prstGeom prst="rect">
            <a:avLst/>
          </a:prstGeom>
        </p:spPr>
      </p:pic>
      <p:pic>
        <p:nvPicPr>
          <p:cNvPr id="13" name="Picture 12">
            <a:extLst>
              <a:ext uri="{FF2B5EF4-FFF2-40B4-BE49-F238E27FC236}">
                <a16:creationId xmlns:a16="http://schemas.microsoft.com/office/drawing/2014/main" id="{78D6C3CE-DDE1-40EA-979A-EFB3A1506019}"/>
              </a:ext>
            </a:extLst>
          </p:cNvPr>
          <p:cNvPicPr>
            <a:picLocks noChangeAspect="1"/>
          </p:cNvPicPr>
          <p:nvPr/>
        </p:nvPicPr>
        <p:blipFill>
          <a:blip r:embed="rId6"/>
          <a:stretch>
            <a:fillRect/>
          </a:stretch>
        </p:blipFill>
        <p:spPr>
          <a:xfrm>
            <a:off x="4817664" y="4733473"/>
            <a:ext cx="4160951" cy="981527"/>
          </a:xfrm>
          <a:prstGeom prst="rect">
            <a:avLst/>
          </a:prstGeom>
        </p:spPr>
      </p:pic>
      <p:sp>
        <p:nvSpPr>
          <p:cNvPr id="2" name="TextBox 1">
            <a:extLst>
              <a:ext uri="{FF2B5EF4-FFF2-40B4-BE49-F238E27FC236}">
                <a16:creationId xmlns:a16="http://schemas.microsoft.com/office/drawing/2014/main" id="{3118D822-D107-5E87-38CD-F41314D2F43E}"/>
              </a:ext>
            </a:extLst>
          </p:cNvPr>
          <p:cNvSpPr txBox="1"/>
          <p:nvPr/>
        </p:nvSpPr>
        <p:spPr>
          <a:xfrm>
            <a:off x="457200" y="253425"/>
            <a:ext cx="8107925" cy="646331"/>
          </a:xfrm>
          <a:prstGeom prst="rect">
            <a:avLst/>
          </a:prstGeom>
          <a:noFill/>
        </p:spPr>
        <p:txBody>
          <a:bodyPr wrap="none" rtlCol="0">
            <a:spAutoFit/>
          </a:bodyPr>
          <a:lstStyle/>
          <a:p>
            <a:r>
              <a:rPr lang="en-US" sz="3600" b="1" dirty="0">
                <a:latin typeface="+mj-lt"/>
              </a:rPr>
              <a:t>College Access and Outreach Bureau</a:t>
            </a:r>
          </a:p>
        </p:txBody>
      </p:sp>
      <p:sp>
        <p:nvSpPr>
          <p:cNvPr id="10" name="TextBox 9">
            <a:extLst>
              <a:ext uri="{FF2B5EF4-FFF2-40B4-BE49-F238E27FC236}">
                <a16:creationId xmlns:a16="http://schemas.microsoft.com/office/drawing/2014/main" id="{51A68F9B-0C67-80E7-F454-02889B36047A}"/>
              </a:ext>
            </a:extLst>
          </p:cNvPr>
          <p:cNvSpPr txBox="1"/>
          <p:nvPr/>
        </p:nvSpPr>
        <p:spPr>
          <a:xfrm>
            <a:off x="193960" y="2951946"/>
            <a:ext cx="2765314" cy="1077218"/>
          </a:xfrm>
          <a:prstGeom prst="rect">
            <a:avLst/>
          </a:prstGeom>
          <a:noFill/>
        </p:spPr>
        <p:txBody>
          <a:bodyPr wrap="square" rtlCol="0">
            <a:spAutoFit/>
          </a:bodyPr>
          <a:lstStyle/>
          <a:p>
            <a:pPr algn="ctr"/>
            <a:r>
              <a:rPr lang="en-US" sz="3200" b="1" cap="all" dirty="0">
                <a:solidFill>
                  <a:srgbClr val="003B6D"/>
                </a:solidFill>
                <a:latin typeface="Arial Black" panose="020B0A04020102020204" pitchFamily="34" charset="0"/>
              </a:rPr>
              <a:t>Outreach </a:t>
            </a:r>
          </a:p>
          <a:p>
            <a:pPr algn="ctr"/>
            <a:r>
              <a:rPr lang="en-US" sz="3200" b="1" cap="all" dirty="0">
                <a:solidFill>
                  <a:srgbClr val="C00000"/>
                </a:solidFill>
                <a:latin typeface="Arial Black" panose="020B0A04020102020204" pitchFamily="34" charset="0"/>
              </a:rPr>
              <a:t>Team</a:t>
            </a:r>
            <a:endParaRPr lang="en-US" sz="2800" b="1" cap="all"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FE3FDEA9-D514-D677-FCFD-5A3C2D7F237A}"/>
              </a:ext>
            </a:extLst>
          </p:cNvPr>
          <p:cNvSpPr txBox="1"/>
          <p:nvPr/>
        </p:nvSpPr>
        <p:spPr>
          <a:xfrm>
            <a:off x="6184727" y="2828835"/>
            <a:ext cx="3013392" cy="1661993"/>
          </a:xfrm>
          <a:prstGeom prst="rect">
            <a:avLst/>
          </a:prstGeom>
          <a:noFill/>
        </p:spPr>
        <p:txBody>
          <a:bodyPr wrap="square">
            <a:spAutoFit/>
          </a:bodyPr>
          <a:lstStyle/>
          <a:p>
            <a:pPr algn="ctr"/>
            <a:r>
              <a:rPr lang="en-US" sz="2800" b="1" cap="all" dirty="0">
                <a:solidFill>
                  <a:schemeClr val="tx2"/>
                </a:solidFill>
                <a:latin typeface="Arial Black" panose="020B0A04020102020204" pitchFamily="34" charset="0"/>
              </a:rPr>
              <a:t>Adult</a:t>
            </a:r>
            <a:r>
              <a:rPr lang="en-US" sz="2800" b="1" cap="all" dirty="0">
                <a:latin typeface="Arial Black" panose="020B0A04020102020204" pitchFamily="34" charset="0"/>
              </a:rPr>
              <a:t> </a:t>
            </a:r>
            <a:r>
              <a:rPr lang="en-US" sz="2800" b="1" cap="all" dirty="0">
                <a:solidFill>
                  <a:srgbClr val="CC0000"/>
                </a:solidFill>
                <a:latin typeface="Arial Black" panose="020B0A04020102020204" pitchFamily="34" charset="0"/>
              </a:rPr>
              <a:t>Learner </a:t>
            </a:r>
          </a:p>
          <a:p>
            <a:pPr algn="ctr"/>
            <a:r>
              <a:rPr lang="en-US" sz="2800" b="1" cap="all" dirty="0">
                <a:solidFill>
                  <a:schemeClr val="tx2"/>
                </a:solidFill>
                <a:latin typeface="Arial Black" panose="020B0A04020102020204" pitchFamily="34" charset="0"/>
              </a:rPr>
              <a:t>Initiatives</a:t>
            </a:r>
            <a:r>
              <a:rPr lang="en-US" sz="2800" b="1" dirty="0">
                <a:solidFill>
                  <a:schemeClr val="tx2"/>
                </a:solidFill>
                <a:latin typeface="Arial Black" panose="020B0A04020102020204" pitchFamily="34" charset="0"/>
              </a:rPr>
              <a:t> </a:t>
            </a:r>
          </a:p>
          <a:p>
            <a:pPr algn="ctr"/>
            <a:endParaRPr lang="en-US" sz="1800" b="1" dirty="0">
              <a:solidFill>
                <a:srgbClr val="FF0000"/>
              </a:solidFill>
            </a:endParaRPr>
          </a:p>
        </p:txBody>
      </p:sp>
    </p:spTree>
    <p:extLst>
      <p:ext uri="{BB962C8B-B14F-4D97-AF65-F5344CB8AC3E}">
        <p14:creationId xmlns:p14="http://schemas.microsoft.com/office/powerpoint/2010/main" val="3572927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A39A3-7D1C-AB4C-BCBA-8044FDBF173D}"/>
              </a:ext>
            </a:extLst>
          </p:cNvPr>
          <p:cNvSpPr>
            <a:spLocks noGrp="1"/>
          </p:cNvSpPr>
          <p:nvPr>
            <p:ph type="title"/>
          </p:nvPr>
        </p:nvSpPr>
        <p:spPr>
          <a:xfrm>
            <a:off x="4191000" y="3200400"/>
            <a:ext cx="4724400" cy="533399"/>
          </a:xfrm>
        </p:spPr>
        <p:txBody>
          <a:bodyPr/>
          <a:lstStyle/>
          <a:p>
            <a:r>
              <a:rPr lang="en-US" sz="3600" dirty="0"/>
              <a:t>THINGS WE DID THIS SUMMER…</a:t>
            </a:r>
          </a:p>
        </p:txBody>
      </p:sp>
    </p:spTree>
    <p:extLst>
      <p:ext uri="{BB962C8B-B14F-4D97-AF65-F5344CB8AC3E}">
        <p14:creationId xmlns:p14="http://schemas.microsoft.com/office/powerpoint/2010/main" val="216320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41ADCE-3BAF-242A-4248-4C6E7907D244}"/>
              </a:ext>
            </a:extLst>
          </p:cNvPr>
          <p:cNvPicPr>
            <a:picLocks noChangeAspect="1"/>
          </p:cNvPicPr>
          <p:nvPr/>
        </p:nvPicPr>
        <p:blipFill>
          <a:blip r:embed="rId2"/>
          <a:stretch>
            <a:fillRect/>
          </a:stretch>
        </p:blipFill>
        <p:spPr>
          <a:xfrm>
            <a:off x="914400" y="564878"/>
            <a:ext cx="3124636" cy="20767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C57B8938-0C2D-38C1-2F05-3B9821CD94D8}"/>
              </a:ext>
            </a:extLst>
          </p:cNvPr>
          <p:cNvPicPr>
            <a:picLocks noChangeAspect="1"/>
          </p:cNvPicPr>
          <p:nvPr/>
        </p:nvPicPr>
        <p:blipFill>
          <a:blip r:embed="rId3"/>
          <a:stretch>
            <a:fillRect/>
          </a:stretch>
        </p:blipFill>
        <p:spPr>
          <a:xfrm>
            <a:off x="4114800" y="1190313"/>
            <a:ext cx="3181794" cy="2238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6FC46ED2-068C-22D6-9093-E97B6ECFD61B}"/>
              </a:ext>
            </a:extLst>
          </p:cNvPr>
          <p:cNvPicPr>
            <a:picLocks noChangeAspect="1"/>
          </p:cNvPicPr>
          <p:nvPr/>
        </p:nvPicPr>
        <p:blipFill>
          <a:blip r:embed="rId4"/>
          <a:stretch>
            <a:fillRect/>
          </a:stretch>
        </p:blipFill>
        <p:spPr>
          <a:xfrm>
            <a:off x="1295400" y="3549540"/>
            <a:ext cx="3038899" cy="13336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6321B0C1-8D28-74C8-D636-99B9F7A8C780}"/>
              </a:ext>
            </a:extLst>
          </p:cNvPr>
          <p:cNvPicPr>
            <a:picLocks noChangeAspect="1"/>
          </p:cNvPicPr>
          <p:nvPr/>
        </p:nvPicPr>
        <p:blipFill>
          <a:blip r:embed="rId5"/>
          <a:stretch>
            <a:fillRect/>
          </a:stretch>
        </p:blipFill>
        <p:spPr>
          <a:xfrm>
            <a:off x="4334299" y="4495567"/>
            <a:ext cx="3086531" cy="1295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9171022"/>
      </p:ext>
    </p:extLst>
  </p:cSld>
  <p:clrMapOvr>
    <a:masterClrMapping/>
  </p:clrMapOvr>
</p:sld>
</file>

<file path=ppt/theme/theme1.xml><?xml version="1.0" encoding="utf-8"?>
<a:theme xmlns:a="http://schemas.openxmlformats.org/drawingml/2006/main" name="PowerPoint A">
  <a:themeElements>
    <a:clrScheme name="Tennessee State Colors">
      <a:dk1>
        <a:srgbClr val="002C73"/>
      </a:dk1>
      <a:lt1>
        <a:srgbClr val="FFFFFF"/>
      </a:lt1>
      <a:dk2>
        <a:srgbClr val="002C73"/>
      </a:dk2>
      <a:lt2>
        <a:srgbClr val="75787B"/>
      </a:lt2>
      <a:accent1>
        <a:srgbClr val="131E29"/>
      </a:accent1>
      <a:accent2>
        <a:srgbClr val="7C2529"/>
      </a:accent2>
      <a:accent3>
        <a:srgbClr val="F1E6B2"/>
      </a:accent3>
      <a:accent4>
        <a:srgbClr val="CBC4BC"/>
      </a:accent4>
      <a:accent5>
        <a:srgbClr val="75787B"/>
      </a:accent5>
      <a:accent6>
        <a:srgbClr val="E87722"/>
      </a:accent6>
      <a:hlink>
        <a:srgbClr val="5D7975"/>
      </a:hlink>
      <a:folHlink>
        <a:srgbClr val="2DCCD3"/>
      </a:folHlink>
    </a:clrScheme>
    <a:fontScheme name="State of TN">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5980</TotalTime>
  <Words>1002</Words>
  <Application>Microsoft Office PowerPoint</Application>
  <PresentationFormat>On-screen Show (4:3)</PresentationFormat>
  <Paragraphs>153</Paragraphs>
  <Slides>28</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Open Sans</vt:lpstr>
      <vt:lpstr>Open Sans Light</vt:lpstr>
      <vt:lpstr>PermianSlabSerifTypeface</vt:lpstr>
      <vt:lpstr>Wingdings</vt:lpstr>
      <vt:lpstr>PowerPoint A</vt:lpstr>
      <vt:lpstr>PowerPoint Presentation</vt:lpstr>
      <vt:lpstr>PowerPoint Presentation</vt:lpstr>
      <vt:lpstr>Agenda</vt:lpstr>
      <vt:lpstr>WHAT THE HECK  IS THEC?</vt:lpstr>
      <vt:lpstr>Tennessee Higher Education Commission (THEC)</vt:lpstr>
      <vt:lpstr>Tennessee Student Assistance Corporation (TSAC)</vt:lpstr>
      <vt:lpstr>PowerPoint Presentation</vt:lpstr>
      <vt:lpstr>THINGS WE DID THIS SUMMER…</vt:lpstr>
      <vt:lpstr>PowerPoint Presentation</vt:lpstr>
      <vt:lpstr>PowerPoint Presentation</vt:lpstr>
      <vt:lpstr>FAFSA Filing Among TN Promise Applicants –  April 15 Deadline</vt:lpstr>
      <vt:lpstr>FAFSA Filing Among TN Promise Applicants – First Deadline Extension to May 15</vt:lpstr>
      <vt:lpstr>FAFSA Filing Among TN Promise Applicants – Final August 1 Deadline</vt:lpstr>
      <vt:lpstr>PowerPoint Presentation</vt:lpstr>
      <vt:lpstr>PowerPoint Presentation</vt:lpstr>
      <vt:lpstr>COLLEGEFORTN.ORG</vt:lpstr>
      <vt:lpstr>TN Path to college EVENTS</vt:lpstr>
      <vt:lpstr>PowerPoint Presentation</vt:lpstr>
      <vt:lpstr>PowerPoint Presentation</vt:lpstr>
      <vt:lpstr>PowerPoint Presentation</vt:lpstr>
      <vt:lpstr>PowerPoint Presentation</vt:lpstr>
      <vt:lpstr>INFORMATION SHARING</vt:lpstr>
      <vt:lpstr>Tennessee’s College-Going Rate (CGR) </vt:lpstr>
      <vt:lpstr>County Profiles</vt:lpstr>
      <vt:lpstr>TN FAFSA Frenzy Weekly Updates</vt:lpstr>
      <vt:lpstr>TN FAFSA Frenzy Data Visualizations</vt:lpstr>
      <vt:lpstr>PowerPoint Presentation</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TN</dc:title>
  <dc:creator>Courtney Rogers</dc:creator>
  <cp:lastModifiedBy>Suzette Telli</cp:lastModifiedBy>
  <cp:revision>343</cp:revision>
  <dcterms:created xsi:type="dcterms:W3CDTF">2018-04-26T16:12:13Z</dcterms:created>
  <dcterms:modified xsi:type="dcterms:W3CDTF">2024-09-06T21:30:08Z</dcterms:modified>
</cp:coreProperties>
</file>