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8" r:id="rId3"/>
    <p:sldId id="261" r:id="rId4"/>
    <p:sldId id="259" r:id="rId5"/>
    <p:sldId id="260" r:id="rId6"/>
    <p:sldId id="263" r:id="rId7"/>
    <p:sldId id="262"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Nelle Hall" initials="M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C82"/>
    <a:srgbClr val="385D8A"/>
    <a:srgbClr val="1A0595"/>
    <a:srgbClr val="EEC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48" autoAdjust="0"/>
  </p:normalViewPr>
  <p:slideViewPr>
    <p:cSldViewPr>
      <p:cViewPr varScale="1">
        <p:scale>
          <a:sx n="93" d="100"/>
          <a:sy n="93" d="100"/>
        </p:scale>
        <p:origin x="-504" y="-96"/>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2FFEEE-B0CC-4FC3-A62E-C7E5736C79A2}" type="datetimeFigureOut">
              <a:rPr lang="en-US" smtClean="0"/>
              <a:t>9/17/2018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AD29AC-DEA4-4F40-9C83-3EC68CE11104}" type="slidenum">
              <a:rPr lang="en-US" smtClean="0"/>
              <a:t>‹#›</a:t>
            </a:fld>
            <a:endParaRPr lang="en-US"/>
          </a:p>
        </p:txBody>
      </p:sp>
    </p:spTree>
    <p:extLst>
      <p:ext uri="{BB962C8B-B14F-4D97-AF65-F5344CB8AC3E}">
        <p14:creationId xmlns:p14="http://schemas.microsoft.com/office/powerpoint/2010/main" val="339047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121BE-1803-4BC6-9F09-9679A2C32E07}" type="datetimeFigureOut">
              <a:rPr lang="en-US" smtClean="0"/>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698F8-36C0-4B0B-8CAF-B7E6D668C07B}" type="slidenum">
              <a:rPr lang="en-US" smtClean="0"/>
              <a:t>‹#›</a:t>
            </a:fld>
            <a:endParaRPr lang="en-US"/>
          </a:p>
        </p:txBody>
      </p:sp>
    </p:spTree>
    <p:extLst>
      <p:ext uri="{BB962C8B-B14F-4D97-AF65-F5344CB8AC3E}">
        <p14:creationId xmlns:p14="http://schemas.microsoft.com/office/powerpoint/2010/main" val="295815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designed to use with students to introduce them to the</a:t>
            </a:r>
            <a:r>
              <a:rPr lang="en-US" baseline="0" dirty="0" smtClean="0"/>
              <a:t> game and provide them with instructions for playing. Feel free to adapt this presentation to best fit the needs of your school and your students.</a:t>
            </a:r>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1</a:t>
            </a:fld>
            <a:endParaRPr lang="en-US"/>
          </a:p>
        </p:txBody>
      </p:sp>
    </p:spTree>
    <p:extLst>
      <p:ext uri="{BB962C8B-B14F-4D97-AF65-F5344CB8AC3E}">
        <p14:creationId xmlns:p14="http://schemas.microsoft.com/office/powerpoint/2010/main" val="356556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all items</a:t>
            </a:r>
            <a:r>
              <a:rPr lang="en-US" baseline="0" dirty="0" smtClean="0"/>
              <a:t> on the “Who Am I?” Card with students.</a:t>
            </a:r>
          </a:p>
          <a:p>
            <a:endParaRPr lang="en-US" baseline="0" dirty="0" smtClean="0"/>
          </a:p>
          <a:p>
            <a:r>
              <a:rPr lang="en-US" baseline="0" dirty="0" smtClean="0"/>
              <a:t>Note- salaries and prices in the game are based on a mid-sized, growing city in TN. The prices are based on real life– but may be higher or lower in your community based on where you live.</a:t>
            </a:r>
          </a:p>
          <a:p>
            <a:endParaRPr lang="en-US" baseline="0" dirty="0" smtClean="0"/>
          </a:p>
          <a:p>
            <a:r>
              <a:rPr lang="en-US" baseline="0" dirty="0" smtClean="0"/>
              <a:t>For simplicity, taxes are not factored in to salaries.</a:t>
            </a:r>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2</a:t>
            </a:fld>
            <a:endParaRPr lang="en-US"/>
          </a:p>
        </p:txBody>
      </p:sp>
    </p:spTree>
    <p:extLst>
      <p:ext uri="{BB962C8B-B14F-4D97-AF65-F5344CB8AC3E}">
        <p14:creationId xmlns:p14="http://schemas.microsoft.com/office/powerpoint/2010/main" val="74310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4</a:t>
            </a:fld>
            <a:endParaRPr lang="en-US"/>
          </a:p>
        </p:txBody>
      </p:sp>
    </p:spTree>
    <p:extLst>
      <p:ext uri="{BB962C8B-B14F-4D97-AF65-F5344CB8AC3E}">
        <p14:creationId xmlns:p14="http://schemas.microsoft.com/office/powerpoint/2010/main" val="162639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need to make note</a:t>
            </a:r>
            <a:r>
              <a:rPr lang="en-US" baseline="0" dirty="0" smtClean="0"/>
              <a:t> of the house number, number of bedrooms, and location of their house on their checklist. They will need this information later in the game when they are calculating their gas expenses and purchasing their furniture!</a:t>
            </a:r>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6</a:t>
            </a:fld>
            <a:endParaRPr lang="en-US"/>
          </a:p>
        </p:txBody>
      </p:sp>
    </p:spTree>
    <p:extLst>
      <p:ext uri="{BB962C8B-B14F-4D97-AF65-F5344CB8AC3E}">
        <p14:creationId xmlns:p14="http://schemas.microsoft.com/office/powerpoint/2010/main" val="412644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must</a:t>
            </a:r>
            <a:r>
              <a:rPr lang="en-US" baseline="0" dirty="0" smtClean="0"/>
              <a:t> write down their car ID number and type of car on their checklist. They will need this information later in the game when they are making calculating the cost of their gas.</a:t>
            </a:r>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7</a:t>
            </a:fld>
            <a:endParaRPr lang="en-US"/>
          </a:p>
        </p:txBody>
      </p:sp>
    </p:spTree>
    <p:extLst>
      <p:ext uri="{BB962C8B-B14F-4D97-AF65-F5344CB8AC3E}">
        <p14:creationId xmlns:p14="http://schemas.microsoft.com/office/powerpoint/2010/main" val="218718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need to write a line</a:t>
            </a:r>
            <a:r>
              <a:rPr lang="en-US" baseline="0" dirty="0" smtClean="0"/>
              <a:t> for each of the non-essential services they select. If they bust their budgets, they will need to see which non-essential services they selected so they can make decisions about which ones they “need” vs which ones they “want”</a:t>
            </a:r>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8</a:t>
            </a:fld>
            <a:endParaRPr lang="en-US"/>
          </a:p>
        </p:txBody>
      </p:sp>
    </p:spTree>
    <p:extLst>
      <p:ext uri="{BB962C8B-B14F-4D97-AF65-F5344CB8AC3E}">
        <p14:creationId xmlns:p14="http://schemas.microsoft.com/office/powerpoint/2010/main" val="230629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make sure to write down their</a:t>
            </a:r>
            <a:r>
              <a:rPr lang="en-US" baseline="0" dirty="0" smtClean="0"/>
              <a:t> purchases line-by-line. If they bust their budget, they will need to be able to see exactly what they have purchased to make decisions about how to rectify their budget.</a:t>
            </a:r>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12</a:t>
            </a:fld>
            <a:endParaRPr lang="en-US"/>
          </a:p>
        </p:txBody>
      </p:sp>
    </p:spTree>
    <p:extLst>
      <p:ext uri="{BB962C8B-B14F-4D97-AF65-F5344CB8AC3E}">
        <p14:creationId xmlns:p14="http://schemas.microsoft.com/office/powerpoint/2010/main" val="342500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98F8-36C0-4B0B-8CAF-B7E6D668C07B}" type="slidenum">
              <a:rPr lang="en-US" smtClean="0"/>
              <a:t>16</a:t>
            </a:fld>
            <a:endParaRPr lang="en-US"/>
          </a:p>
        </p:txBody>
      </p:sp>
    </p:spTree>
    <p:extLst>
      <p:ext uri="{BB962C8B-B14F-4D97-AF65-F5344CB8AC3E}">
        <p14:creationId xmlns:p14="http://schemas.microsoft.com/office/powerpoint/2010/main" val="399173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8229600" y="5867400"/>
            <a:ext cx="914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6200" y="5915487"/>
            <a:ext cx="1371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5" name="Footer Placeholder 4"/>
          <p:cNvSpPr>
            <a:spLocks noGrp="1"/>
          </p:cNvSpPr>
          <p:nvPr>
            <p:ph type="ftr" sz="quarter" idx="11"/>
          </p:nvPr>
        </p:nvSpPr>
        <p:spPr>
          <a:xfrm>
            <a:off x="0" y="6553200"/>
            <a:ext cx="91440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5" name="Footer Placeholder 4"/>
          <p:cNvSpPr>
            <a:spLocks noGrp="1"/>
          </p:cNvSpPr>
          <p:nvPr>
            <p:ph type="ftr" sz="quarter" idx="11"/>
          </p:nvPr>
        </p:nvSpPr>
        <p:spPr>
          <a:xfrm>
            <a:off x="0" y="6553200"/>
            <a:ext cx="91440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5" name="Footer Placeholder 4"/>
          <p:cNvSpPr>
            <a:spLocks noGrp="1"/>
          </p:cNvSpPr>
          <p:nvPr>
            <p:ph type="ftr" sz="quarter" idx="11"/>
          </p:nvPr>
        </p:nvSpPr>
        <p:spPr>
          <a:xfrm>
            <a:off x="0" y="6553200"/>
            <a:ext cx="91440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5" name="Footer Placeholder 4"/>
          <p:cNvSpPr>
            <a:spLocks noGrp="1"/>
          </p:cNvSpPr>
          <p:nvPr>
            <p:ph type="ftr" sz="quarter" idx="11"/>
          </p:nvPr>
        </p:nvSpPr>
        <p:spPr>
          <a:xfrm>
            <a:off x="0" y="6553200"/>
            <a:ext cx="91440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8" name="Footer Placeholder 7"/>
          <p:cNvSpPr>
            <a:spLocks noGrp="1"/>
          </p:cNvSpPr>
          <p:nvPr>
            <p:ph type="ftr" sz="quarter" idx="11"/>
          </p:nvPr>
        </p:nvSpPr>
        <p:spPr>
          <a:xfrm>
            <a:off x="0" y="6553200"/>
            <a:ext cx="9144000" cy="228600"/>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4" name="Footer Placeholder 3"/>
          <p:cNvSpPr>
            <a:spLocks noGrp="1"/>
          </p:cNvSpPr>
          <p:nvPr>
            <p:ph type="ftr" sz="quarter" idx="11"/>
          </p:nvPr>
        </p:nvSpPr>
        <p:spPr>
          <a:xfrm>
            <a:off x="0" y="6553200"/>
            <a:ext cx="9144000" cy="228600"/>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3" name="Footer Placeholder 2"/>
          <p:cNvSpPr>
            <a:spLocks noGrp="1"/>
          </p:cNvSpPr>
          <p:nvPr>
            <p:ph type="ftr" sz="quarter" idx="11"/>
          </p:nvPr>
        </p:nvSpPr>
        <p:spPr>
          <a:xfrm>
            <a:off x="0" y="6553200"/>
            <a:ext cx="9144000" cy="228600"/>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6" name="Footer Placeholder 5"/>
          <p:cNvSpPr>
            <a:spLocks noGrp="1"/>
          </p:cNvSpPr>
          <p:nvPr>
            <p:ph type="ftr" sz="quarter" idx="11"/>
          </p:nvPr>
        </p:nvSpPr>
        <p:spPr>
          <a:xfrm>
            <a:off x="0" y="6553200"/>
            <a:ext cx="91440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9/17/2018</a:t>
            </a:fld>
            <a:endParaRPr lang="en-US"/>
          </a:p>
        </p:txBody>
      </p:sp>
      <p:sp>
        <p:nvSpPr>
          <p:cNvPr id="6" name="Footer Placeholder 5"/>
          <p:cNvSpPr>
            <a:spLocks noGrp="1"/>
          </p:cNvSpPr>
          <p:nvPr>
            <p:ph type="ftr" sz="quarter" idx="11"/>
          </p:nvPr>
        </p:nvSpPr>
        <p:spPr>
          <a:xfrm>
            <a:off x="0" y="6553200"/>
            <a:ext cx="91440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05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r="9569"/>
          <a:stretch/>
        </p:blipFill>
        <p:spPr bwMode="auto">
          <a:xfrm>
            <a:off x="8153400" y="5867400"/>
            <a:ext cx="901823" cy="68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0" y="6572253"/>
            <a:ext cx="9150658" cy="285747"/>
          </a:xfrm>
          <a:prstGeom prst="rect">
            <a:avLst/>
          </a:prstGeom>
          <a:solidFill>
            <a:srgbClr val="323C8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 y="6198937"/>
            <a:ext cx="1219200" cy="27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collegefortn.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685800"/>
          </a:xfrm>
        </p:spPr>
        <p:txBody>
          <a:bodyPr>
            <a:noAutofit/>
          </a:bodyPr>
          <a:lstStyle/>
          <a:p>
            <a:r>
              <a:rPr lang="en-US" sz="4000" b="1" dirty="0" smtClean="0">
                <a:solidFill>
                  <a:schemeClr val="tx1">
                    <a:lumMod val="65000"/>
                    <a:lumOff val="35000"/>
                  </a:schemeClr>
                </a:solidFill>
              </a:rPr>
              <a:t>Student Instructions</a:t>
            </a:r>
            <a:endParaRPr lang="en-US" sz="4000" b="1" dirty="0">
              <a:solidFill>
                <a:schemeClr val="tx1">
                  <a:lumMod val="65000"/>
                  <a:lumOff val="35000"/>
                </a:schemeClr>
              </a:solidFill>
            </a:endParaRPr>
          </a:p>
        </p:txBody>
      </p:sp>
      <p:sp>
        <p:nvSpPr>
          <p:cNvPr id="4" name="Title 3"/>
          <p:cNvSpPr>
            <a:spLocks noGrp="1"/>
          </p:cNvSpPr>
          <p:nvPr>
            <p:ph type="ctr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90616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15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65000"/>
                    <a:lumOff val="35000"/>
                  </a:schemeClr>
                </a:solidFill>
              </a:rPr>
              <a:t>Get </a:t>
            </a:r>
            <a:r>
              <a:rPr lang="en-US" b="1" dirty="0" err="1" smtClean="0">
                <a:solidFill>
                  <a:schemeClr val="tx1">
                    <a:lumMod val="65000"/>
                    <a:lumOff val="35000"/>
                  </a:schemeClr>
                </a:solidFill>
              </a:rPr>
              <a:t>Goin</a:t>
            </a:r>
            <a:r>
              <a:rPr lang="en-US" b="1" dirty="0" smtClean="0">
                <a:solidFill>
                  <a:schemeClr val="tx1">
                    <a:lumMod val="65000"/>
                    <a:lumOff val="35000"/>
                  </a:schemeClr>
                </a:solidFill>
              </a:rPr>
              <a:t>’ Gas Station</a:t>
            </a:r>
            <a:endParaRPr lang="en-US" b="1" dirty="0">
              <a:solidFill>
                <a:schemeClr val="tx1">
                  <a:lumMod val="65000"/>
                  <a:lumOff val="35000"/>
                </a:schemeClr>
              </a:solidFill>
            </a:endParaRPr>
          </a:p>
        </p:txBody>
      </p:sp>
      <p:sp>
        <p:nvSpPr>
          <p:cNvPr id="3" name="Content Placeholder 2"/>
          <p:cNvSpPr>
            <a:spLocks noGrp="1"/>
          </p:cNvSpPr>
          <p:nvPr>
            <p:ph sz="half" idx="1"/>
          </p:nvPr>
        </p:nvSpPr>
        <p:spPr/>
        <p:txBody>
          <a:bodyPr/>
          <a:lstStyle/>
          <a:p>
            <a:r>
              <a:rPr lang="en-US" dirty="0" smtClean="0">
                <a:solidFill>
                  <a:schemeClr val="tx1">
                    <a:lumMod val="65000"/>
                    <a:lumOff val="35000"/>
                  </a:schemeClr>
                </a:solidFill>
              </a:rPr>
              <a:t>At this station, you will purchase fuel for your car.</a:t>
            </a:r>
          </a:p>
          <a:p>
            <a:r>
              <a:rPr lang="en-US" dirty="0" smtClean="0">
                <a:solidFill>
                  <a:schemeClr val="tx1">
                    <a:lumMod val="65000"/>
                    <a:lumOff val="35000"/>
                  </a:schemeClr>
                </a:solidFill>
              </a:rPr>
              <a:t>To do so, you’ll need your </a:t>
            </a:r>
            <a:r>
              <a:rPr lang="en-US" b="1" dirty="0" smtClean="0">
                <a:solidFill>
                  <a:schemeClr val="tx1">
                    <a:lumMod val="65000"/>
                    <a:lumOff val="35000"/>
                  </a:schemeClr>
                </a:solidFill>
              </a:rPr>
              <a:t>vehicle ID </a:t>
            </a:r>
            <a:r>
              <a:rPr lang="en-US" dirty="0" smtClean="0">
                <a:solidFill>
                  <a:schemeClr val="tx1">
                    <a:lumMod val="65000"/>
                    <a:lumOff val="35000"/>
                  </a:schemeClr>
                </a:solidFill>
              </a:rPr>
              <a:t>and the </a:t>
            </a:r>
            <a:r>
              <a:rPr lang="en-US" b="1" dirty="0" smtClean="0">
                <a:solidFill>
                  <a:schemeClr val="tx1">
                    <a:lumMod val="65000"/>
                    <a:lumOff val="35000"/>
                  </a:schemeClr>
                </a:solidFill>
              </a:rPr>
              <a:t>location of your home</a:t>
            </a:r>
            <a:r>
              <a:rPr lang="en-US" dirty="0" smtClean="0">
                <a:solidFill>
                  <a:schemeClr val="tx1">
                    <a:lumMod val="65000"/>
                    <a:lumOff val="35000"/>
                  </a:schemeClr>
                </a:solidFill>
              </a:rPr>
              <a:t>.</a:t>
            </a:r>
          </a:p>
          <a:p>
            <a:r>
              <a:rPr lang="en-US" dirty="0" smtClean="0">
                <a:solidFill>
                  <a:schemeClr val="tx1">
                    <a:lumMod val="65000"/>
                    <a:lumOff val="35000"/>
                  </a:schemeClr>
                </a:solidFill>
              </a:rPr>
              <a:t>Add the monthly expense to your expense ledger.</a:t>
            </a:r>
            <a:endParaRPr lang="en-US" dirty="0">
              <a:solidFill>
                <a:schemeClr val="tx1">
                  <a:lumMod val="65000"/>
                  <a:lumOff val="35000"/>
                </a:schemeClr>
              </a:solidFill>
            </a:endParaRPr>
          </a:p>
        </p:txBody>
      </p:sp>
      <p:sp>
        <p:nvSpPr>
          <p:cNvPr id="6" name="Content Placeholder 2"/>
          <p:cNvSpPr txBox="1">
            <a:spLocks/>
          </p:cNvSpPr>
          <p:nvPr/>
        </p:nvSpPr>
        <p:spPr>
          <a:xfrm>
            <a:off x="4648200" y="5486400"/>
            <a:ext cx="4038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b="1" dirty="0" smtClean="0">
                <a:solidFill>
                  <a:schemeClr val="tx1">
                    <a:lumMod val="65000"/>
                    <a:lumOff val="35000"/>
                  </a:schemeClr>
                </a:solidFill>
              </a:rPr>
              <a:t>*Before visiting this station, you must purchase a car.</a:t>
            </a:r>
            <a:endParaRPr lang="en-US" sz="2200" b="1" dirty="0">
              <a:solidFill>
                <a:schemeClr val="tx1">
                  <a:lumMod val="65000"/>
                  <a:lumOff val="35000"/>
                </a:schemeClr>
              </a:solidFill>
            </a:endParaRPr>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371600"/>
            <a:ext cx="3629025" cy="423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49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61" r="3579" b="13998"/>
          <a:stretch/>
        </p:blipFill>
        <p:spPr bwMode="auto">
          <a:xfrm>
            <a:off x="2065438" y="4411894"/>
            <a:ext cx="7078562" cy="137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solidFill>
                  <a:schemeClr val="tx1">
                    <a:lumMod val="65000"/>
                    <a:lumOff val="35000"/>
                  </a:schemeClr>
                </a:solidFill>
              </a:rPr>
              <a:t>Super Foods Market</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457200" y="1600200"/>
            <a:ext cx="5638800" cy="4525963"/>
          </a:xfrm>
        </p:spPr>
        <p:txBody>
          <a:bodyPr/>
          <a:lstStyle/>
          <a:p>
            <a:r>
              <a:rPr lang="en-US" dirty="0" smtClean="0">
                <a:solidFill>
                  <a:schemeClr val="tx1">
                    <a:lumMod val="65000"/>
                    <a:lumOff val="35000"/>
                  </a:schemeClr>
                </a:solidFill>
              </a:rPr>
              <a:t>At this station, you add the cost of groceries and other household items to your budget.</a:t>
            </a:r>
          </a:p>
          <a:p>
            <a:r>
              <a:rPr lang="en-US" dirty="0" smtClean="0">
                <a:solidFill>
                  <a:schemeClr val="tx1">
                    <a:lumMod val="65000"/>
                    <a:lumOff val="35000"/>
                  </a:schemeClr>
                </a:solidFill>
              </a:rPr>
              <a:t>You’ll make your selections based on the number of people in your family.</a:t>
            </a:r>
            <a:endParaRPr lang="en-US" dirty="0">
              <a:solidFill>
                <a:schemeClr val="tx1">
                  <a:lumMod val="65000"/>
                  <a:lumOff val="35000"/>
                </a:schemeClr>
              </a:solidFill>
            </a:endParaRPr>
          </a:p>
        </p:txBody>
      </p:sp>
    </p:spTree>
    <p:extLst>
      <p:ext uri="{BB962C8B-B14F-4D97-AF65-F5344CB8AC3E}">
        <p14:creationId xmlns:p14="http://schemas.microsoft.com/office/powerpoint/2010/main" val="131355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125876"/>
            <a:ext cx="43053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b="1" dirty="0" smtClean="0">
                <a:solidFill>
                  <a:schemeClr val="tx1">
                    <a:lumMod val="65000"/>
                    <a:lumOff val="35000"/>
                  </a:schemeClr>
                </a:solidFill>
              </a:rPr>
              <a:t>Smoky Mountain One Stop</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457200" y="990600"/>
            <a:ext cx="4572000" cy="5410200"/>
          </a:xfrm>
        </p:spPr>
        <p:txBody>
          <a:bodyPr>
            <a:normAutofit fontScale="92500" lnSpcReduction="10000"/>
          </a:bodyPr>
          <a:lstStyle/>
          <a:p>
            <a:r>
              <a:rPr lang="en-US" dirty="0" smtClean="0">
                <a:solidFill>
                  <a:schemeClr val="tx1">
                    <a:lumMod val="65000"/>
                    <a:lumOff val="35000"/>
                  </a:schemeClr>
                </a:solidFill>
              </a:rPr>
              <a:t>Here, you will purchase appliances, furniture and optional electronics</a:t>
            </a:r>
          </a:p>
          <a:p>
            <a:r>
              <a:rPr lang="en-US" dirty="0" smtClean="0">
                <a:solidFill>
                  <a:schemeClr val="tx1">
                    <a:lumMod val="65000"/>
                    <a:lumOff val="35000"/>
                  </a:schemeClr>
                </a:solidFill>
              </a:rPr>
              <a:t>You must purchase a stove, refrigerator, and enough furniture for the number of bedrooms in your home. You can choose to purchase new furniture, which requires monthly payments or consignment furniture.</a:t>
            </a:r>
          </a:p>
          <a:p>
            <a:r>
              <a:rPr lang="en-US" dirty="0" smtClean="0">
                <a:solidFill>
                  <a:schemeClr val="tx1">
                    <a:lumMod val="65000"/>
                    <a:lumOff val="35000"/>
                  </a:schemeClr>
                </a:solidFill>
              </a:rPr>
              <a:t>You can also choose to purchase electronics. These items must be paid in full. </a:t>
            </a:r>
          </a:p>
          <a:p>
            <a:endParaRPr lang="en-US" dirty="0">
              <a:solidFill>
                <a:schemeClr val="tx1">
                  <a:lumMod val="65000"/>
                  <a:lumOff val="35000"/>
                </a:schemeClr>
              </a:solidFill>
            </a:endParaRPr>
          </a:p>
        </p:txBody>
      </p:sp>
      <p:sp>
        <p:nvSpPr>
          <p:cNvPr id="6" name="Content Placeholder 2"/>
          <p:cNvSpPr txBox="1">
            <a:spLocks/>
          </p:cNvSpPr>
          <p:nvPr/>
        </p:nvSpPr>
        <p:spPr>
          <a:xfrm>
            <a:off x="4800600" y="5486400"/>
            <a:ext cx="4038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b="1" dirty="0" smtClean="0">
                <a:solidFill>
                  <a:schemeClr val="tx1">
                    <a:lumMod val="65000"/>
                    <a:lumOff val="35000"/>
                  </a:schemeClr>
                </a:solidFill>
              </a:rPr>
              <a:t>*Before visiting this station, you must purchase a home.</a:t>
            </a:r>
            <a:endParaRPr lang="en-US" sz="2200" b="1" dirty="0">
              <a:solidFill>
                <a:schemeClr val="tx1">
                  <a:lumMod val="65000"/>
                  <a:lumOff val="35000"/>
                </a:schemeClr>
              </a:solidFill>
            </a:endParaRPr>
          </a:p>
        </p:txBody>
      </p:sp>
    </p:spTree>
    <p:extLst>
      <p:ext uri="{BB962C8B-B14F-4D97-AF65-F5344CB8AC3E}">
        <p14:creationId xmlns:p14="http://schemas.microsoft.com/office/powerpoint/2010/main" val="17914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65000"/>
                    <a:lumOff val="35000"/>
                  </a:schemeClr>
                </a:solidFill>
              </a:rPr>
              <a:t>Dogwood Medical Center</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457200" y="1371600"/>
            <a:ext cx="4343400" cy="5257800"/>
          </a:xfrm>
        </p:spPr>
        <p:txBody>
          <a:bodyPr>
            <a:normAutofit/>
          </a:bodyPr>
          <a:lstStyle/>
          <a:p>
            <a:r>
              <a:rPr lang="en-US" dirty="0" smtClean="0">
                <a:solidFill>
                  <a:schemeClr val="tx1">
                    <a:lumMod val="65000"/>
                    <a:lumOff val="35000"/>
                  </a:schemeClr>
                </a:solidFill>
              </a:rPr>
              <a:t>At this station, you will visit the doctor. </a:t>
            </a:r>
          </a:p>
          <a:p>
            <a:r>
              <a:rPr lang="en-US" dirty="0" smtClean="0">
                <a:solidFill>
                  <a:schemeClr val="tx1">
                    <a:lumMod val="65000"/>
                    <a:lumOff val="35000"/>
                  </a:schemeClr>
                </a:solidFill>
              </a:rPr>
              <a:t>Here you will receive a diagnosis card. Some of you will receive a “clean bill of health.” Others will receive a diagnosis and associated expense. Your insurance selections will determine the amount you owe.</a:t>
            </a:r>
            <a:endParaRPr lang="en-US" dirty="0">
              <a:solidFill>
                <a:schemeClr val="tx1">
                  <a:lumMod val="65000"/>
                  <a:lumOff val="35000"/>
                </a:schemeClr>
              </a:solidFill>
            </a:endParaRPr>
          </a:p>
        </p:txBody>
      </p:sp>
      <p:sp>
        <p:nvSpPr>
          <p:cNvPr id="6" name="Content Placeholder 2"/>
          <p:cNvSpPr txBox="1">
            <a:spLocks/>
          </p:cNvSpPr>
          <p:nvPr/>
        </p:nvSpPr>
        <p:spPr>
          <a:xfrm>
            <a:off x="4800600" y="5410200"/>
            <a:ext cx="4038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b="1" dirty="0" smtClean="0">
                <a:solidFill>
                  <a:schemeClr val="tx1">
                    <a:lumMod val="65000"/>
                    <a:lumOff val="35000"/>
                  </a:schemeClr>
                </a:solidFill>
              </a:rPr>
              <a:t>*Before visiting this station, you must purchase a insurance.</a:t>
            </a:r>
            <a:endParaRPr lang="en-US" sz="2200" b="1" dirty="0">
              <a:solidFill>
                <a:schemeClr val="tx1">
                  <a:lumMod val="65000"/>
                  <a:lumOff val="35000"/>
                </a:schemeClr>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0"/>
          <a:stretch/>
        </p:blipFill>
        <p:spPr bwMode="auto">
          <a:xfrm>
            <a:off x="4648200" y="2038564"/>
            <a:ext cx="4208590" cy="245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571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tx1">
                    <a:lumMod val="65000"/>
                    <a:lumOff val="35000"/>
                  </a:schemeClr>
                </a:solidFill>
              </a:rPr>
              <a:t>The Green Reaper</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457200" y="990600"/>
            <a:ext cx="4038600" cy="5334000"/>
          </a:xfrm>
        </p:spPr>
        <p:txBody>
          <a:bodyPr>
            <a:normAutofit fontScale="92500" lnSpcReduction="10000"/>
          </a:bodyPr>
          <a:lstStyle/>
          <a:p>
            <a:r>
              <a:rPr lang="en-US" dirty="0" smtClean="0">
                <a:solidFill>
                  <a:schemeClr val="tx1">
                    <a:lumMod val="65000"/>
                    <a:lumOff val="35000"/>
                  </a:schemeClr>
                </a:solidFill>
              </a:rPr>
              <a:t>The Green Reaper represents the unforeseen expenses in life– the flat tire, the parking ticket, etc.</a:t>
            </a:r>
          </a:p>
          <a:p>
            <a:r>
              <a:rPr lang="en-US" dirty="0" smtClean="0">
                <a:solidFill>
                  <a:schemeClr val="tx1">
                    <a:lumMod val="65000"/>
                    <a:lumOff val="35000"/>
                  </a:schemeClr>
                </a:solidFill>
              </a:rPr>
              <a:t>During the game the Green Reaper will circulate and distribute cards at random. </a:t>
            </a:r>
          </a:p>
          <a:p>
            <a:r>
              <a:rPr lang="en-US" dirty="0" smtClean="0">
                <a:solidFill>
                  <a:schemeClr val="tx1">
                    <a:lumMod val="65000"/>
                    <a:lumOff val="35000"/>
                  </a:schemeClr>
                </a:solidFill>
              </a:rPr>
              <a:t>If you receive a Green Reaper card, you must add the associated expense to your budget.</a:t>
            </a:r>
            <a:endParaRPr lang="en-US" dirty="0">
              <a:solidFill>
                <a:schemeClr val="tx1">
                  <a:lumMod val="65000"/>
                  <a:lumOff val="35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81613" y="1492376"/>
            <a:ext cx="24574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78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tx1">
                    <a:lumMod val="65000"/>
                    <a:lumOff val="35000"/>
                  </a:schemeClr>
                </a:solidFill>
              </a:rPr>
              <a:t>Financial Coaching</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81000" y="1189037"/>
            <a:ext cx="4738955" cy="4754563"/>
          </a:xfrm>
        </p:spPr>
        <p:txBody>
          <a:bodyPr>
            <a:normAutofit fontScale="92500" lnSpcReduction="20000"/>
          </a:bodyPr>
          <a:lstStyle/>
          <a:p>
            <a:r>
              <a:rPr lang="en-US" dirty="0" smtClean="0">
                <a:solidFill>
                  <a:schemeClr val="tx1">
                    <a:lumMod val="65000"/>
                    <a:lumOff val="35000"/>
                  </a:schemeClr>
                </a:solidFill>
              </a:rPr>
              <a:t>What happens if you run out of money? Visit the Financial Coaching station</a:t>
            </a:r>
          </a:p>
          <a:p>
            <a:r>
              <a:rPr lang="en-US" dirty="0" smtClean="0">
                <a:solidFill>
                  <a:schemeClr val="tx1">
                    <a:lumMod val="65000"/>
                    <a:lumOff val="35000"/>
                  </a:schemeClr>
                </a:solidFill>
              </a:rPr>
              <a:t>At this station, you will answer a few questions about your budget and then meet with a financial coach to reconsider your financial decisions, make a plan to balance your budget, and rejoin the game.</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63" r="9283"/>
          <a:stretch/>
        </p:blipFill>
        <p:spPr bwMode="auto">
          <a:xfrm>
            <a:off x="5119955" y="1600200"/>
            <a:ext cx="3947845" cy="313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535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16" t="12514" r="14315"/>
          <a:stretch/>
        </p:blipFill>
        <p:spPr bwMode="auto">
          <a:xfrm>
            <a:off x="4369193" y="4800600"/>
            <a:ext cx="2946007" cy="167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76200"/>
            <a:ext cx="8229600" cy="1143000"/>
          </a:xfrm>
        </p:spPr>
        <p:txBody>
          <a:bodyPr/>
          <a:lstStyle/>
          <a:p>
            <a:r>
              <a:rPr lang="en-US" b="1" dirty="0" smtClean="0">
                <a:solidFill>
                  <a:schemeClr val="tx1">
                    <a:lumMod val="65000"/>
                    <a:lumOff val="35000"/>
                  </a:schemeClr>
                </a:solidFill>
              </a:rPr>
              <a:t>TN Reconnect</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76200" y="838200"/>
            <a:ext cx="4724400" cy="5638800"/>
          </a:xfrm>
        </p:spPr>
        <p:txBody>
          <a:bodyPr>
            <a:noAutofit/>
          </a:bodyPr>
          <a:lstStyle/>
          <a:p>
            <a:r>
              <a:rPr lang="en-US" sz="2400" dirty="0" smtClean="0">
                <a:solidFill>
                  <a:schemeClr val="tx1">
                    <a:lumMod val="65000"/>
                    <a:lumOff val="35000"/>
                  </a:schemeClr>
                </a:solidFill>
              </a:rPr>
              <a:t>If you receive a “Who Am I?” card with a TN Reconnect logo, this means the career you have been assigned does not require a postsecondary degree or certificate.</a:t>
            </a:r>
          </a:p>
          <a:p>
            <a:r>
              <a:rPr lang="en-US" sz="2400" dirty="0" smtClean="0">
                <a:solidFill>
                  <a:schemeClr val="tx1">
                    <a:lumMod val="65000"/>
                    <a:lumOff val="35000"/>
                  </a:schemeClr>
                </a:solidFill>
              </a:rPr>
              <a:t>If you receive this card, you have the option of visiting the TN Reconnect booth to discuss options for returning to college to advance your career. </a:t>
            </a:r>
            <a:endParaRPr lang="en-US" sz="2400" dirty="0">
              <a:solidFill>
                <a:schemeClr val="tx1">
                  <a:lumMod val="65000"/>
                  <a:lumOff val="35000"/>
                </a:schemeClr>
              </a:solidFill>
            </a:endParaRPr>
          </a:p>
          <a:p>
            <a:r>
              <a:rPr lang="en-US" sz="2400" dirty="0" smtClean="0">
                <a:solidFill>
                  <a:schemeClr val="tx1">
                    <a:lumMod val="65000"/>
                    <a:lumOff val="35000"/>
                  </a:schemeClr>
                </a:solidFill>
              </a:rPr>
              <a:t>If you choose to return to college, you can select a new “Who Am I?” card with a new career.</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280" y="762000"/>
            <a:ext cx="300732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714318" y="1312333"/>
            <a:ext cx="1201081" cy="4402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92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tx1">
                    <a:lumMod val="65000"/>
                    <a:lumOff val="35000"/>
                  </a:schemeClr>
                </a:solidFill>
              </a:rPr>
              <a:t>“Who Am I?” Cards</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457200" y="990600"/>
            <a:ext cx="4267200" cy="5638800"/>
          </a:xfrm>
        </p:spPr>
        <p:txBody>
          <a:bodyPr>
            <a:normAutofit fontScale="85000" lnSpcReduction="20000"/>
          </a:bodyPr>
          <a:lstStyle/>
          <a:p>
            <a:r>
              <a:rPr lang="en-US" dirty="0" smtClean="0">
                <a:solidFill>
                  <a:schemeClr val="tx1">
                    <a:lumMod val="65000"/>
                    <a:lumOff val="35000"/>
                  </a:schemeClr>
                </a:solidFill>
              </a:rPr>
              <a:t>Before you can begin the game, you must receive your “Who Am I?” Card.</a:t>
            </a:r>
          </a:p>
          <a:p>
            <a:r>
              <a:rPr lang="en-US" dirty="0" smtClean="0">
                <a:solidFill>
                  <a:schemeClr val="tx1">
                    <a:lumMod val="65000"/>
                    <a:lumOff val="35000"/>
                  </a:schemeClr>
                </a:solidFill>
              </a:rPr>
              <a:t>You may not trade or exchange your card– careers are assigned randomly.</a:t>
            </a:r>
          </a:p>
          <a:p>
            <a:r>
              <a:rPr lang="en-US" dirty="0" smtClean="0">
                <a:solidFill>
                  <a:schemeClr val="tx1">
                    <a:lumMod val="65000"/>
                    <a:lumOff val="35000"/>
                  </a:schemeClr>
                </a:solidFill>
              </a:rPr>
              <a:t>Review all the information on your card carefully before starting the game</a:t>
            </a:r>
          </a:p>
          <a:p>
            <a:r>
              <a:rPr lang="en-US" dirty="0" smtClean="0">
                <a:solidFill>
                  <a:schemeClr val="tx1">
                    <a:lumMod val="65000"/>
                    <a:lumOff val="35000"/>
                  </a:schemeClr>
                </a:solidFill>
              </a:rPr>
              <a:t>The careers and salaries listed on these cards are based on actual jobs in TN.</a:t>
            </a:r>
          </a:p>
          <a:p>
            <a:r>
              <a:rPr lang="en-US" dirty="0" smtClean="0">
                <a:solidFill>
                  <a:schemeClr val="tx1">
                    <a:lumMod val="65000"/>
                    <a:lumOff val="35000"/>
                  </a:schemeClr>
                </a:solidFill>
              </a:rPr>
              <a:t>After the game, you can visit </a:t>
            </a:r>
            <a:r>
              <a:rPr lang="en-US" dirty="0" smtClean="0">
                <a:solidFill>
                  <a:schemeClr val="tx1">
                    <a:lumMod val="65000"/>
                    <a:lumOff val="35000"/>
                  </a:schemeClr>
                </a:solidFill>
                <a:hlinkClick r:id="rId3"/>
              </a:rPr>
              <a:t>www.collegefortn.org</a:t>
            </a:r>
            <a:r>
              <a:rPr lang="en-US" dirty="0" smtClean="0">
                <a:solidFill>
                  <a:schemeClr val="tx1">
                    <a:lumMod val="65000"/>
                    <a:lumOff val="35000"/>
                  </a:schemeClr>
                </a:solidFill>
              </a:rPr>
              <a:t> to review more careers and salaries in the state</a:t>
            </a:r>
          </a:p>
          <a:p>
            <a:pPr marL="0" indent="0">
              <a:buNone/>
            </a:pPr>
            <a:endParaRPr lang="en-US" dirty="0" smtClean="0">
              <a:solidFill>
                <a:schemeClr val="tx1">
                  <a:lumMod val="65000"/>
                  <a:lumOff val="35000"/>
                </a:schemeClr>
              </a:solidFill>
            </a:endParaRPr>
          </a:p>
          <a:p>
            <a:pPr marL="0" indent="0">
              <a:buNone/>
            </a:pPr>
            <a:endParaRPr lang="en-US" dirty="0">
              <a:solidFill>
                <a:schemeClr val="tx1">
                  <a:lumMod val="65000"/>
                  <a:lumOff val="35000"/>
                </a:schemeClr>
              </a:solidFill>
            </a:endParaRPr>
          </a:p>
          <a:p>
            <a:endParaRPr lang="en-US" dirty="0">
              <a:solidFill>
                <a:schemeClr val="tx1">
                  <a:lumMod val="65000"/>
                  <a:lumOff val="35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838200"/>
            <a:ext cx="3724275" cy="494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81600" y="5334000"/>
            <a:ext cx="33528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2"/>
          </p:cNvCxnSpPr>
          <p:nvPr/>
        </p:nvCxnSpPr>
        <p:spPr>
          <a:xfrm>
            <a:off x="6858000" y="5638800"/>
            <a:ext cx="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6107668"/>
            <a:ext cx="3505200" cy="369332"/>
          </a:xfrm>
          <a:prstGeom prst="rect">
            <a:avLst/>
          </a:prstGeom>
          <a:noFill/>
          <a:ln w="28575">
            <a:solidFill>
              <a:srgbClr val="FF0000"/>
            </a:solidFill>
          </a:ln>
        </p:spPr>
        <p:txBody>
          <a:bodyPr wrap="square" rtlCol="0">
            <a:spAutoFit/>
          </a:bodyPr>
          <a:lstStyle/>
          <a:p>
            <a:pPr algn="ctr"/>
            <a:r>
              <a:rPr lang="en-US" dirty="0" smtClean="0">
                <a:solidFill>
                  <a:schemeClr val="tx1">
                    <a:lumMod val="65000"/>
                    <a:lumOff val="35000"/>
                  </a:schemeClr>
                </a:solidFill>
              </a:rPr>
              <a:t>Use this number to start the game</a:t>
            </a:r>
            <a:endParaRPr lang="en-US" dirty="0">
              <a:solidFill>
                <a:schemeClr val="tx1">
                  <a:lumMod val="65000"/>
                  <a:lumOff val="35000"/>
                </a:schemeClr>
              </a:solidFill>
            </a:endParaRPr>
          </a:p>
        </p:txBody>
      </p:sp>
    </p:spTree>
    <p:extLst>
      <p:ext uri="{BB962C8B-B14F-4D97-AF65-F5344CB8AC3E}">
        <p14:creationId xmlns:p14="http://schemas.microsoft.com/office/powerpoint/2010/main" val="16459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tx1">
                    <a:lumMod val="65000"/>
                    <a:lumOff val="35000"/>
                  </a:schemeClr>
                </a:solidFill>
              </a:rPr>
              <a:t>Checklist</a:t>
            </a:r>
            <a:endParaRPr lang="en-US" b="1" dirty="0">
              <a:solidFill>
                <a:schemeClr val="tx1">
                  <a:lumMod val="65000"/>
                  <a:lumOff val="35000"/>
                </a:schemeClr>
              </a:solidFill>
            </a:endParaRPr>
          </a:p>
        </p:txBody>
      </p:sp>
      <p:sp>
        <p:nvSpPr>
          <p:cNvPr id="4" name="Content Placeholder 3"/>
          <p:cNvSpPr>
            <a:spLocks noGrp="1"/>
          </p:cNvSpPr>
          <p:nvPr>
            <p:ph sz="half" idx="2"/>
          </p:nvPr>
        </p:nvSpPr>
        <p:spPr>
          <a:xfrm>
            <a:off x="457200" y="762000"/>
            <a:ext cx="4040188" cy="5257800"/>
          </a:xfrm>
        </p:spPr>
        <p:txBody>
          <a:bodyPr>
            <a:normAutofit lnSpcReduction="10000"/>
          </a:bodyPr>
          <a:lstStyle/>
          <a:p>
            <a:r>
              <a:rPr lang="en-US" dirty="0" smtClean="0">
                <a:solidFill>
                  <a:schemeClr val="tx1">
                    <a:lumMod val="65000"/>
                    <a:lumOff val="35000"/>
                  </a:schemeClr>
                </a:solidFill>
              </a:rPr>
              <a:t>The checklist lists all of the purchases you must make during the game along with which stations you need to visit to make those purchases.</a:t>
            </a:r>
          </a:p>
          <a:p>
            <a:r>
              <a:rPr lang="en-US" dirty="0" smtClean="0">
                <a:solidFill>
                  <a:schemeClr val="tx1">
                    <a:lumMod val="65000"/>
                    <a:lumOff val="35000"/>
                  </a:schemeClr>
                </a:solidFill>
              </a:rPr>
              <a:t>Note- you must write down the </a:t>
            </a:r>
            <a:r>
              <a:rPr lang="en-US" b="1" dirty="0" smtClean="0">
                <a:solidFill>
                  <a:schemeClr val="tx1">
                    <a:lumMod val="65000"/>
                    <a:lumOff val="35000"/>
                  </a:schemeClr>
                </a:solidFill>
              </a:rPr>
              <a:t>house ID number, number of bedrooms, and location </a:t>
            </a:r>
            <a:r>
              <a:rPr lang="en-US" dirty="0" smtClean="0">
                <a:solidFill>
                  <a:schemeClr val="tx1">
                    <a:lumMod val="65000"/>
                    <a:lumOff val="35000"/>
                  </a:schemeClr>
                </a:solidFill>
              </a:rPr>
              <a:t>of the house you purchase.</a:t>
            </a:r>
          </a:p>
          <a:p>
            <a:r>
              <a:rPr lang="en-US" dirty="0" smtClean="0">
                <a:solidFill>
                  <a:schemeClr val="tx1">
                    <a:lumMod val="65000"/>
                    <a:lumOff val="35000"/>
                  </a:schemeClr>
                </a:solidFill>
              </a:rPr>
              <a:t>You must also write down the </a:t>
            </a:r>
            <a:r>
              <a:rPr lang="en-US" b="1" dirty="0" smtClean="0">
                <a:solidFill>
                  <a:schemeClr val="tx1">
                    <a:lumMod val="65000"/>
                    <a:lumOff val="35000"/>
                  </a:schemeClr>
                </a:solidFill>
              </a:rPr>
              <a:t>vehicle ID number </a:t>
            </a:r>
            <a:r>
              <a:rPr lang="en-US" dirty="0" smtClean="0">
                <a:solidFill>
                  <a:schemeClr val="tx1">
                    <a:lumMod val="65000"/>
                    <a:lumOff val="35000"/>
                  </a:schemeClr>
                </a:solidFill>
              </a:rPr>
              <a:t>for the car you purchase.</a:t>
            </a:r>
            <a:endParaRPr lang="en-US" dirty="0">
              <a:solidFill>
                <a:schemeClr val="tx1">
                  <a:lumMod val="65000"/>
                  <a:lumOff val="3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685800"/>
            <a:ext cx="36957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67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94937"/>
            <a:ext cx="1862138" cy="247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858" y="2045413"/>
            <a:ext cx="2887477" cy="447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b="1" dirty="0" smtClean="0">
                <a:solidFill>
                  <a:schemeClr val="tx1">
                    <a:lumMod val="65000"/>
                    <a:lumOff val="35000"/>
                  </a:schemeClr>
                </a:solidFill>
              </a:rPr>
              <a:t>The Expense Ledger</a:t>
            </a:r>
            <a:endParaRPr lang="en-US" b="1" dirty="0">
              <a:solidFill>
                <a:schemeClr val="tx1">
                  <a:lumMod val="65000"/>
                  <a:lumOff val="35000"/>
                </a:schemeClr>
              </a:solidFill>
            </a:endParaRPr>
          </a:p>
        </p:txBody>
      </p:sp>
      <p:sp>
        <p:nvSpPr>
          <p:cNvPr id="5" name="Oval 4"/>
          <p:cNvSpPr/>
          <p:nvPr/>
        </p:nvSpPr>
        <p:spPr>
          <a:xfrm>
            <a:off x="7239000" y="2401375"/>
            <a:ext cx="1862138" cy="28696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flipH="1">
            <a:off x="6781800" y="2646316"/>
            <a:ext cx="729904" cy="5540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52400" y="838200"/>
            <a:ext cx="4191000" cy="54102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solidFill>
                  <a:schemeClr val="tx1">
                    <a:lumMod val="65000"/>
                    <a:lumOff val="35000"/>
                  </a:schemeClr>
                </a:solidFill>
              </a:rPr>
              <a:t>You will use your expense ledger to keep track of the purchases that you make throughout a pretend month of your assigned life in the game.</a:t>
            </a:r>
          </a:p>
          <a:p>
            <a:r>
              <a:rPr lang="en-US" sz="3300" dirty="0" smtClean="0">
                <a:solidFill>
                  <a:schemeClr val="tx1">
                    <a:lumMod val="65000"/>
                    <a:lumOff val="35000"/>
                  </a:schemeClr>
                </a:solidFill>
              </a:rPr>
              <a:t>List the amount of your </a:t>
            </a:r>
            <a:r>
              <a:rPr lang="en-US" sz="3300" b="1" dirty="0" smtClean="0">
                <a:solidFill>
                  <a:schemeClr val="tx1">
                    <a:lumMod val="65000"/>
                    <a:lumOff val="35000"/>
                  </a:schemeClr>
                </a:solidFill>
              </a:rPr>
              <a:t>monthly household paycheck</a:t>
            </a:r>
            <a:r>
              <a:rPr lang="en-US" sz="3300" dirty="0" smtClean="0">
                <a:solidFill>
                  <a:schemeClr val="tx1">
                    <a:lumMod val="65000"/>
                    <a:lumOff val="35000"/>
                  </a:schemeClr>
                </a:solidFill>
              </a:rPr>
              <a:t> on the first line in the balance column. This is the amount you are starting with in the game that you must use to budget for your expenses.</a:t>
            </a:r>
          </a:p>
          <a:p>
            <a:r>
              <a:rPr lang="en-US" sz="3300" dirty="0" smtClean="0">
                <a:solidFill>
                  <a:schemeClr val="tx1">
                    <a:lumMod val="65000"/>
                    <a:lumOff val="35000"/>
                  </a:schemeClr>
                </a:solidFill>
              </a:rPr>
              <a:t>After each purchase, make sure to write down the expense and also deduct it to have a new balance on each line</a:t>
            </a:r>
            <a:r>
              <a:rPr lang="en-US" dirty="0" smtClean="0">
                <a:solidFill>
                  <a:schemeClr val="tx1">
                    <a:lumMod val="65000"/>
                    <a:lumOff val="35000"/>
                  </a:schemeClr>
                </a:solidFill>
              </a:rPr>
              <a:t>.</a:t>
            </a:r>
          </a:p>
          <a:p>
            <a:pPr marL="0" indent="0">
              <a:buFont typeface="Arial" pitchFamily="34" charset="0"/>
              <a:buNone/>
            </a:pPr>
            <a:endParaRPr lang="en-US" dirty="0" smtClean="0">
              <a:solidFill>
                <a:schemeClr val="tx1">
                  <a:lumMod val="65000"/>
                  <a:lumOff val="35000"/>
                </a:schemeClr>
              </a:solidFill>
            </a:endParaRPr>
          </a:p>
          <a:p>
            <a:pPr marL="0" indent="0">
              <a:buFont typeface="Arial" pitchFamily="34" charset="0"/>
              <a:buNone/>
            </a:pPr>
            <a:endParaRPr lang="en-US" dirty="0" smtClean="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83118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735"/>
          <a:stretch/>
        </p:blipFill>
        <p:spPr bwMode="auto">
          <a:xfrm>
            <a:off x="990600" y="457200"/>
            <a:ext cx="6630070" cy="475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2895600"/>
            <a:ext cx="838200" cy="338554"/>
          </a:xfrm>
          <a:prstGeom prst="rect">
            <a:avLst/>
          </a:prstGeom>
          <a:noFill/>
        </p:spPr>
        <p:txBody>
          <a:bodyPr wrap="square" rtlCol="0">
            <a:spAutoFit/>
          </a:bodyPr>
          <a:lstStyle/>
          <a:p>
            <a:r>
              <a:rPr lang="en-US" sz="1600" b="1" dirty="0" smtClean="0"/>
              <a:t>$4,035</a:t>
            </a:r>
            <a:endParaRPr lang="en-US" sz="1600" b="1" dirty="0"/>
          </a:p>
        </p:txBody>
      </p:sp>
      <p:sp>
        <p:nvSpPr>
          <p:cNvPr id="5" name="TextBox 4"/>
          <p:cNvSpPr txBox="1"/>
          <p:nvPr/>
        </p:nvSpPr>
        <p:spPr>
          <a:xfrm>
            <a:off x="1905000" y="3200400"/>
            <a:ext cx="3429000" cy="369332"/>
          </a:xfrm>
          <a:prstGeom prst="rect">
            <a:avLst/>
          </a:prstGeom>
          <a:noFill/>
        </p:spPr>
        <p:txBody>
          <a:bodyPr wrap="square" rtlCol="0">
            <a:spAutoFit/>
          </a:bodyPr>
          <a:lstStyle/>
          <a:p>
            <a:pPr algn="ctr"/>
            <a:r>
              <a:rPr lang="en-US" dirty="0" smtClean="0"/>
              <a:t>Monthly House Payment</a:t>
            </a:r>
            <a:endParaRPr lang="en-US" dirty="0"/>
          </a:p>
        </p:txBody>
      </p:sp>
      <p:sp>
        <p:nvSpPr>
          <p:cNvPr id="6" name="TextBox 5"/>
          <p:cNvSpPr txBox="1"/>
          <p:nvPr/>
        </p:nvSpPr>
        <p:spPr>
          <a:xfrm>
            <a:off x="5410200" y="3192811"/>
            <a:ext cx="838200" cy="338554"/>
          </a:xfrm>
          <a:prstGeom prst="rect">
            <a:avLst/>
          </a:prstGeom>
          <a:noFill/>
        </p:spPr>
        <p:txBody>
          <a:bodyPr wrap="square" rtlCol="0">
            <a:spAutoFit/>
          </a:bodyPr>
          <a:lstStyle/>
          <a:p>
            <a:r>
              <a:rPr lang="en-US" sz="1600" b="1" dirty="0" smtClean="0"/>
              <a:t>-$1,000</a:t>
            </a:r>
            <a:endParaRPr lang="en-US" sz="1600" b="1" dirty="0"/>
          </a:p>
        </p:txBody>
      </p:sp>
      <p:sp>
        <p:nvSpPr>
          <p:cNvPr id="7" name="TextBox 6"/>
          <p:cNvSpPr txBox="1"/>
          <p:nvPr/>
        </p:nvSpPr>
        <p:spPr>
          <a:xfrm>
            <a:off x="6400800" y="3200400"/>
            <a:ext cx="838200" cy="338554"/>
          </a:xfrm>
          <a:prstGeom prst="rect">
            <a:avLst/>
          </a:prstGeom>
          <a:noFill/>
        </p:spPr>
        <p:txBody>
          <a:bodyPr wrap="square" rtlCol="0">
            <a:spAutoFit/>
          </a:bodyPr>
          <a:lstStyle/>
          <a:p>
            <a:r>
              <a:rPr lang="en-US" sz="1600" b="1" dirty="0" smtClean="0"/>
              <a:t>$3,035</a:t>
            </a:r>
            <a:endParaRPr lang="en-US" sz="1600" b="1" dirty="0"/>
          </a:p>
        </p:txBody>
      </p:sp>
      <p:sp>
        <p:nvSpPr>
          <p:cNvPr id="8" name="TextBox 7"/>
          <p:cNvSpPr txBox="1"/>
          <p:nvPr/>
        </p:nvSpPr>
        <p:spPr>
          <a:xfrm>
            <a:off x="1905000" y="3460042"/>
            <a:ext cx="3429000" cy="369332"/>
          </a:xfrm>
          <a:prstGeom prst="rect">
            <a:avLst/>
          </a:prstGeom>
          <a:noFill/>
        </p:spPr>
        <p:txBody>
          <a:bodyPr wrap="square" rtlCol="0">
            <a:spAutoFit/>
          </a:bodyPr>
          <a:lstStyle/>
          <a:p>
            <a:pPr algn="ctr"/>
            <a:r>
              <a:rPr lang="en-US" dirty="0" smtClean="0"/>
              <a:t>Monthly Car Payment</a:t>
            </a:r>
            <a:endParaRPr lang="en-US" dirty="0"/>
          </a:p>
        </p:txBody>
      </p:sp>
      <p:sp>
        <p:nvSpPr>
          <p:cNvPr id="9" name="TextBox 8"/>
          <p:cNvSpPr txBox="1"/>
          <p:nvPr/>
        </p:nvSpPr>
        <p:spPr>
          <a:xfrm>
            <a:off x="5410200" y="3471446"/>
            <a:ext cx="838200" cy="338554"/>
          </a:xfrm>
          <a:prstGeom prst="rect">
            <a:avLst/>
          </a:prstGeom>
          <a:noFill/>
        </p:spPr>
        <p:txBody>
          <a:bodyPr wrap="square" rtlCol="0">
            <a:spAutoFit/>
          </a:bodyPr>
          <a:lstStyle/>
          <a:p>
            <a:r>
              <a:rPr lang="en-US" sz="1600" b="1" dirty="0" smtClean="0"/>
              <a:t>  -$250</a:t>
            </a:r>
            <a:endParaRPr lang="en-US" sz="1600" b="1" dirty="0"/>
          </a:p>
        </p:txBody>
      </p:sp>
      <p:sp>
        <p:nvSpPr>
          <p:cNvPr id="10" name="TextBox 9"/>
          <p:cNvSpPr txBox="1"/>
          <p:nvPr/>
        </p:nvSpPr>
        <p:spPr>
          <a:xfrm>
            <a:off x="6400800" y="3471446"/>
            <a:ext cx="838200" cy="338554"/>
          </a:xfrm>
          <a:prstGeom prst="rect">
            <a:avLst/>
          </a:prstGeom>
          <a:noFill/>
        </p:spPr>
        <p:txBody>
          <a:bodyPr wrap="square" rtlCol="0">
            <a:spAutoFit/>
          </a:bodyPr>
          <a:lstStyle/>
          <a:p>
            <a:r>
              <a:rPr lang="en-US" sz="1600" b="1" dirty="0" smtClean="0"/>
              <a:t>$2,785</a:t>
            </a:r>
            <a:endParaRPr lang="en-US" sz="1600" b="1" dirty="0"/>
          </a:p>
        </p:txBody>
      </p:sp>
      <p:sp>
        <p:nvSpPr>
          <p:cNvPr id="11" name="TextBox 10"/>
          <p:cNvSpPr txBox="1"/>
          <p:nvPr/>
        </p:nvSpPr>
        <p:spPr>
          <a:xfrm>
            <a:off x="1905000" y="3733800"/>
            <a:ext cx="3429000" cy="369332"/>
          </a:xfrm>
          <a:prstGeom prst="rect">
            <a:avLst/>
          </a:prstGeom>
          <a:noFill/>
        </p:spPr>
        <p:txBody>
          <a:bodyPr wrap="square" rtlCol="0">
            <a:spAutoFit/>
          </a:bodyPr>
          <a:lstStyle/>
          <a:p>
            <a:pPr algn="ctr"/>
            <a:r>
              <a:rPr lang="en-US" dirty="0" smtClean="0"/>
              <a:t>Groceries</a:t>
            </a:r>
            <a:endParaRPr lang="en-US" dirty="0"/>
          </a:p>
        </p:txBody>
      </p:sp>
      <p:sp>
        <p:nvSpPr>
          <p:cNvPr id="12" name="TextBox 11"/>
          <p:cNvSpPr txBox="1"/>
          <p:nvPr/>
        </p:nvSpPr>
        <p:spPr>
          <a:xfrm>
            <a:off x="5410200" y="3776246"/>
            <a:ext cx="838200" cy="338554"/>
          </a:xfrm>
          <a:prstGeom prst="rect">
            <a:avLst/>
          </a:prstGeom>
          <a:noFill/>
        </p:spPr>
        <p:txBody>
          <a:bodyPr wrap="square" rtlCol="0">
            <a:spAutoFit/>
          </a:bodyPr>
          <a:lstStyle/>
          <a:p>
            <a:r>
              <a:rPr lang="en-US" sz="1600" b="1" dirty="0" smtClean="0"/>
              <a:t>  -$275</a:t>
            </a:r>
            <a:endParaRPr lang="en-US" sz="1600" b="1" dirty="0"/>
          </a:p>
        </p:txBody>
      </p:sp>
      <p:sp>
        <p:nvSpPr>
          <p:cNvPr id="13" name="TextBox 12"/>
          <p:cNvSpPr txBox="1"/>
          <p:nvPr/>
        </p:nvSpPr>
        <p:spPr>
          <a:xfrm>
            <a:off x="6400800" y="3776246"/>
            <a:ext cx="838200" cy="338554"/>
          </a:xfrm>
          <a:prstGeom prst="rect">
            <a:avLst/>
          </a:prstGeom>
          <a:noFill/>
        </p:spPr>
        <p:txBody>
          <a:bodyPr wrap="square" rtlCol="0">
            <a:spAutoFit/>
          </a:bodyPr>
          <a:lstStyle/>
          <a:p>
            <a:r>
              <a:rPr lang="en-US" sz="1600" b="1" dirty="0" smtClean="0"/>
              <a:t>$2,510</a:t>
            </a:r>
            <a:endParaRPr lang="en-US" sz="1600" b="1" dirty="0"/>
          </a:p>
        </p:txBody>
      </p:sp>
    </p:spTree>
    <p:extLst>
      <p:ext uri="{BB962C8B-B14F-4D97-AF65-F5344CB8AC3E}">
        <p14:creationId xmlns:p14="http://schemas.microsoft.com/office/powerpoint/2010/main" val="3955476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tx1">
                    <a:lumMod val="65000"/>
                    <a:lumOff val="35000"/>
                  </a:schemeClr>
                </a:solidFill>
              </a:rPr>
              <a:t>TN Treasures Real Estate</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152400" y="914400"/>
            <a:ext cx="4876800" cy="5867400"/>
          </a:xfrm>
        </p:spPr>
        <p:txBody>
          <a:bodyPr>
            <a:noAutofit/>
          </a:bodyPr>
          <a:lstStyle/>
          <a:p>
            <a:r>
              <a:rPr lang="en-US" sz="2000" dirty="0" smtClean="0">
                <a:solidFill>
                  <a:schemeClr val="tx1">
                    <a:lumMod val="65000"/>
                    <a:lumOff val="35000"/>
                  </a:schemeClr>
                </a:solidFill>
              </a:rPr>
              <a:t>Visit TN Treasures Real Estate to find a place to live! They have homes and condos to purchase as well as apartments available to rent.</a:t>
            </a:r>
          </a:p>
          <a:p>
            <a:r>
              <a:rPr lang="en-US" sz="2000" dirty="0" smtClean="0">
                <a:solidFill>
                  <a:schemeClr val="tx1">
                    <a:lumMod val="65000"/>
                    <a:lumOff val="35000"/>
                  </a:schemeClr>
                </a:solidFill>
              </a:rPr>
              <a:t>In the game, you will only be responsible for paying the monthly mortgage or rent payment on your expense ledger, not the full price of the house! Make sure to add that to your expense ledger.</a:t>
            </a:r>
          </a:p>
          <a:p>
            <a:r>
              <a:rPr lang="en-US" sz="2000" dirty="0" smtClean="0">
                <a:solidFill>
                  <a:schemeClr val="tx1">
                    <a:lumMod val="65000"/>
                    <a:lumOff val="35000"/>
                  </a:schemeClr>
                </a:solidFill>
              </a:rPr>
              <a:t>You will have to purchase a home with enough bedrooms for your family.</a:t>
            </a:r>
            <a:r>
              <a:rPr lang="en-US" sz="2000" b="1" dirty="0" smtClean="0">
                <a:solidFill>
                  <a:schemeClr val="tx1">
                    <a:lumMod val="65000"/>
                    <a:lumOff val="35000"/>
                  </a:schemeClr>
                </a:solidFill>
              </a:rPr>
              <a:t> *</a:t>
            </a:r>
            <a:r>
              <a:rPr lang="en-US" sz="2000" b="1" dirty="0">
                <a:solidFill>
                  <a:schemeClr val="tx1">
                    <a:lumMod val="65000"/>
                    <a:lumOff val="35000"/>
                  </a:schemeClr>
                </a:solidFill>
              </a:rPr>
              <a:t> </a:t>
            </a:r>
            <a:r>
              <a:rPr lang="en-US" sz="2000" dirty="0" smtClean="0">
                <a:solidFill>
                  <a:schemeClr val="tx1">
                    <a:lumMod val="65000"/>
                    <a:lumOff val="35000"/>
                  </a:schemeClr>
                </a:solidFill>
              </a:rPr>
              <a:t>Keep location, commute, and associated gas cost in mind when make your selection!</a:t>
            </a:r>
          </a:p>
          <a:p>
            <a:r>
              <a:rPr lang="en-US" sz="2000" b="1" dirty="0" smtClean="0">
                <a:solidFill>
                  <a:schemeClr val="tx1">
                    <a:lumMod val="65000"/>
                    <a:lumOff val="35000"/>
                  </a:schemeClr>
                </a:solidFill>
              </a:rPr>
              <a:t>Make sure to note your house number, number of bedrooms, and location on your checklist!</a:t>
            </a:r>
            <a:endParaRPr lang="en-US" sz="2000" b="1" dirty="0">
              <a:solidFill>
                <a:schemeClr val="tx1">
                  <a:lumMod val="65000"/>
                  <a:lumOff val="35000"/>
                </a:schemeClr>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798"/>
          <a:stretch/>
        </p:blipFill>
        <p:spPr bwMode="auto">
          <a:xfrm>
            <a:off x="4876801" y="1039440"/>
            <a:ext cx="4130566" cy="42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43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tx1">
                    <a:lumMod val="65000"/>
                    <a:lumOff val="35000"/>
                  </a:schemeClr>
                </a:solidFill>
              </a:rPr>
              <a:t>New Wheels Dealership</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228600" y="1219200"/>
            <a:ext cx="4267200" cy="4800600"/>
          </a:xfrm>
        </p:spPr>
        <p:txBody>
          <a:bodyPr>
            <a:normAutofit fontScale="85000" lnSpcReduction="20000"/>
          </a:bodyPr>
          <a:lstStyle/>
          <a:p>
            <a:r>
              <a:rPr lang="en-US" dirty="0" smtClean="0">
                <a:solidFill>
                  <a:schemeClr val="tx1">
                    <a:lumMod val="65000"/>
                    <a:lumOff val="35000"/>
                  </a:schemeClr>
                </a:solidFill>
              </a:rPr>
              <a:t>To purchase your car, you will need to visit New Wheels Dealership.</a:t>
            </a:r>
          </a:p>
          <a:p>
            <a:r>
              <a:rPr lang="en-US" dirty="0" smtClean="0">
                <a:solidFill>
                  <a:schemeClr val="tx1">
                    <a:lumMod val="65000"/>
                    <a:lumOff val="35000"/>
                  </a:schemeClr>
                </a:solidFill>
              </a:rPr>
              <a:t>Here, you will choose from a variety of car options to fit your style (or your budget).</a:t>
            </a:r>
          </a:p>
          <a:p>
            <a:r>
              <a:rPr lang="en-US" dirty="0" smtClean="0">
                <a:solidFill>
                  <a:schemeClr val="tx1">
                    <a:lumMod val="65000"/>
                    <a:lumOff val="35000"/>
                  </a:schemeClr>
                </a:solidFill>
              </a:rPr>
              <a:t>Make sure to write down the Car Number and Type of Car on your Checklist!</a:t>
            </a:r>
          </a:p>
          <a:p>
            <a:r>
              <a:rPr lang="en-US" dirty="0" smtClean="0">
                <a:solidFill>
                  <a:schemeClr val="tx1">
                    <a:lumMod val="65000"/>
                    <a:lumOff val="35000"/>
                  </a:schemeClr>
                </a:solidFill>
              </a:rPr>
              <a:t>When making a selection, remember you will be responsible for deducting the monthly car payment from your expense ledger.</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19" r="12407"/>
          <a:stretch/>
        </p:blipFill>
        <p:spPr bwMode="auto">
          <a:xfrm>
            <a:off x="4367372" y="1524000"/>
            <a:ext cx="4774059" cy="359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22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tx1">
                    <a:lumMod val="65000"/>
                    <a:lumOff val="35000"/>
                  </a:schemeClr>
                </a:solidFill>
              </a:rPr>
              <a:t>Plugged In Energy</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228600" y="914400"/>
            <a:ext cx="4038600" cy="5410200"/>
          </a:xfrm>
        </p:spPr>
        <p:txBody>
          <a:bodyPr>
            <a:normAutofit fontScale="70000" lnSpcReduction="20000"/>
          </a:bodyPr>
          <a:lstStyle/>
          <a:p>
            <a:r>
              <a:rPr lang="en-US" dirty="0" smtClean="0">
                <a:solidFill>
                  <a:schemeClr val="tx1">
                    <a:lumMod val="65000"/>
                    <a:lumOff val="35000"/>
                  </a:schemeClr>
                </a:solidFill>
              </a:rPr>
              <a:t>At this station, you will </a:t>
            </a:r>
            <a:r>
              <a:rPr lang="en-US" dirty="0">
                <a:solidFill>
                  <a:schemeClr val="tx1">
                    <a:lumMod val="65000"/>
                    <a:lumOff val="35000"/>
                  </a:schemeClr>
                </a:solidFill>
              </a:rPr>
              <a:t>select utility services for </a:t>
            </a:r>
            <a:r>
              <a:rPr lang="en-US" dirty="0" smtClean="0">
                <a:solidFill>
                  <a:schemeClr val="tx1">
                    <a:lumMod val="65000"/>
                    <a:lumOff val="35000"/>
                  </a:schemeClr>
                </a:solidFill>
              </a:rPr>
              <a:t>your home. </a:t>
            </a:r>
            <a:r>
              <a:rPr lang="en-US" dirty="0">
                <a:solidFill>
                  <a:schemeClr val="tx1">
                    <a:lumMod val="65000"/>
                    <a:lumOff val="35000"/>
                  </a:schemeClr>
                </a:solidFill>
              </a:rPr>
              <a:t>Prices, based on actual TN prices, are provided </a:t>
            </a:r>
            <a:r>
              <a:rPr lang="en-US" dirty="0" smtClean="0">
                <a:solidFill>
                  <a:schemeClr val="tx1">
                    <a:lumMod val="65000"/>
                    <a:lumOff val="35000"/>
                  </a:schemeClr>
                </a:solidFill>
              </a:rPr>
              <a:t>for you at the station.</a:t>
            </a:r>
            <a:endParaRPr lang="en-US" dirty="0">
              <a:solidFill>
                <a:schemeClr val="tx1">
                  <a:lumMod val="65000"/>
                  <a:lumOff val="35000"/>
                </a:schemeClr>
              </a:solidFill>
            </a:endParaRPr>
          </a:p>
          <a:p>
            <a:r>
              <a:rPr lang="en-US" dirty="0" smtClean="0">
                <a:solidFill>
                  <a:schemeClr val="tx1">
                    <a:lumMod val="65000"/>
                    <a:lumOff val="35000"/>
                  </a:schemeClr>
                </a:solidFill>
              </a:rPr>
              <a:t>You must </a:t>
            </a:r>
            <a:r>
              <a:rPr lang="en-US" dirty="0">
                <a:solidFill>
                  <a:schemeClr val="tx1">
                    <a:lumMod val="65000"/>
                    <a:lumOff val="35000"/>
                  </a:schemeClr>
                </a:solidFill>
              </a:rPr>
              <a:t>purchase all essential services:</a:t>
            </a:r>
          </a:p>
          <a:p>
            <a:pPr lvl="1"/>
            <a:r>
              <a:rPr lang="en-US" dirty="0">
                <a:solidFill>
                  <a:schemeClr val="tx1">
                    <a:lumMod val="65000"/>
                    <a:lumOff val="35000"/>
                  </a:schemeClr>
                </a:solidFill>
              </a:rPr>
              <a:t>Electricity</a:t>
            </a:r>
          </a:p>
          <a:p>
            <a:pPr lvl="1"/>
            <a:r>
              <a:rPr lang="en-US" dirty="0">
                <a:solidFill>
                  <a:schemeClr val="tx1">
                    <a:lumMod val="65000"/>
                    <a:lumOff val="35000"/>
                  </a:schemeClr>
                </a:solidFill>
              </a:rPr>
              <a:t>Gas</a:t>
            </a:r>
          </a:p>
          <a:p>
            <a:pPr lvl="1"/>
            <a:r>
              <a:rPr lang="en-US" dirty="0">
                <a:solidFill>
                  <a:schemeClr val="tx1">
                    <a:lumMod val="65000"/>
                    <a:lumOff val="35000"/>
                  </a:schemeClr>
                </a:solidFill>
              </a:rPr>
              <a:t>Water</a:t>
            </a:r>
          </a:p>
          <a:p>
            <a:pPr lvl="1"/>
            <a:r>
              <a:rPr lang="en-US" dirty="0">
                <a:solidFill>
                  <a:schemeClr val="tx1">
                    <a:lumMod val="65000"/>
                    <a:lumOff val="35000"/>
                  </a:schemeClr>
                </a:solidFill>
              </a:rPr>
              <a:t>Sewage</a:t>
            </a:r>
          </a:p>
          <a:p>
            <a:pPr lvl="1"/>
            <a:r>
              <a:rPr lang="en-US" dirty="0">
                <a:solidFill>
                  <a:schemeClr val="tx1">
                    <a:lumMod val="65000"/>
                    <a:lumOff val="35000"/>
                  </a:schemeClr>
                </a:solidFill>
              </a:rPr>
              <a:t>Trash pickup</a:t>
            </a:r>
          </a:p>
          <a:p>
            <a:r>
              <a:rPr lang="en-US" dirty="0" smtClean="0">
                <a:solidFill>
                  <a:schemeClr val="tx1">
                    <a:lumMod val="65000"/>
                    <a:lumOff val="35000"/>
                  </a:schemeClr>
                </a:solidFill>
              </a:rPr>
              <a:t>You also </a:t>
            </a:r>
            <a:r>
              <a:rPr lang="en-US" dirty="0">
                <a:solidFill>
                  <a:schemeClr val="tx1">
                    <a:lumMod val="65000"/>
                    <a:lumOff val="35000"/>
                  </a:schemeClr>
                </a:solidFill>
              </a:rPr>
              <a:t>able to select other optional “non-essential” services such as </a:t>
            </a:r>
            <a:r>
              <a:rPr lang="en-US" dirty="0" smtClean="0">
                <a:solidFill>
                  <a:schemeClr val="tx1">
                    <a:lumMod val="65000"/>
                    <a:lumOff val="35000"/>
                  </a:schemeClr>
                </a:solidFill>
              </a:rPr>
              <a:t>cable and internet.</a:t>
            </a:r>
          </a:p>
          <a:p>
            <a:r>
              <a:rPr lang="en-US" dirty="0" smtClean="0">
                <a:solidFill>
                  <a:schemeClr val="tx1">
                    <a:lumMod val="65000"/>
                    <a:lumOff val="35000"/>
                  </a:schemeClr>
                </a:solidFill>
              </a:rPr>
              <a:t>Make sure to write down your monthly expenses on your expense ledger! If you select non-essential services, make sure to write a line for each selection!</a:t>
            </a:r>
            <a:endParaRPr lang="en-US" dirty="0">
              <a:solidFill>
                <a:schemeClr val="tx1">
                  <a:lumMod val="65000"/>
                  <a:lumOff val="35000"/>
                </a:schemeClr>
              </a:solidFill>
            </a:endParaRPr>
          </a:p>
          <a:p>
            <a:endParaRPr lang="en-US" dirty="0">
              <a:solidFill>
                <a:schemeClr val="tx1">
                  <a:lumMod val="65000"/>
                  <a:lumOff val="3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14600"/>
            <a:ext cx="497944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870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b="1" dirty="0" smtClean="0">
                <a:solidFill>
                  <a:schemeClr val="tx1">
                    <a:lumMod val="65000"/>
                    <a:lumOff val="35000"/>
                  </a:schemeClr>
                </a:solidFill>
              </a:rPr>
              <a:t>Just in Case Insurance</a:t>
            </a:r>
            <a:endParaRPr lang="en-US" b="1" dirty="0">
              <a:solidFill>
                <a:schemeClr val="tx1">
                  <a:lumMod val="65000"/>
                  <a:lumOff val="35000"/>
                </a:schemeClr>
              </a:solidFill>
            </a:endParaRPr>
          </a:p>
        </p:txBody>
      </p:sp>
      <p:sp>
        <p:nvSpPr>
          <p:cNvPr id="3" name="Content Placeholder 2"/>
          <p:cNvSpPr>
            <a:spLocks noGrp="1"/>
          </p:cNvSpPr>
          <p:nvPr>
            <p:ph sz="half" idx="1"/>
          </p:nvPr>
        </p:nvSpPr>
        <p:spPr>
          <a:xfrm>
            <a:off x="304800" y="990600"/>
            <a:ext cx="4343400" cy="5334000"/>
          </a:xfrm>
        </p:spPr>
        <p:txBody>
          <a:bodyPr>
            <a:normAutofit fontScale="85000" lnSpcReduction="10000"/>
          </a:bodyPr>
          <a:lstStyle/>
          <a:p>
            <a:r>
              <a:rPr lang="en-US" dirty="0" smtClean="0">
                <a:solidFill>
                  <a:schemeClr val="tx1">
                    <a:lumMod val="65000"/>
                    <a:lumOff val="35000"/>
                  </a:schemeClr>
                </a:solidFill>
              </a:rPr>
              <a:t>At this station, you will select your insurance plans.</a:t>
            </a:r>
          </a:p>
          <a:p>
            <a:r>
              <a:rPr lang="en-US" dirty="0" smtClean="0">
                <a:solidFill>
                  <a:schemeClr val="tx1">
                    <a:lumMod val="65000"/>
                    <a:lumOff val="35000"/>
                  </a:schemeClr>
                </a:solidFill>
              </a:rPr>
              <a:t>You must select auto, but you can choose between liability and complete coverage.</a:t>
            </a:r>
          </a:p>
          <a:p>
            <a:r>
              <a:rPr lang="en-US" dirty="0" smtClean="0">
                <a:solidFill>
                  <a:schemeClr val="tx1">
                    <a:lumMod val="65000"/>
                    <a:lumOff val="35000"/>
                  </a:schemeClr>
                </a:solidFill>
              </a:rPr>
              <a:t>You must also select health insurance. If you have a family, you must pick the family plan.</a:t>
            </a:r>
          </a:p>
          <a:p>
            <a:r>
              <a:rPr lang="en-US" dirty="0" smtClean="0">
                <a:solidFill>
                  <a:schemeClr val="tx1">
                    <a:lumMod val="65000"/>
                    <a:lumOff val="35000"/>
                  </a:schemeClr>
                </a:solidFill>
              </a:rPr>
              <a:t>Dental, vision, and home insurance are optional.</a:t>
            </a:r>
          </a:p>
          <a:p>
            <a:r>
              <a:rPr lang="en-US" dirty="0" smtClean="0">
                <a:solidFill>
                  <a:schemeClr val="tx1">
                    <a:lumMod val="65000"/>
                    <a:lumOff val="35000"/>
                  </a:schemeClr>
                </a:solidFill>
              </a:rPr>
              <a:t>After making your selections, you will receive an insurance card and will need to list the expenses on your ledger.</a:t>
            </a:r>
            <a:endParaRPr lang="en-US" dirty="0">
              <a:solidFill>
                <a:schemeClr val="tx1">
                  <a:lumMod val="65000"/>
                  <a:lumOff val="3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14400"/>
            <a:ext cx="3518943" cy="352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76298"/>
            <a:ext cx="3409950" cy="206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257800" y="5791200"/>
            <a:ext cx="381000" cy="381000"/>
          </a:xfrm>
          <a:prstGeom prst="ellipse">
            <a:avLst/>
          </a:prstGeom>
          <a:solidFill>
            <a:srgbClr val="EEC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512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1353</Words>
  <Application>Microsoft Office PowerPoint</Application>
  <PresentationFormat>On-screen Show (4:3)</PresentationFormat>
  <Paragraphs>100</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“Who Am I?” Cards</vt:lpstr>
      <vt:lpstr>Checklist</vt:lpstr>
      <vt:lpstr>The Expense Ledger</vt:lpstr>
      <vt:lpstr>PowerPoint Presentation</vt:lpstr>
      <vt:lpstr>TN Treasures Real Estate</vt:lpstr>
      <vt:lpstr>New Wheels Dealership</vt:lpstr>
      <vt:lpstr>Plugged In Energy</vt:lpstr>
      <vt:lpstr>Just in Case Insurance</vt:lpstr>
      <vt:lpstr>Get Goin’ Gas Station</vt:lpstr>
      <vt:lpstr>Super Foods Market</vt:lpstr>
      <vt:lpstr>Smoky Mountain One Stop</vt:lpstr>
      <vt:lpstr>Dogwood Medical Center</vt:lpstr>
      <vt:lpstr>The Green Reaper</vt:lpstr>
      <vt:lpstr>Financial Coaching</vt:lpstr>
      <vt:lpstr>TN Reconnect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of Life</dc:title>
  <dc:creator>MaryNelle Hall</dc:creator>
  <cp:lastModifiedBy>MaryNelle Hall</cp:lastModifiedBy>
  <cp:revision>26</cp:revision>
  <dcterms:created xsi:type="dcterms:W3CDTF">2006-08-16T00:00:00Z</dcterms:created>
  <dcterms:modified xsi:type="dcterms:W3CDTF">2018-09-17T14:01:12Z</dcterms:modified>
</cp:coreProperties>
</file>