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773" r:id="rId2"/>
    <p:sldMasterId id="2147483797" r:id="rId3"/>
    <p:sldMasterId id="2147483810" r:id="rId4"/>
    <p:sldMasterId id="2147483817" r:id="rId5"/>
  </p:sldMasterIdLst>
  <p:notesMasterIdLst>
    <p:notesMasterId r:id="rId91"/>
  </p:notesMasterIdLst>
  <p:handoutMasterIdLst>
    <p:handoutMasterId r:id="rId92"/>
  </p:handoutMasterIdLst>
  <p:sldIdLst>
    <p:sldId id="1940" r:id="rId6"/>
    <p:sldId id="1937" r:id="rId7"/>
    <p:sldId id="1939" r:id="rId8"/>
    <p:sldId id="1879" r:id="rId9"/>
    <p:sldId id="1797" r:id="rId10"/>
    <p:sldId id="1878" r:id="rId11"/>
    <p:sldId id="1934" r:id="rId12"/>
    <p:sldId id="1936" r:id="rId13"/>
    <p:sldId id="1935" r:id="rId14"/>
    <p:sldId id="256" r:id="rId15"/>
    <p:sldId id="1801" r:id="rId16"/>
    <p:sldId id="1802" r:id="rId17"/>
    <p:sldId id="1803" r:id="rId18"/>
    <p:sldId id="1804" r:id="rId19"/>
    <p:sldId id="1805" r:id="rId20"/>
    <p:sldId id="1806" r:id="rId21"/>
    <p:sldId id="1807" r:id="rId22"/>
    <p:sldId id="1808" r:id="rId23"/>
    <p:sldId id="1809" r:id="rId24"/>
    <p:sldId id="1810" r:id="rId25"/>
    <p:sldId id="1811" r:id="rId26"/>
    <p:sldId id="1813" r:id="rId27"/>
    <p:sldId id="1814" r:id="rId28"/>
    <p:sldId id="1815" r:id="rId29"/>
    <p:sldId id="1816" r:id="rId30"/>
    <p:sldId id="1817" r:id="rId31"/>
    <p:sldId id="1818" r:id="rId32"/>
    <p:sldId id="1819" r:id="rId33"/>
    <p:sldId id="1820" r:id="rId34"/>
    <p:sldId id="1910" r:id="rId35"/>
    <p:sldId id="1821" r:id="rId36"/>
    <p:sldId id="1822" r:id="rId37"/>
    <p:sldId id="1823" r:id="rId38"/>
    <p:sldId id="1824" r:id="rId39"/>
    <p:sldId id="1825" r:id="rId40"/>
    <p:sldId id="1826" r:id="rId41"/>
    <p:sldId id="1827" r:id="rId42"/>
    <p:sldId id="1828" r:id="rId43"/>
    <p:sldId id="1829" r:id="rId44"/>
    <p:sldId id="1830" r:id="rId45"/>
    <p:sldId id="1831" r:id="rId46"/>
    <p:sldId id="1832" r:id="rId47"/>
    <p:sldId id="1833" r:id="rId48"/>
    <p:sldId id="1834" r:id="rId49"/>
    <p:sldId id="1835" r:id="rId50"/>
    <p:sldId id="1836" r:id="rId51"/>
    <p:sldId id="1837" r:id="rId52"/>
    <p:sldId id="1838" r:id="rId53"/>
    <p:sldId id="1839" r:id="rId54"/>
    <p:sldId id="1840" r:id="rId55"/>
    <p:sldId id="1841" r:id="rId56"/>
    <p:sldId id="1842" r:id="rId57"/>
    <p:sldId id="1843" r:id="rId58"/>
    <p:sldId id="1844" r:id="rId59"/>
    <p:sldId id="1845" r:id="rId60"/>
    <p:sldId id="1884" r:id="rId61"/>
    <p:sldId id="1886" r:id="rId62"/>
    <p:sldId id="1887" r:id="rId63"/>
    <p:sldId id="1888" r:id="rId64"/>
    <p:sldId id="1889" r:id="rId65"/>
    <p:sldId id="1890" r:id="rId66"/>
    <p:sldId id="1891" r:id="rId67"/>
    <p:sldId id="1892" r:id="rId68"/>
    <p:sldId id="1893" r:id="rId69"/>
    <p:sldId id="1894" r:id="rId70"/>
    <p:sldId id="1895" r:id="rId71"/>
    <p:sldId id="1896" r:id="rId72"/>
    <p:sldId id="1859" r:id="rId73"/>
    <p:sldId id="1860" r:id="rId74"/>
    <p:sldId id="1861" r:id="rId75"/>
    <p:sldId id="1862" r:id="rId76"/>
    <p:sldId id="1863" r:id="rId77"/>
    <p:sldId id="1864" r:id="rId78"/>
    <p:sldId id="1865" r:id="rId79"/>
    <p:sldId id="1866" r:id="rId80"/>
    <p:sldId id="1867" r:id="rId81"/>
    <p:sldId id="1868" r:id="rId82"/>
    <p:sldId id="1662" r:id="rId83"/>
    <p:sldId id="1869" r:id="rId84"/>
    <p:sldId id="1870" r:id="rId85"/>
    <p:sldId id="1871" r:id="rId86"/>
    <p:sldId id="1872" r:id="rId87"/>
    <p:sldId id="1873" r:id="rId88"/>
    <p:sldId id="1874" r:id="rId89"/>
    <p:sldId id="1800" r:id="rId9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Seay" initials="JS" lastIdx="3" clrIdx="0">
    <p:extLst>
      <p:ext uri="{19B8F6BF-5375-455C-9EA6-DF929625EA0E}">
        <p15:presenceInfo xmlns:p15="http://schemas.microsoft.com/office/powerpoint/2012/main" userId="S::CB05500@tn.gov::177eca19-a8f1-4632-8321-565da92bf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11D5F"/>
    <a:srgbClr val="192246"/>
    <a:srgbClr val="1B365D"/>
    <a:srgbClr val="D1D3D6"/>
    <a:srgbClr val="FF9F99"/>
    <a:srgbClr val="FFFF00"/>
    <a:srgbClr val="CBCBCB"/>
    <a:srgbClr val="E7E7E7"/>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9" autoAdjust="0"/>
    <p:restoredTop sz="86410" autoAdjust="0"/>
  </p:normalViewPr>
  <p:slideViewPr>
    <p:cSldViewPr>
      <p:cViewPr varScale="1">
        <p:scale>
          <a:sx n="74" d="100"/>
          <a:sy n="74" d="100"/>
        </p:scale>
        <p:origin x="93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96"/>
    </p:cViewPr>
  </p:sorterViewPr>
  <p:notesViewPr>
    <p:cSldViewPr>
      <p:cViewPr>
        <p:scale>
          <a:sx n="98" d="100"/>
          <a:sy n="98" d="100"/>
        </p:scale>
        <p:origin x="182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5F681B09-14D1-4F6B-9C5F-92E2FC585683}">
      <dgm:prSet phldrT="[Text]" custT="1"/>
      <dgm:spPr>
        <a:solidFill>
          <a:schemeClr val="bg1">
            <a:lumMod val="95000"/>
          </a:schemeClr>
        </a:solidFill>
        <a:ln>
          <a:solidFill>
            <a:srgbClr val="FF0000"/>
          </a:solidFill>
        </a:ln>
      </dgm:spPr>
      <dgm:t>
        <a:bodyPr/>
        <a:lstStyle/>
        <a:p>
          <a:r>
            <a:rPr lang="en-US" sz="4800" b="1" dirty="0">
              <a:solidFill>
                <a:schemeClr val="tx2"/>
              </a:solidFill>
            </a:rPr>
            <a:t>Parent 1</a:t>
          </a:r>
        </a:p>
      </dgm:t>
    </dgm:pt>
    <dgm:pt modelId="{804944C7-7ED8-4318-B460-E7C3AD6D15CB}" type="parTrans" cxnId="{C928375E-5B19-41A9-B581-9EBBC4205055}">
      <dgm:prSet/>
      <dgm:spPr/>
      <dgm:t>
        <a:bodyPr/>
        <a:lstStyle/>
        <a:p>
          <a:endParaRPr lang="en-US"/>
        </a:p>
      </dgm:t>
    </dgm:pt>
    <dgm:pt modelId="{7E95B9A0-4FE7-4551-9F2E-623B7A592E2A}" type="sibTrans" cxnId="{C928375E-5B19-41A9-B581-9EBBC4205055}">
      <dgm:prSet/>
      <dgm:spPr/>
      <dgm:t>
        <a:bodyPr/>
        <a:lstStyle/>
        <a:p>
          <a:endParaRPr lang="en-US"/>
        </a:p>
      </dgm:t>
    </dgm:pt>
    <dgm:pt modelId="{2CC57DE0-BED9-4666-A4D6-CE1EDBD86DF2}">
      <dgm:prSet phldrT="[Text]" custT="1"/>
      <dgm:spPr>
        <a:solidFill>
          <a:schemeClr val="bg1">
            <a:lumMod val="95000"/>
          </a:schemeClr>
        </a:solidFill>
        <a:ln>
          <a:solidFill>
            <a:srgbClr val="FF0000"/>
          </a:solidFill>
        </a:ln>
      </dgm:spPr>
      <dgm:t>
        <a:bodyPr/>
        <a:lstStyle/>
        <a:p>
          <a:r>
            <a:rPr lang="en-US" sz="4800" b="1" dirty="0">
              <a:solidFill>
                <a:schemeClr val="tx2"/>
              </a:solidFill>
            </a:rPr>
            <a:t>Parent 2*</a:t>
          </a:r>
        </a:p>
      </dgm:t>
    </dgm:pt>
    <dgm:pt modelId="{72FEDC8E-EBEC-43EE-936E-00ECCABF7496}" type="parTrans" cxnId="{2FFCFFAC-3EA8-414C-B859-2BA2EC7F03AF}">
      <dgm:prSet/>
      <dgm:spPr/>
      <dgm:t>
        <a:bodyPr/>
        <a:lstStyle/>
        <a:p>
          <a:endParaRPr lang="en-US"/>
        </a:p>
      </dgm:t>
    </dgm:pt>
    <dgm:pt modelId="{195DB6AC-B758-4115-AE04-79BBAACF37A8}" type="sibTrans" cxnId="{2FFCFFAC-3EA8-414C-B859-2BA2EC7F03AF}">
      <dgm:prSet/>
      <dgm:spPr/>
      <dgm:t>
        <a:bodyPr/>
        <a:lstStyle/>
        <a:p>
          <a:endParaRPr lang="en-US"/>
        </a:p>
      </dgm:t>
    </dgm:pt>
    <dgm:pt modelId="{3DB1E31A-B460-4A77-979B-37C5B0888F28}">
      <dgm:prSet phldrT="[Text]" custT="1"/>
      <dgm:spPr>
        <a:solidFill>
          <a:schemeClr val="bg1">
            <a:lumMod val="95000"/>
          </a:schemeClr>
        </a:solidFill>
        <a:ln>
          <a:solidFill>
            <a:srgbClr val="FF0000"/>
          </a:solidFill>
        </a:ln>
      </dgm:spPr>
      <dgm:t>
        <a:bodyPr/>
        <a:lstStyle/>
        <a:p>
          <a:r>
            <a:rPr lang="en-US" sz="2800" b="1" dirty="0">
              <a:solidFill>
                <a:schemeClr val="tx2"/>
              </a:solidFill>
            </a:rPr>
            <a:t>FSA IDs needed for a </a:t>
          </a:r>
          <a:r>
            <a:rPr lang="en-US" sz="2800" b="1" dirty="0">
              <a:solidFill>
                <a:srgbClr val="00B0F0"/>
              </a:solidFill>
            </a:rPr>
            <a:t>dependent student </a:t>
          </a:r>
          <a:r>
            <a:rPr lang="en-US" sz="2800" b="1" dirty="0">
              <a:solidFill>
                <a:schemeClr val="tx2"/>
              </a:solidFill>
            </a:rPr>
            <a:t>completing the 2024-25 FAFSA…</a:t>
          </a:r>
        </a:p>
      </dgm:t>
    </dgm:pt>
    <dgm:pt modelId="{9113C56B-0A65-4647-A3A1-0F6FF20E8DAB}" type="parTrans" cxnId="{5D89BCB9-9F0B-4F96-8CD7-F40A0AF52586}">
      <dgm:prSet/>
      <dgm:spPr/>
      <dgm:t>
        <a:bodyPr/>
        <a:lstStyle/>
        <a:p>
          <a:endParaRPr lang="en-US"/>
        </a:p>
      </dgm:t>
    </dgm:pt>
    <dgm:pt modelId="{7AB69E38-0199-482A-96A9-927892AE5AE4}" type="sibTrans" cxnId="{5D89BCB9-9F0B-4F96-8CD7-F40A0AF52586}">
      <dgm:prSet/>
      <dgm:spPr/>
      <dgm:t>
        <a:bodyPr/>
        <a:lstStyle/>
        <a:p>
          <a:endParaRPr lang="en-US"/>
        </a:p>
      </dgm:t>
    </dgm:pt>
    <dgm:pt modelId="{6E8846EC-3F2D-46BE-82CF-6E148E59DD72}">
      <dgm:prSet phldrT="[Text]" custT="1"/>
      <dgm:spPr>
        <a:solidFill>
          <a:schemeClr val="bg1">
            <a:lumMod val="95000"/>
          </a:schemeClr>
        </a:solidFill>
        <a:ln>
          <a:solidFill>
            <a:srgbClr val="FF0000"/>
          </a:solidFill>
        </a:ln>
      </dgm:spPr>
      <dgm:t>
        <a:bodyPr/>
        <a:lstStyle/>
        <a:p>
          <a:r>
            <a:rPr lang="en-US" sz="4800" b="1" dirty="0">
              <a:solidFill>
                <a:schemeClr val="tx2"/>
              </a:solidFill>
            </a:rPr>
            <a:t>Student</a:t>
          </a:r>
          <a:endParaRPr lang="en-US" sz="6500" b="1" dirty="0">
            <a:solidFill>
              <a:schemeClr val="tx2"/>
            </a:solidFill>
          </a:endParaRPr>
        </a:p>
      </dgm:t>
    </dgm:pt>
    <dgm:pt modelId="{ECB806DD-A2E9-498F-BB7C-8DD3F19862F4}" type="sibTrans" cxnId="{242499D9-6E26-41C6-A2E4-111B3D7EEA7B}">
      <dgm:prSet/>
      <dgm:spPr/>
      <dgm:t>
        <a:bodyPr/>
        <a:lstStyle/>
        <a:p>
          <a:endParaRPr lang="en-US"/>
        </a:p>
      </dgm:t>
    </dgm:pt>
    <dgm:pt modelId="{2C0CCED6-8C67-4B37-8CF5-66D21D06ADEC}" type="parTrans" cxnId="{242499D9-6E26-41C6-A2E4-111B3D7EEA7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18D283EC-E2CB-42AA-B258-D2BD880E1184}" type="pres">
      <dgm:prSet presAssocID="{3DB1E31A-B460-4A77-979B-37C5B0888F28}" presName="node" presStyleLbl="node1" presStyleIdx="0" presStyleCnt="4" custScaleX="266667" custScaleY="37085">
        <dgm:presLayoutVars>
          <dgm:bulletEnabled val="1"/>
        </dgm:presLayoutVars>
      </dgm:prSet>
      <dgm:spPr/>
    </dgm:pt>
    <dgm:pt modelId="{FB782F5C-7543-4120-A02E-3C22406EE247}" type="pres">
      <dgm:prSet presAssocID="{7AB69E38-0199-482A-96A9-927892AE5AE4}" presName="sibTrans" presStyleCnt="0"/>
      <dgm:spPr/>
    </dgm:pt>
    <dgm:pt modelId="{702679A7-F8B9-4BA8-9D8E-C41E1040832F}" type="pres">
      <dgm:prSet presAssocID="{6E8846EC-3F2D-46BE-82CF-6E148E59DD72}" presName="node" presStyleLbl="node1" presStyleIdx="1" presStyleCnt="4" custScaleX="82222" custScaleY="98739">
        <dgm:presLayoutVars>
          <dgm:bulletEnabled val="1"/>
        </dgm:presLayoutVars>
      </dgm:prSet>
      <dgm:spPr/>
    </dgm:pt>
    <dgm:pt modelId="{5E8B8CD2-CEAC-4FF4-9FBF-76DE47CF1A28}" type="pres">
      <dgm:prSet presAssocID="{ECB806DD-A2E9-498F-BB7C-8DD3F19862F4}" presName="sibTrans" presStyleCnt="0"/>
      <dgm:spPr/>
    </dgm:pt>
    <dgm:pt modelId="{B3DC103B-31AD-4283-96EC-FD841C016BD0}" type="pres">
      <dgm:prSet presAssocID="{5F681B09-14D1-4F6B-9C5F-92E2FC585683}" presName="node" presStyleLbl="node1" presStyleIdx="2" presStyleCnt="4" custScaleX="82222" custScaleY="98739">
        <dgm:presLayoutVars>
          <dgm:bulletEnabled val="1"/>
        </dgm:presLayoutVars>
      </dgm:prSet>
      <dgm:spPr/>
    </dgm:pt>
    <dgm:pt modelId="{A0EACDFD-556B-4B47-AD27-A044731E5E59}" type="pres">
      <dgm:prSet presAssocID="{7E95B9A0-4FE7-4551-9F2E-623B7A592E2A}" presName="sibTrans" presStyleCnt="0"/>
      <dgm:spPr/>
    </dgm:pt>
    <dgm:pt modelId="{87E35EB2-1BC1-4DDE-AF69-61E093EE2797}" type="pres">
      <dgm:prSet presAssocID="{2CC57DE0-BED9-4666-A4D6-CE1EDBD86DF2}" presName="node" presStyleLbl="node1" presStyleIdx="3" presStyleCnt="4" custScaleX="82222" custScaleY="98739">
        <dgm:presLayoutVars>
          <dgm:bulletEnabled val="1"/>
        </dgm:presLayoutVars>
      </dgm:prSet>
      <dgm:spPr/>
    </dgm:pt>
  </dgm:ptLst>
  <dgm:cxnLst>
    <dgm:cxn modelId="{CD9DE304-0A06-4B07-B53B-C7BD277FB3BD}" type="presOf" srcId="{6E8846EC-3F2D-46BE-82CF-6E148E59DD72}" destId="{702679A7-F8B9-4BA8-9D8E-C41E1040832F}" srcOrd="0" destOrd="0" presId="urn:microsoft.com/office/officeart/2005/8/layout/default"/>
    <dgm:cxn modelId="{171B441D-1249-42E8-AAD6-1F88C0D00681}" type="presOf" srcId="{32A1CCD2-D46B-4045-844D-D864B176DE56}" destId="{33CD0ED3-25E5-414A-A385-E269B92CD1D7}" srcOrd="0" destOrd="0" presId="urn:microsoft.com/office/officeart/2005/8/layout/default"/>
    <dgm:cxn modelId="{7291312F-BCA3-4934-990D-8327B867C98C}" type="presOf" srcId="{3DB1E31A-B460-4A77-979B-37C5B0888F28}" destId="{18D283EC-E2CB-42AA-B258-D2BD880E1184}" srcOrd="0" destOrd="0" presId="urn:microsoft.com/office/officeart/2005/8/layout/default"/>
    <dgm:cxn modelId="{1351035D-75A3-4F82-8C33-5FB7A00DDC79}" type="presOf" srcId="{2CC57DE0-BED9-4666-A4D6-CE1EDBD86DF2}" destId="{87E35EB2-1BC1-4DDE-AF69-61E093EE2797}" srcOrd="0" destOrd="0" presId="urn:microsoft.com/office/officeart/2005/8/layout/default"/>
    <dgm:cxn modelId="{C928375E-5B19-41A9-B581-9EBBC4205055}" srcId="{32A1CCD2-D46B-4045-844D-D864B176DE56}" destId="{5F681B09-14D1-4F6B-9C5F-92E2FC585683}" srcOrd="2" destOrd="0" parTransId="{804944C7-7ED8-4318-B460-E7C3AD6D15CB}" sibTransId="{7E95B9A0-4FE7-4551-9F2E-623B7A592E2A}"/>
    <dgm:cxn modelId="{3C28854A-A1D5-4200-839E-66EF4E4F0785}" type="presOf" srcId="{5F681B09-14D1-4F6B-9C5F-92E2FC585683}" destId="{B3DC103B-31AD-4283-96EC-FD841C016BD0}" srcOrd="0" destOrd="0" presId="urn:microsoft.com/office/officeart/2005/8/layout/default"/>
    <dgm:cxn modelId="{2FFCFFAC-3EA8-414C-B859-2BA2EC7F03AF}" srcId="{32A1CCD2-D46B-4045-844D-D864B176DE56}" destId="{2CC57DE0-BED9-4666-A4D6-CE1EDBD86DF2}" srcOrd="3" destOrd="0" parTransId="{72FEDC8E-EBEC-43EE-936E-00ECCABF7496}" sibTransId="{195DB6AC-B758-4115-AE04-79BBAACF37A8}"/>
    <dgm:cxn modelId="{5D89BCB9-9F0B-4F96-8CD7-F40A0AF52586}" srcId="{32A1CCD2-D46B-4045-844D-D864B176DE56}" destId="{3DB1E31A-B460-4A77-979B-37C5B0888F28}" srcOrd="0" destOrd="0" parTransId="{9113C56B-0A65-4647-A3A1-0F6FF20E8DAB}" sibTransId="{7AB69E38-0199-482A-96A9-927892AE5AE4}"/>
    <dgm:cxn modelId="{242499D9-6E26-41C6-A2E4-111B3D7EEA7B}" srcId="{32A1CCD2-D46B-4045-844D-D864B176DE56}" destId="{6E8846EC-3F2D-46BE-82CF-6E148E59DD72}" srcOrd="1" destOrd="0" parTransId="{2C0CCED6-8C67-4B37-8CF5-66D21D06ADEC}" sibTransId="{ECB806DD-A2E9-498F-BB7C-8DD3F19862F4}"/>
    <dgm:cxn modelId="{5531DA59-E047-4C08-AA9F-6DCF2932A2D3}" type="presParOf" srcId="{33CD0ED3-25E5-414A-A385-E269B92CD1D7}" destId="{18D283EC-E2CB-42AA-B258-D2BD880E1184}" srcOrd="0" destOrd="0" presId="urn:microsoft.com/office/officeart/2005/8/layout/default"/>
    <dgm:cxn modelId="{ED68F49D-37E3-41A8-A048-A2249D3ED949}" type="presParOf" srcId="{33CD0ED3-25E5-414A-A385-E269B92CD1D7}" destId="{FB782F5C-7543-4120-A02E-3C22406EE247}" srcOrd="1" destOrd="0" presId="urn:microsoft.com/office/officeart/2005/8/layout/default"/>
    <dgm:cxn modelId="{542B76F6-90BC-4964-AA0E-A037717F8FD9}" type="presParOf" srcId="{33CD0ED3-25E5-414A-A385-E269B92CD1D7}" destId="{702679A7-F8B9-4BA8-9D8E-C41E1040832F}" srcOrd="2" destOrd="0" presId="urn:microsoft.com/office/officeart/2005/8/layout/default"/>
    <dgm:cxn modelId="{7F51F0F6-B329-4D64-9E38-DB94F65A9FC7}" type="presParOf" srcId="{33CD0ED3-25E5-414A-A385-E269B92CD1D7}" destId="{5E8B8CD2-CEAC-4FF4-9FBF-76DE47CF1A28}" srcOrd="3" destOrd="0" presId="urn:microsoft.com/office/officeart/2005/8/layout/default"/>
    <dgm:cxn modelId="{D75E377A-67B2-471C-AF4C-6B51D8043B5C}" type="presParOf" srcId="{33CD0ED3-25E5-414A-A385-E269B92CD1D7}" destId="{B3DC103B-31AD-4283-96EC-FD841C016BD0}" srcOrd="4" destOrd="0" presId="urn:microsoft.com/office/officeart/2005/8/layout/default"/>
    <dgm:cxn modelId="{0CCAB77E-0C13-4E90-8C4B-456D140AB23E}" type="presParOf" srcId="{33CD0ED3-25E5-414A-A385-E269B92CD1D7}" destId="{A0EACDFD-556B-4B47-AD27-A044731E5E59}" srcOrd="5" destOrd="0" presId="urn:microsoft.com/office/officeart/2005/8/layout/default"/>
    <dgm:cxn modelId="{0B86F3B1-4B9F-4971-A912-5AEF97AB911E}" type="presParOf" srcId="{33CD0ED3-25E5-414A-A385-E269B92CD1D7}" destId="{87E35EB2-1BC1-4DDE-AF69-61E093EE279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1CCD2-D46B-4045-844D-D864B176DE5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5F681B09-14D1-4F6B-9C5F-92E2FC585683}">
      <dgm:prSet phldrT="[Text]" custT="1"/>
      <dgm:spPr>
        <a:solidFill>
          <a:schemeClr val="bg1">
            <a:lumMod val="95000"/>
          </a:schemeClr>
        </a:solidFill>
        <a:ln>
          <a:solidFill>
            <a:srgbClr val="FF0000"/>
          </a:solidFill>
        </a:ln>
      </dgm:spPr>
      <dgm:t>
        <a:bodyPr/>
        <a:lstStyle/>
        <a:p>
          <a:r>
            <a:rPr lang="en-US" sz="4800" b="1" dirty="0">
              <a:solidFill>
                <a:schemeClr val="tx2"/>
              </a:solidFill>
            </a:rPr>
            <a:t>Student’s Spouse*</a:t>
          </a:r>
        </a:p>
      </dgm:t>
    </dgm:pt>
    <dgm:pt modelId="{804944C7-7ED8-4318-B460-E7C3AD6D15CB}" type="parTrans" cxnId="{C928375E-5B19-41A9-B581-9EBBC4205055}">
      <dgm:prSet/>
      <dgm:spPr/>
      <dgm:t>
        <a:bodyPr/>
        <a:lstStyle/>
        <a:p>
          <a:endParaRPr lang="en-US"/>
        </a:p>
      </dgm:t>
    </dgm:pt>
    <dgm:pt modelId="{7E95B9A0-4FE7-4551-9F2E-623B7A592E2A}" type="sibTrans" cxnId="{C928375E-5B19-41A9-B581-9EBBC4205055}">
      <dgm:prSet/>
      <dgm:spPr/>
      <dgm:t>
        <a:bodyPr/>
        <a:lstStyle/>
        <a:p>
          <a:endParaRPr lang="en-US"/>
        </a:p>
      </dgm:t>
    </dgm:pt>
    <dgm:pt modelId="{3DB1E31A-B460-4A77-979B-37C5B0888F28}">
      <dgm:prSet phldrT="[Text]" custT="1"/>
      <dgm:spPr>
        <a:solidFill>
          <a:schemeClr val="bg1">
            <a:lumMod val="95000"/>
          </a:schemeClr>
        </a:solidFill>
        <a:ln>
          <a:solidFill>
            <a:srgbClr val="FF0000"/>
          </a:solidFill>
        </a:ln>
      </dgm:spPr>
      <dgm:t>
        <a:bodyPr/>
        <a:lstStyle/>
        <a:p>
          <a:r>
            <a:rPr lang="en-US" sz="2650" b="1" dirty="0">
              <a:solidFill>
                <a:schemeClr val="tx2"/>
              </a:solidFill>
            </a:rPr>
            <a:t>FSA IDs needed for an </a:t>
          </a:r>
          <a:r>
            <a:rPr lang="en-US" sz="2650" b="1" dirty="0">
              <a:solidFill>
                <a:srgbClr val="00B0F0"/>
              </a:solidFill>
            </a:rPr>
            <a:t>independent student </a:t>
          </a:r>
          <a:r>
            <a:rPr lang="en-US" sz="2650" b="1" dirty="0">
              <a:solidFill>
                <a:schemeClr val="tx2"/>
              </a:solidFill>
            </a:rPr>
            <a:t>completing the 2024-25 FAFSA…</a:t>
          </a:r>
        </a:p>
      </dgm:t>
    </dgm:pt>
    <dgm:pt modelId="{9113C56B-0A65-4647-A3A1-0F6FF20E8DAB}" type="parTrans" cxnId="{5D89BCB9-9F0B-4F96-8CD7-F40A0AF52586}">
      <dgm:prSet/>
      <dgm:spPr/>
      <dgm:t>
        <a:bodyPr/>
        <a:lstStyle/>
        <a:p>
          <a:endParaRPr lang="en-US"/>
        </a:p>
      </dgm:t>
    </dgm:pt>
    <dgm:pt modelId="{7AB69E38-0199-482A-96A9-927892AE5AE4}" type="sibTrans" cxnId="{5D89BCB9-9F0B-4F96-8CD7-F40A0AF52586}">
      <dgm:prSet/>
      <dgm:spPr/>
      <dgm:t>
        <a:bodyPr/>
        <a:lstStyle/>
        <a:p>
          <a:endParaRPr lang="en-US"/>
        </a:p>
      </dgm:t>
    </dgm:pt>
    <dgm:pt modelId="{6E8846EC-3F2D-46BE-82CF-6E148E59DD72}">
      <dgm:prSet phldrT="[Text]" custT="1"/>
      <dgm:spPr>
        <a:solidFill>
          <a:schemeClr val="bg1">
            <a:lumMod val="95000"/>
          </a:schemeClr>
        </a:solidFill>
        <a:ln>
          <a:solidFill>
            <a:srgbClr val="FF0000"/>
          </a:solidFill>
        </a:ln>
      </dgm:spPr>
      <dgm:t>
        <a:bodyPr/>
        <a:lstStyle/>
        <a:p>
          <a:r>
            <a:rPr lang="en-US" sz="4800" b="1" dirty="0">
              <a:solidFill>
                <a:schemeClr val="tx2"/>
              </a:solidFill>
            </a:rPr>
            <a:t>Student</a:t>
          </a:r>
          <a:endParaRPr lang="en-US" sz="6500" b="1" dirty="0">
            <a:solidFill>
              <a:schemeClr val="tx2"/>
            </a:solidFill>
          </a:endParaRPr>
        </a:p>
      </dgm:t>
    </dgm:pt>
    <dgm:pt modelId="{ECB806DD-A2E9-498F-BB7C-8DD3F19862F4}" type="sibTrans" cxnId="{242499D9-6E26-41C6-A2E4-111B3D7EEA7B}">
      <dgm:prSet/>
      <dgm:spPr/>
      <dgm:t>
        <a:bodyPr/>
        <a:lstStyle/>
        <a:p>
          <a:endParaRPr lang="en-US"/>
        </a:p>
      </dgm:t>
    </dgm:pt>
    <dgm:pt modelId="{2C0CCED6-8C67-4B37-8CF5-66D21D06ADEC}" type="parTrans" cxnId="{242499D9-6E26-41C6-A2E4-111B3D7EEA7B}">
      <dgm:prSet/>
      <dgm:spPr/>
      <dgm:t>
        <a:bodyPr/>
        <a:lstStyle/>
        <a:p>
          <a:endParaRPr lang="en-US"/>
        </a:p>
      </dgm:t>
    </dgm:pt>
    <dgm:pt modelId="{33CD0ED3-25E5-414A-A385-E269B92CD1D7}" type="pres">
      <dgm:prSet presAssocID="{32A1CCD2-D46B-4045-844D-D864B176DE56}" presName="diagram" presStyleCnt="0">
        <dgm:presLayoutVars>
          <dgm:dir/>
          <dgm:resizeHandles val="exact"/>
        </dgm:presLayoutVars>
      </dgm:prSet>
      <dgm:spPr/>
    </dgm:pt>
    <dgm:pt modelId="{18D283EC-E2CB-42AA-B258-D2BD880E1184}" type="pres">
      <dgm:prSet presAssocID="{3DB1E31A-B460-4A77-979B-37C5B0888F28}" presName="node" presStyleLbl="node1" presStyleIdx="0" presStyleCnt="3" custScaleX="300293" custScaleY="37085">
        <dgm:presLayoutVars>
          <dgm:bulletEnabled val="1"/>
        </dgm:presLayoutVars>
      </dgm:prSet>
      <dgm:spPr/>
    </dgm:pt>
    <dgm:pt modelId="{FB782F5C-7543-4120-A02E-3C22406EE247}" type="pres">
      <dgm:prSet presAssocID="{7AB69E38-0199-482A-96A9-927892AE5AE4}" presName="sibTrans" presStyleCnt="0"/>
      <dgm:spPr/>
    </dgm:pt>
    <dgm:pt modelId="{702679A7-F8B9-4BA8-9D8E-C41E1040832F}" type="pres">
      <dgm:prSet presAssocID="{6E8846EC-3F2D-46BE-82CF-6E148E59DD72}" presName="node" presStyleLbl="node1" presStyleIdx="1" presStyleCnt="3" custScaleX="145142" custScaleY="98739">
        <dgm:presLayoutVars>
          <dgm:bulletEnabled val="1"/>
        </dgm:presLayoutVars>
      </dgm:prSet>
      <dgm:spPr/>
    </dgm:pt>
    <dgm:pt modelId="{5E8B8CD2-CEAC-4FF4-9FBF-76DE47CF1A28}" type="pres">
      <dgm:prSet presAssocID="{ECB806DD-A2E9-498F-BB7C-8DD3F19862F4}" presName="sibTrans" presStyleCnt="0"/>
      <dgm:spPr/>
    </dgm:pt>
    <dgm:pt modelId="{B3DC103B-31AD-4283-96EC-FD841C016BD0}" type="pres">
      <dgm:prSet presAssocID="{5F681B09-14D1-4F6B-9C5F-92E2FC585683}" presName="node" presStyleLbl="node1" presStyleIdx="2" presStyleCnt="3" custScaleX="145142" custScaleY="98739">
        <dgm:presLayoutVars>
          <dgm:bulletEnabled val="1"/>
        </dgm:presLayoutVars>
      </dgm:prSet>
      <dgm:spPr/>
    </dgm:pt>
  </dgm:ptLst>
  <dgm:cxnLst>
    <dgm:cxn modelId="{CD9DE304-0A06-4B07-B53B-C7BD277FB3BD}" type="presOf" srcId="{6E8846EC-3F2D-46BE-82CF-6E148E59DD72}" destId="{702679A7-F8B9-4BA8-9D8E-C41E1040832F}" srcOrd="0" destOrd="0" presId="urn:microsoft.com/office/officeart/2005/8/layout/default"/>
    <dgm:cxn modelId="{171B441D-1249-42E8-AAD6-1F88C0D00681}" type="presOf" srcId="{32A1CCD2-D46B-4045-844D-D864B176DE56}" destId="{33CD0ED3-25E5-414A-A385-E269B92CD1D7}" srcOrd="0" destOrd="0" presId="urn:microsoft.com/office/officeart/2005/8/layout/default"/>
    <dgm:cxn modelId="{7291312F-BCA3-4934-990D-8327B867C98C}" type="presOf" srcId="{3DB1E31A-B460-4A77-979B-37C5B0888F28}" destId="{18D283EC-E2CB-42AA-B258-D2BD880E1184}" srcOrd="0" destOrd="0" presId="urn:microsoft.com/office/officeart/2005/8/layout/default"/>
    <dgm:cxn modelId="{C928375E-5B19-41A9-B581-9EBBC4205055}" srcId="{32A1CCD2-D46B-4045-844D-D864B176DE56}" destId="{5F681B09-14D1-4F6B-9C5F-92E2FC585683}" srcOrd="2" destOrd="0" parTransId="{804944C7-7ED8-4318-B460-E7C3AD6D15CB}" sibTransId="{7E95B9A0-4FE7-4551-9F2E-623B7A592E2A}"/>
    <dgm:cxn modelId="{3C28854A-A1D5-4200-839E-66EF4E4F0785}" type="presOf" srcId="{5F681B09-14D1-4F6B-9C5F-92E2FC585683}" destId="{B3DC103B-31AD-4283-96EC-FD841C016BD0}" srcOrd="0" destOrd="0" presId="urn:microsoft.com/office/officeart/2005/8/layout/default"/>
    <dgm:cxn modelId="{5D89BCB9-9F0B-4F96-8CD7-F40A0AF52586}" srcId="{32A1CCD2-D46B-4045-844D-D864B176DE56}" destId="{3DB1E31A-B460-4A77-979B-37C5B0888F28}" srcOrd="0" destOrd="0" parTransId="{9113C56B-0A65-4647-A3A1-0F6FF20E8DAB}" sibTransId="{7AB69E38-0199-482A-96A9-927892AE5AE4}"/>
    <dgm:cxn modelId="{242499D9-6E26-41C6-A2E4-111B3D7EEA7B}" srcId="{32A1CCD2-D46B-4045-844D-D864B176DE56}" destId="{6E8846EC-3F2D-46BE-82CF-6E148E59DD72}" srcOrd="1" destOrd="0" parTransId="{2C0CCED6-8C67-4B37-8CF5-66D21D06ADEC}" sibTransId="{ECB806DD-A2E9-498F-BB7C-8DD3F19862F4}"/>
    <dgm:cxn modelId="{5531DA59-E047-4C08-AA9F-6DCF2932A2D3}" type="presParOf" srcId="{33CD0ED3-25E5-414A-A385-E269B92CD1D7}" destId="{18D283EC-E2CB-42AA-B258-D2BD880E1184}" srcOrd="0" destOrd="0" presId="urn:microsoft.com/office/officeart/2005/8/layout/default"/>
    <dgm:cxn modelId="{ED68F49D-37E3-41A8-A048-A2249D3ED949}" type="presParOf" srcId="{33CD0ED3-25E5-414A-A385-E269B92CD1D7}" destId="{FB782F5C-7543-4120-A02E-3C22406EE247}" srcOrd="1" destOrd="0" presId="urn:microsoft.com/office/officeart/2005/8/layout/default"/>
    <dgm:cxn modelId="{542B76F6-90BC-4964-AA0E-A037717F8FD9}" type="presParOf" srcId="{33CD0ED3-25E5-414A-A385-E269B92CD1D7}" destId="{702679A7-F8B9-4BA8-9D8E-C41E1040832F}" srcOrd="2" destOrd="0" presId="urn:microsoft.com/office/officeart/2005/8/layout/default"/>
    <dgm:cxn modelId="{7F51F0F6-B329-4D64-9E38-DB94F65A9FC7}" type="presParOf" srcId="{33CD0ED3-25E5-414A-A385-E269B92CD1D7}" destId="{5E8B8CD2-CEAC-4FF4-9FBF-76DE47CF1A28}" srcOrd="3" destOrd="0" presId="urn:microsoft.com/office/officeart/2005/8/layout/default"/>
    <dgm:cxn modelId="{D75E377A-67B2-471C-AF4C-6B51D8043B5C}" type="presParOf" srcId="{33CD0ED3-25E5-414A-A385-E269B92CD1D7}" destId="{B3DC103B-31AD-4283-96EC-FD841C016BD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283EC-E2CB-42AA-B258-D2BD880E1184}">
      <dsp:nvSpPr>
        <dsp:cNvPr id="0" name=""/>
        <dsp:cNvSpPr/>
      </dsp:nvSpPr>
      <dsp:spPr>
        <a:xfrm>
          <a:off x="7136" y="698145"/>
          <a:ext cx="10958526" cy="914391"/>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rPr>
            <a:t>FSA IDs needed for a </a:t>
          </a:r>
          <a:r>
            <a:rPr lang="en-US" sz="2800" b="1" kern="1200" dirty="0">
              <a:solidFill>
                <a:srgbClr val="00B0F0"/>
              </a:solidFill>
            </a:rPr>
            <a:t>dependent student </a:t>
          </a:r>
          <a:r>
            <a:rPr lang="en-US" sz="2800" b="1" kern="1200" dirty="0">
              <a:solidFill>
                <a:schemeClr val="tx2"/>
              </a:solidFill>
            </a:rPr>
            <a:t>completing the 2024-25 FAFSA…</a:t>
          </a:r>
        </a:p>
      </dsp:txBody>
      <dsp:txXfrm>
        <a:off x="7136" y="698145"/>
        <a:ext cx="10958526" cy="914391"/>
      </dsp:txXfrm>
    </dsp:sp>
    <dsp:sp modelId="{702679A7-F8B9-4BA8-9D8E-C41E1040832F}">
      <dsp:nvSpPr>
        <dsp:cNvPr id="0" name=""/>
        <dsp:cNvSpPr/>
      </dsp:nvSpPr>
      <dsp:spPr>
        <a:xfrm>
          <a:off x="7157" y="2023481"/>
          <a:ext cx="3378865" cy="243457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Student</a:t>
          </a:r>
          <a:endParaRPr lang="en-US" sz="6500" b="1" kern="1200" dirty="0">
            <a:solidFill>
              <a:schemeClr val="tx2"/>
            </a:solidFill>
          </a:endParaRPr>
        </a:p>
      </dsp:txBody>
      <dsp:txXfrm>
        <a:off x="7157" y="2023481"/>
        <a:ext cx="3378865" cy="2434573"/>
      </dsp:txXfrm>
    </dsp:sp>
    <dsp:sp modelId="{B3DC103B-31AD-4283-96EC-FD841C016BD0}">
      <dsp:nvSpPr>
        <dsp:cNvPr id="0" name=""/>
        <dsp:cNvSpPr/>
      </dsp:nvSpPr>
      <dsp:spPr>
        <a:xfrm>
          <a:off x="3796967" y="2023481"/>
          <a:ext cx="3378865" cy="243457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Parent 1</a:t>
          </a:r>
        </a:p>
      </dsp:txBody>
      <dsp:txXfrm>
        <a:off x="3796967" y="2023481"/>
        <a:ext cx="3378865" cy="2434573"/>
      </dsp:txXfrm>
    </dsp:sp>
    <dsp:sp modelId="{87E35EB2-1BC1-4DDE-AF69-61E093EE2797}">
      <dsp:nvSpPr>
        <dsp:cNvPr id="0" name=""/>
        <dsp:cNvSpPr/>
      </dsp:nvSpPr>
      <dsp:spPr>
        <a:xfrm>
          <a:off x="7586776" y="2023481"/>
          <a:ext cx="3378865" cy="2434573"/>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Parent 2*</a:t>
          </a:r>
        </a:p>
      </dsp:txBody>
      <dsp:txXfrm>
        <a:off x="7586776" y="2023481"/>
        <a:ext cx="3378865" cy="243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283EC-E2CB-42AA-B258-D2BD880E1184}">
      <dsp:nvSpPr>
        <dsp:cNvPr id="0" name=""/>
        <dsp:cNvSpPr/>
      </dsp:nvSpPr>
      <dsp:spPr>
        <a:xfrm>
          <a:off x="4" y="906484"/>
          <a:ext cx="10972790" cy="813057"/>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177925">
            <a:lnSpc>
              <a:spcPct val="90000"/>
            </a:lnSpc>
            <a:spcBef>
              <a:spcPct val="0"/>
            </a:spcBef>
            <a:spcAft>
              <a:spcPct val="35000"/>
            </a:spcAft>
            <a:buNone/>
          </a:pPr>
          <a:r>
            <a:rPr lang="en-US" sz="2650" b="1" kern="1200" dirty="0">
              <a:solidFill>
                <a:schemeClr val="tx2"/>
              </a:solidFill>
            </a:rPr>
            <a:t>FSA IDs needed for an </a:t>
          </a:r>
          <a:r>
            <a:rPr lang="en-US" sz="2650" b="1" kern="1200" dirty="0">
              <a:solidFill>
                <a:srgbClr val="00B0F0"/>
              </a:solidFill>
            </a:rPr>
            <a:t>independent student </a:t>
          </a:r>
          <a:r>
            <a:rPr lang="en-US" sz="2650" b="1" kern="1200" dirty="0">
              <a:solidFill>
                <a:schemeClr val="tx2"/>
              </a:solidFill>
            </a:rPr>
            <a:t>completing the 2024-25 FAFSA…</a:t>
          </a:r>
        </a:p>
      </dsp:txBody>
      <dsp:txXfrm>
        <a:off x="4" y="906484"/>
        <a:ext cx="10972790" cy="813057"/>
      </dsp:txXfrm>
    </dsp:sp>
    <dsp:sp modelId="{702679A7-F8B9-4BA8-9D8E-C41E1040832F}">
      <dsp:nvSpPr>
        <dsp:cNvPr id="0" name=""/>
        <dsp:cNvSpPr/>
      </dsp:nvSpPr>
      <dsp:spPr>
        <a:xfrm>
          <a:off x="169" y="2084945"/>
          <a:ext cx="5303529" cy="2164770"/>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Student</a:t>
          </a:r>
          <a:endParaRPr lang="en-US" sz="6500" b="1" kern="1200" dirty="0">
            <a:solidFill>
              <a:schemeClr val="tx2"/>
            </a:solidFill>
          </a:endParaRPr>
        </a:p>
      </dsp:txBody>
      <dsp:txXfrm>
        <a:off x="169" y="2084945"/>
        <a:ext cx="5303529" cy="2164770"/>
      </dsp:txXfrm>
    </dsp:sp>
    <dsp:sp modelId="{B3DC103B-31AD-4283-96EC-FD841C016BD0}">
      <dsp:nvSpPr>
        <dsp:cNvPr id="0" name=""/>
        <dsp:cNvSpPr/>
      </dsp:nvSpPr>
      <dsp:spPr>
        <a:xfrm>
          <a:off x="5669101" y="2084945"/>
          <a:ext cx="5303529" cy="2164770"/>
        </a:xfrm>
        <a:prstGeom prst="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2"/>
              </a:solidFill>
            </a:rPr>
            <a:t>Student’s Spouse*</a:t>
          </a:r>
        </a:p>
      </dsp:txBody>
      <dsp:txXfrm>
        <a:off x="5669101" y="2084945"/>
        <a:ext cx="5303529" cy="21647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529B845-3DE4-C44E-82C8-700AB11ED3A6}" type="datetime1">
              <a:rPr lang="en-US" smtClean="0"/>
              <a:t>12/13/2023</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2" cy="461193"/>
          </a:xfrm>
          <a:prstGeom prst="rect">
            <a:avLst/>
          </a:prstGeom>
        </p:spPr>
        <p:txBody>
          <a:bodyPr vert="horz" lIns="87474" tIns="43738" rIns="87474" bIns="43738" rtlCol="0"/>
          <a:lstStyle>
            <a:lvl1pPr algn="l">
              <a:defRPr sz="1200"/>
            </a:lvl1pPr>
          </a:lstStyle>
          <a:p>
            <a:endParaRPr lang="en-US"/>
          </a:p>
        </p:txBody>
      </p:sp>
      <p:sp>
        <p:nvSpPr>
          <p:cNvPr id="3" name="Date Placeholder 2"/>
          <p:cNvSpPr>
            <a:spLocks noGrp="1"/>
          </p:cNvSpPr>
          <p:nvPr>
            <p:ph type="dt" idx="1"/>
          </p:nvPr>
        </p:nvSpPr>
        <p:spPr>
          <a:xfrm>
            <a:off x="3936566" y="2"/>
            <a:ext cx="3012002" cy="461193"/>
          </a:xfrm>
          <a:prstGeom prst="rect">
            <a:avLst/>
          </a:prstGeom>
        </p:spPr>
        <p:txBody>
          <a:bodyPr vert="horz" lIns="87474" tIns="43738" rIns="87474" bIns="43738" rtlCol="0"/>
          <a:lstStyle>
            <a:lvl1pPr algn="r">
              <a:defRPr sz="1200"/>
            </a:lvl1pPr>
          </a:lstStyle>
          <a:p>
            <a:fld id="{D55E2DDC-EEF2-C84C-B230-6800F23774E3}" type="datetime1">
              <a:rPr lang="en-US" smtClean="0"/>
              <a:t>12/13/2023</a:t>
            </a:fld>
            <a:endParaRPr lang="en-US"/>
          </a:p>
        </p:txBody>
      </p:sp>
      <p:sp>
        <p:nvSpPr>
          <p:cNvPr id="4" name="Slide Image Placeholder 3"/>
          <p:cNvSpPr>
            <a:spLocks noGrp="1" noRot="1" noChangeAspect="1"/>
          </p:cNvSpPr>
          <p:nvPr>
            <p:ph type="sldImg" idx="2"/>
          </p:nvPr>
        </p:nvSpPr>
        <p:spPr>
          <a:xfrm>
            <a:off x="396875" y="693738"/>
            <a:ext cx="6156325" cy="3463925"/>
          </a:xfrm>
          <a:prstGeom prst="rect">
            <a:avLst/>
          </a:prstGeom>
          <a:noFill/>
          <a:ln w="12700">
            <a:solidFill>
              <a:prstClr val="black"/>
            </a:solidFill>
          </a:ln>
        </p:spPr>
        <p:txBody>
          <a:bodyPr vert="horz" lIns="87474" tIns="43738" rIns="87474" bIns="43738" rtlCol="0" anchor="ctr"/>
          <a:lstStyle/>
          <a:p>
            <a:endParaRPr lang="en-US"/>
          </a:p>
        </p:txBody>
      </p:sp>
      <p:sp>
        <p:nvSpPr>
          <p:cNvPr id="5" name="Notes Placeholder 4"/>
          <p:cNvSpPr>
            <a:spLocks noGrp="1"/>
          </p:cNvSpPr>
          <p:nvPr>
            <p:ph type="body" sz="quarter" idx="3"/>
          </p:nvPr>
        </p:nvSpPr>
        <p:spPr>
          <a:xfrm>
            <a:off x="695311" y="4387444"/>
            <a:ext cx="5559456" cy="4155317"/>
          </a:xfrm>
          <a:prstGeom prst="rect">
            <a:avLst/>
          </a:prstGeom>
        </p:spPr>
        <p:txBody>
          <a:bodyPr vert="horz" lIns="87474" tIns="43738" rIns="87474" bIns="43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8"/>
            <a:ext cx="3012002" cy="461193"/>
          </a:xfrm>
          <a:prstGeom prst="rect">
            <a:avLst/>
          </a:prstGeom>
        </p:spPr>
        <p:txBody>
          <a:bodyPr vert="horz" lIns="87474" tIns="43738" rIns="87474" bIns="43738" rtlCol="0" anchor="b"/>
          <a:lstStyle>
            <a:lvl1pPr algn="l">
              <a:defRPr sz="1200"/>
            </a:lvl1pPr>
          </a:lstStyle>
          <a:p>
            <a:endParaRPr lang="en-US"/>
          </a:p>
        </p:txBody>
      </p:sp>
      <p:sp>
        <p:nvSpPr>
          <p:cNvPr id="7" name="Slide Number Placeholder 6"/>
          <p:cNvSpPr>
            <a:spLocks noGrp="1"/>
          </p:cNvSpPr>
          <p:nvPr>
            <p:ph type="sldNum" sz="quarter" idx="5"/>
          </p:nvPr>
        </p:nvSpPr>
        <p:spPr>
          <a:xfrm>
            <a:off x="3936566" y="8773358"/>
            <a:ext cx="3012002" cy="461193"/>
          </a:xfrm>
          <a:prstGeom prst="rect">
            <a:avLst/>
          </a:prstGeom>
        </p:spPr>
        <p:txBody>
          <a:bodyPr vert="horz" lIns="87474" tIns="43738" rIns="87474" bIns="43738"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43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Screen 2 outlines the contributor definition and how to invite them.  Contributor means parents for dependent students or spouses for married independent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73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3 of 4 will let the student know what to expect.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24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FAFSA will explain what happens after the FAFSA is submitted.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6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student will review their information which will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autopopulate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from their FSA ID.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43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includes their mailing address.  Review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33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Select the state where you live and enter the month and year you began living in the state.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46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screen.  The student will have to agree to provide their consent to allow FAFSA to connect with the IRS.  If consent is not provided, then the student will not qualify for federal or state aid.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027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Onto the student’s personal circumstances section of the FAFSA.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22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what is your marital status?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07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begin the 24-25 school year, what will your college grade level be; next will you have your first bachelor’s degree?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57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create a FSA ID, go to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studentaid.gov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click create account.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746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the following circumstances and select any that apply. If none, select none of these apply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670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 or after July 1, 2023, were you homeless or at-risk of being homeless?  If this does not apply, select no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37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unusual circumstance screen may apply to some students unable to provide parental information. If the student does not have an unusual circumstance, select no and click continue.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74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Dependent students who do not have an unusual circumstance and are unable to provide parental information may submit the FAFSA to apply for loans only.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21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screen for dependent students.  Tell us about your parents.  If parents are married to one another, select yes. If not, then the student will be posed more questions to determine which parent’s information to provide.  Such screenshots are not available yet.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99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student’s finances section.  If the student filed taxes in 2022, the new IRS direct data exchange will automatically answer a few questions.  If unable, then FAFSA will pose the typical income questions.  Unfortunately, not all screenshots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972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invite parents, the student should report their parent’s first name, last name as listed on their Social Security Card, and date of birth.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457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report the parent’s Social Security Number and email address.  Note, the student is able to select my parent doesn’t have a SSN for those who do not.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6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student’s demographics section of the FAFSA.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8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the gender question or select prefer not to answer and click continue.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41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24-25 FAFSA will require all users to login with their username/password which is known as the FSA ID.  A dependent student completing the FAFSA will need an FSA ID as well as one parent. In some scenarios, the second parent will also need an FSA ID.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329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the Hispanic, Latino, or Spanish origin question or select prefer not to answer.</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915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the student’s race question or select prefer not to answer and click continue.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058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student is a US citizen, select “US citizen.” If the student is a green card holder, select “eligible noncitizen.”  They will then be prompted to enter your Alien Registration Number which is the USCIS# on their green card.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841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Select if either parent attended college or select don’t know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740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question.  Was a parent killed in the line of duty on or after 9/11 or while performing official duties as a police officer, firefighter, or emergency service worker?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247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will the student’s high school completion status be at the beginning of the 24-25 school year?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018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From what high school did or will the student graduate?  Select state and enter the first word of your high school’s name and click search.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135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potential matching schools will appear. Select your high school from the list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536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Confirm your high school information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741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student’s finances section.  If the student filed taxes in 2022, the new IRS direct data exchange will automatically answer a few questions.  If unable, then FAFSA will pose the typical income questions.  Unfortunately, not all screenshots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29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independent student completing the FAFSA will need an FSA ID. In some scenarios, the student’s spouse will also need an FSA ID.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D2979-E52E-4C97-9E88-CAD058715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26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student will answer the remaining income questions accordingly. If a question does not apply, enter zero.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672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student will next answer the asset questions accordingly. If a question does not apply, enter zero.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21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Onto the student’s colleges section where students can now send their FAFSA to up to 20 colleges.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20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Searching for colleges remains the same as with previous FAFSAs.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188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potential matching colleges appear based upon your search, click select beside the colleges you want to send your FAFSA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949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selected colleges will appear prior to moving onto the signature section.  Note, students will no longer be asked about their housing plans.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8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the student’s signature screen, they can review their responses from any previous section.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149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bottom of the summary screen will also outline the contributors, again meaning parents, the student invited earlier to complete the parent portion of the FAFSA.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63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sign, the student should read the terms…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703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Check the box and click submit.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5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4356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dependent students, the student section is now complete; however, this FAFSA will not be completely finished until parents complete their sections.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160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Welcome to part 5 of our 24-25 FAFSA preview.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435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parent may also login directly at studentaid.gov. </a:t>
            </a:r>
            <a:r>
              <a:rPr lang="en-US" sz="1200" dirty="0">
                <a:effectLst/>
                <a:latin typeface="Calibri" panose="020F0502020204030204" pitchFamily="34" charset="0"/>
                <a:ea typeface="Calibri" panose="020F0502020204030204" pitchFamily="34" charset="0"/>
                <a:cs typeface="Times New Roman" panose="02020603050405020304" pitchFamily="18" charset="0"/>
              </a:rPr>
              <a:t>Enter the parent’s username, password, and click login.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6727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will see their information has been requested for the student’s FAFSA.  Click get started.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916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logging into the 24-25 FAFSA for the first time, the parent can read why their information is needed.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734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answers to other questions a parent may have completing the FAFSA.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63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is the overview of the FAFSA.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901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Followed by the contributor definition screen.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9733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3 of 4 will let the parent know what to expect.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089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FAFSA will explain what happens after the FAFSA is submitted.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17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updates are implemented,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fafsa.gov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will be dedicated to the 24-25 FAFSA.  Students will click start a new form to begin.  Note, if a student still needs to submit or correct their 23-24 FAFSA, they can click start or edit a 23-24 form.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9187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parent will review their information which will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autopopulate</a:t>
            </a:r>
            <a:r>
              <a:rPr lang="en-US" sz="1200" dirty="0">
                <a:effectLst/>
                <a:latin typeface="Calibri" panose="020F0502020204030204" pitchFamily="34" charset="0"/>
                <a:ea typeface="Calibri" panose="020F0502020204030204" pitchFamily="34" charset="0"/>
                <a:cs typeface="Times New Roman" panose="02020603050405020304" pitchFamily="18" charset="0"/>
              </a:rPr>
              <a:t> from their FSA ID.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369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includes their mailing address.  Review and click continue.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258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 new screen.  The parent will have to agree to provide their consent to allow FAFSA to connect with the IRS.  If consent is not provided, then the student will not qualify for federal or state aid.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8005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parent’s demographics section of the FAFSA.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365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Parent, what is your marital status?  Current preview slides only reflect a married parent.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945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Select the state where you live and enter the month and year you began living in the state.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2671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Onto the parent’s finances section.  If the parent filed taxes in 2022, the new IRS direct data exchange will automatically answer a few questions.  If unable, then FAFSA will pose the typical income questions.  Unfortunately, not all screenshots are available.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9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Did anyone in your parents’ household receive federal benefits in 2022 or 2023?  Check any that apply or check none of the above and click continue.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9666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the parent file a joint tax return in 2022 with their spouse? Married parents who filed jointly will only have to complete one parent section.  However, if married parents filed separately in 2022, then the parent’s spouse must complete a separate parent section of the FAFSA.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9841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 parents family size different from the number claimed on their 2022 tax return?  Answer accordingly.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47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24-25 FAFSA will now require the student or parent to login with their FSA ID username and password to begin.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2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parents family meaning their children will be in college between July 1 and June 30?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744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The parent will answer the remaining questions accordingly. If a question does not apply, enter zero.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832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parent will next answer child support received and their asset questions accordingly. If a question does not apply, enter zero.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225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an overview of what FAFSA considers an asset and what it does not. Beginning with the 24-25 FAFSA, values of a farm and small business are now considered assets.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2947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will now enter their spouse’s first name, last name, date of birth, Social Security Number and email address. Again, if married parents filed separately in 2022, then the parent’s spouse must login to studentaid.gov with their own FSA ID to complete a separate parent section of the FAFSA.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5782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the parent’s signature screen, they can review their responses from any previous section.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sign, the parent should read the terms, check the box, and click sign and submit.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6311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parents complete their section or sections, </a:t>
            </a:r>
            <a:r>
              <a:rPr lang="en-US" dirty="0"/>
              <a:t>the student’s FAFSA is now completely finished.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18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26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user will select their role to continue.  Hereafter, we will explore the 24-25 FAFSA as the student.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28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logging into the 24-25 FAFSA for the first time, you will review four introductory screens.  First is the overview of the FAFSA.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09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3" name="Picture 2">
            <a:extLst>
              <a:ext uri="{FF2B5EF4-FFF2-40B4-BE49-F238E27FC236}">
                <a16:creationId xmlns:a16="http://schemas.microsoft.com/office/drawing/2014/main" id="{7DA05B4F-BCAB-4A1D-9D0D-5537CD6D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529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3" name="Picture 2">
            <a:extLst>
              <a:ext uri="{FF2B5EF4-FFF2-40B4-BE49-F238E27FC236}">
                <a16:creationId xmlns:a16="http://schemas.microsoft.com/office/drawing/2014/main" id="{7DA05B4F-BCAB-4A1D-9D0D-5537CD6D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172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2948758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64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744343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489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21269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22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23759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CF22-6F83-7BA9-51DF-A55315F9E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7C43C-45BC-D38D-0920-43E86185D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D0B28A-45A6-DA1E-8699-04C22E7EB9C8}"/>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5" name="Footer Placeholder 4">
            <a:extLst>
              <a:ext uri="{FF2B5EF4-FFF2-40B4-BE49-F238E27FC236}">
                <a16:creationId xmlns:a16="http://schemas.microsoft.com/office/drawing/2014/main" id="{81546C12-A12E-1998-4B4E-18B9A997D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3D711-10EC-5821-B535-81C4C8EB22D2}"/>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17226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32D3-0FFE-77B9-13A3-E867D9FA8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88497-05C5-356E-746F-9E69E6ABD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7BE8A-9F7E-9823-F1E2-958AB63EAC53}"/>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5" name="Footer Placeholder 4">
            <a:extLst>
              <a:ext uri="{FF2B5EF4-FFF2-40B4-BE49-F238E27FC236}">
                <a16:creationId xmlns:a16="http://schemas.microsoft.com/office/drawing/2014/main" id="{3896F70A-D879-EF92-3969-2D34ED167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F618E-B5B5-82F6-5633-456B63F26857}"/>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38790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389398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E78D-9C75-FB92-601C-2772535275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60195-0A0B-48BE-EE6B-76E5ADE48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625B7-3C3B-6CC8-B255-B289B41A39E1}"/>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5" name="Footer Placeholder 4">
            <a:extLst>
              <a:ext uri="{FF2B5EF4-FFF2-40B4-BE49-F238E27FC236}">
                <a16:creationId xmlns:a16="http://schemas.microsoft.com/office/drawing/2014/main" id="{A5262516-3114-0E62-2B2F-A334FC10C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A3578-DD14-EF76-E734-DCA4EDA02171}"/>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23209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9474-E7A9-390E-2980-4FEC2AA3B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B321F-5272-2098-0090-3AC627180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FCD73-DF4A-FA3B-027B-D7BBC87CA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411B3-FE98-817B-D37F-F92D2F7E5DE9}"/>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6" name="Footer Placeholder 5">
            <a:extLst>
              <a:ext uri="{FF2B5EF4-FFF2-40B4-BE49-F238E27FC236}">
                <a16:creationId xmlns:a16="http://schemas.microsoft.com/office/drawing/2014/main" id="{39AC0ADA-0F86-2440-F84A-2E53D34C3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3B56D-A720-2C5A-A1EC-8C415D413BEC}"/>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965871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887C-E2BC-6778-FC67-51BE29351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75A4D9-D812-AFDB-DC60-FCE53DF8F6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41261-0191-A9B6-1CB9-8DEC834B0F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334492-99D6-46DE-2A1A-337C92528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C2C58C-AFDB-983E-61EA-496A24F095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E7981-2BA6-0AE2-166A-DA0968BFE7B5}"/>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8" name="Footer Placeholder 7">
            <a:extLst>
              <a:ext uri="{FF2B5EF4-FFF2-40B4-BE49-F238E27FC236}">
                <a16:creationId xmlns:a16="http://schemas.microsoft.com/office/drawing/2014/main" id="{B0670427-C36F-52C8-FCD7-5D3867A51F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CDAC6-BD94-2B98-9323-020D1F82701B}"/>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3452998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678A-E018-73B7-AFE9-2D42B3780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A65719-B7ED-5E80-57C3-5C1FABA437F9}"/>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4" name="Footer Placeholder 3">
            <a:extLst>
              <a:ext uri="{FF2B5EF4-FFF2-40B4-BE49-F238E27FC236}">
                <a16:creationId xmlns:a16="http://schemas.microsoft.com/office/drawing/2014/main" id="{8F5FF95C-0228-956C-D3DA-4A9CBF44E2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8B2A9-4215-5D8E-0073-4C6525C7C522}"/>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398228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351D0-A077-C5E2-3102-A0993E72250A}"/>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3" name="Footer Placeholder 2">
            <a:extLst>
              <a:ext uri="{FF2B5EF4-FFF2-40B4-BE49-F238E27FC236}">
                <a16:creationId xmlns:a16="http://schemas.microsoft.com/office/drawing/2014/main" id="{3CB4ABFC-EAAB-A084-6826-30AC43227C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83B65C-578B-97B9-5F2A-204D0DD44420}"/>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84564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B851-BAA1-9B6F-3494-33DC3F666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FA606-C0F3-9F3F-8EC8-FBE0D579D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B54D50-F79D-4098-F992-4C06AAD35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82C1C-96A0-FA4F-DCA5-712299313F96}"/>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6" name="Footer Placeholder 5">
            <a:extLst>
              <a:ext uri="{FF2B5EF4-FFF2-40B4-BE49-F238E27FC236}">
                <a16:creationId xmlns:a16="http://schemas.microsoft.com/office/drawing/2014/main" id="{5A6CDD46-F5D6-4615-8AAB-BA4F27B14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008A0-66CA-EB5C-1B7D-FC57498445C0}"/>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88476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CA99-1377-50D3-4018-E52D6928C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451D9F-4EBB-FCB9-09A3-BC171755D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8BAD60-09DD-D714-F575-013949814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D01BCB-A32D-CA9A-E984-02379E8DF50F}"/>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6" name="Footer Placeholder 5">
            <a:extLst>
              <a:ext uri="{FF2B5EF4-FFF2-40B4-BE49-F238E27FC236}">
                <a16:creationId xmlns:a16="http://schemas.microsoft.com/office/drawing/2014/main" id="{5DF5D1BD-BC44-E598-6C79-F8EA94B0C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1E8F5-05F5-F523-6561-0CD0F1BE4AF9}"/>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3092396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DF3A-4EFC-C078-4DB2-AF6E4ACBE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37188E-6438-236D-D9A4-6782121FCB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A1EAA-5BB8-081B-1221-AE6DE3DB08BE}"/>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5" name="Footer Placeholder 4">
            <a:extLst>
              <a:ext uri="{FF2B5EF4-FFF2-40B4-BE49-F238E27FC236}">
                <a16:creationId xmlns:a16="http://schemas.microsoft.com/office/drawing/2014/main" id="{A186FBB1-3808-80D7-43B2-FED8E49D9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8A434-8903-7D0B-BED6-D8D65308CE68}"/>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1801859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847C9-F80C-14B5-4D1D-858A2501D7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87FC84-EBBA-7111-2CE4-47AC582191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E598A-88F0-1269-CE1E-030972A9DCB8}"/>
              </a:ext>
            </a:extLst>
          </p:cNvPr>
          <p:cNvSpPr>
            <a:spLocks noGrp="1"/>
          </p:cNvSpPr>
          <p:nvPr>
            <p:ph type="dt" sz="half" idx="10"/>
          </p:nvPr>
        </p:nvSpPr>
        <p:spPr/>
        <p:txBody>
          <a:bodyPr/>
          <a:lstStyle/>
          <a:p>
            <a:fld id="{7B61E22B-2E0B-417B-AE4B-CD7D36DFE3EA}" type="datetimeFigureOut">
              <a:rPr lang="en-US" smtClean="0"/>
              <a:t>12/13/2023</a:t>
            </a:fld>
            <a:endParaRPr lang="en-US"/>
          </a:p>
        </p:txBody>
      </p:sp>
      <p:sp>
        <p:nvSpPr>
          <p:cNvPr id="5" name="Footer Placeholder 4">
            <a:extLst>
              <a:ext uri="{FF2B5EF4-FFF2-40B4-BE49-F238E27FC236}">
                <a16:creationId xmlns:a16="http://schemas.microsoft.com/office/drawing/2014/main" id="{0F34328A-3A6A-2C3F-8193-46246405D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1E997-2428-792B-2047-3C84761E63C8}"/>
              </a:ext>
            </a:extLst>
          </p:cNvPr>
          <p:cNvSpPr>
            <a:spLocks noGrp="1"/>
          </p:cNvSpPr>
          <p:nvPr>
            <p:ph type="sldNum" sz="quarter" idx="12"/>
          </p:nvPr>
        </p:nvSpPr>
        <p:spPr/>
        <p:txBody>
          <a:bodyPr/>
          <a:lstStyle/>
          <a:p>
            <a:fld id="{7399F9D0-7943-4CB7-9C70-0D90C605D32C}" type="slidenum">
              <a:rPr lang="en-US" smtClean="0"/>
              <a:t>‹#›</a:t>
            </a:fld>
            <a:endParaRPr lang="en-US"/>
          </a:p>
        </p:txBody>
      </p:sp>
    </p:spTree>
    <p:extLst>
      <p:ext uri="{BB962C8B-B14F-4D97-AF65-F5344CB8AC3E}">
        <p14:creationId xmlns:p14="http://schemas.microsoft.com/office/powerpoint/2010/main" val="2875832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3" name="Picture 2" descr="A picture containing text, sign, tableware, dishware&#10;&#10;Description automatically generated">
            <a:extLst>
              <a:ext uri="{FF2B5EF4-FFF2-40B4-BE49-F238E27FC236}">
                <a16:creationId xmlns:a16="http://schemas.microsoft.com/office/drawing/2014/main" id="{2F67AD91-63D3-F6CF-CB4D-7CE6DD0BA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912" y="6401828"/>
            <a:ext cx="1134708" cy="457200"/>
          </a:xfrm>
          <a:prstGeom prst="rect">
            <a:avLst/>
          </a:prstGeom>
        </p:spPr>
      </p:pic>
    </p:spTree>
    <p:extLst>
      <p:ext uri="{BB962C8B-B14F-4D97-AF65-F5344CB8AC3E}">
        <p14:creationId xmlns:p14="http://schemas.microsoft.com/office/powerpoint/2010/main" val="622487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4819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4388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1737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743261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936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824039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4F1B3C0-5004-4580-A462-E0890CAA9BDC}" type="datetime1">
              <a:rPr lang="en-US" smtClean="0">
                <a:solidFill>
                  <a:prstClr val="black"/>
                </a:solidFill>
              </a:rPr>
              <a:pPr/>
              <a:t>12/13/2023</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95C6AA6-850F-4800-9E8E-8F77AC1DC73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8405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458E8F7-C7A8-41D3-859D-7A928CEE1F65}" type="datetime1">
              <a:rPr lang="en-US" smtClean="0">
                <a:solidFill>
                  <a:prstClr val="black">
                    <a:tint val="75000"/>
                  </a:prstClr>
                </a:solidFill>
              </a:rPr>
              <a:t>12/13/2023</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726C9CA-4ABC-4359-96A6-3D7E1744EE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102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885E-EC5E-22ED-6FA9-62B9DA4D09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2036E0-2CDC-32CE-B2E1-E90B66BDE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8C59F-0642-BE08-14F5-E0A3C2533076}"/>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5" name="Footer Placeholder 4">
            <a:extLst>
              <a:ext uri="{FF2B5EF4-FFF2-40B4-BE49-F238E27FC236}">
                <a16:creationId xmlns:a16="http://schemas.microsoft.com/office/drawing/2014/main" id="{E776AF32-34C2-5E5C-4F6D-D4BD0729A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65D16-3563-D736-4069-E43A3FB09584}"/>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3268283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CF42-0273-3C47-D84D-6BE1B2B349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82601-6F80-AF0E-5335-09AD5B11F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223D3-A9DA-A8E6-0AC6-0CDB772D2727}"/>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5" name="Footer Placeholder 4">
            <a:extLst>
              <a:ext uri="{FF2B5EF4-FFF2-40B4-BE49-F238E27FC236}">
                <a16:creationId xmlns:a16="http://schemas.microsoft.com/office/drawing/2014/main" id="{57C7037F-26A4-2E8F-6C7F-27575F3B1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D0AA1-8A33-7BD6-C657-021ECA766C84}"/>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2044196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BD0C-D782-A9ED-74FF-CE91A8939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40C9D0-D7AC-803C-4F5F-F3FF0BB67E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EACFC8-0567-0F20-F3A7-22A325BC56A3}"/>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5" name="Footer Placeholder 4">
            <a:extLst>
              <a:ext uri="{FF2B5EF4-FFF2-40B4-BE49-F238E27FC236}">
                <a16:creationId xmlns:a16="http://schemas.microsoft.com/office/drawing/2014/main" id="{91FED47A-DC67-0847-24AF-164736B57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1C795-4889-C0FF-9B69-3E54A0D05EF9}"/>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15314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4183903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FF0A-24D5-3658-E4AB-17F3829FA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CC183-C1B0-A6F3-55A6-5A09F0318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C1308-CE92-B83F-DDE9-CAA1FAAACC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CD14A6-82C1-22F0-DBCF-893D3E7E912D}"/>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6" name="Footer Placeholder 5">
            <a:extLst>
              <a:ext uri="{FF2B5EF4-FFF2-40B4-BE49-F238E27FC236}">
                <a16:creationId xmlns:a16="http://schemas.microsoft.com/office/drawing/2014/main" id="{F9327EE4-CA70-D92E-62ED-44A0E8F15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43F86-139C-53A1-FE10-A0363FFE3C4C}"/>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33736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1B50-67B1-D3E1-B58D-9B553D8BDB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19457D-9138-2812-CB9B-B617C7808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45759-3252-62C9-4F78-1D354E1DEE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174C1-E706-4460-E09B-C7FCDB780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2DEAD-2049-92FF-8595-FB09F03D03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63CCE2-8152-0A48-51BD-27717AB0B840}"/>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8" name="Footer Placeholder 7">
            <a:extLst>
              <a:ext uri="{FF2B5EF4-FFF2-40B4-BE49-F238E27FC236}">
                <a16:creationId xmlns:a16="http://schemas.microsoft.com/office/drawing/2014/main" id="{7B7388B9-4DFB-B055-6B24-08E31A6507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F8A29A-B3DA-9C8B-77EA-877E2FF7C303}"/>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1898519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156E-C8C2-CF3D-264D-2364518D9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E4586-41C7-AA2B-725F-1EAD382066AF}"/>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4" name="Footer Placeholder 3">
            <a:extLst>
              <a:ext uri="{FF2B5EF4-FFF2-40B4-BE49-F238E27FC236}">
                <a16:creationId xmlns:a16="http://schemas.microsoft.com/office/drawing/2014/main" id="{5F418149-F2DD-C259-B973-F7FFFC2FD3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1AC2D-F856-AA7E-980A-DDC7B35ADE66}"/>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3095161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2E710-4727-8EDE-1A7E-1C0D8F0666CA}"/>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3" name="Footer Placeholder 2">
            <a:extLst>
              <a:ext uri="{FF2B5EF4-FFF2-40B4-BE49-F238E27FC236}">
                <a16:creationId xmlns:a16="http://schemas.microsoft.com/office/drawing/2014/main" id="{F222DFA4-95A1-7E62-25C1-23F8363AA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2016A-2855-5F39-5226-6EE8E272E7A4}"/>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517350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FEF1-56A7-E48E-3C8E-00F1EB7DA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72FE52-779C-245B-1751-2BB8FDC42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076EC-8989-8257-0936-C5728187F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277FB-88BB-14CB-A2F8-1614044A4FE3}"/>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6" name="Footer Placeholder 5">
            <a:extLst>
              <a:ext uri="{FF2B5EF4-FFF2-40B4-BE49-F238E27FC236}">
                <a16:creationId xmlns:a16="http://schemas.microsoft.com/office/drawing/2014/main" id="{5DBCD0CD-D0B6-5904-02E9-27ECDD397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3D6C4-B85A-9FC8-D618-A92C81173D08}"/>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2648985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48A6-42E2-B244-38C6-76B6A5794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8A795-4C06-77A9-89FC-70797F4B5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DF1D5E-47E2-A56E-B0E5-3FAC6F79E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1F4AB-CF0F-B88C-BBAA-B876272D7A57}"/>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6" name="Footer Placeholder 5">
            <a:extLst>
              <a:ext uri="{FF2B5EF4-FFF2-40B4-BE49-F238E27FC236}">
                <a16:creationId xmlns:a16="http://schemas.microsoft.com/office/drawing/2014/main" id="{36B58FFD-FBA9-F8E0-C49E-407A631F3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69CD7-691B-2A46-FC26-A12B75D71D58}"/>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3096792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D70D-34A0-186F-5DFC-5B2BF37B53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2FB5C-9158-9747-C0F4-DCE61C3CB3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71432-B68D-6703-14AF-9BC45C72BE94}"/>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5" name="Footer Placeholder 4">
            <a:extLst>
              <a:ext uri="{FF2B5EF4-FFF2-40B4-BE49-F238E27FC236}">
                <a16:creationId xmlns:a16="http://schemas.microsoft.com/office/drawing/2014/main" id="{8F48393A-02B8-718A-81EF-BA19F42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290A1-5582-D227-ED49-F870B313DFA6}"/>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640906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CE7BF-8D02-A6F3-04CA-991FB752F6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2D25D-FC39-C2D8-F8D0-817D9AA665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7E2A6-6DFE-9D27-0FFE-D03DBC652BCB}"/>
              </a:ext>
            </a:extLst>
          </p:cNvPr>
          <p:cNvSpPr>
            <a:spLocks noGrp="1"/>
          </p:cNvSpPr>
          <p:nvPr>
            <p:ph type="dt" sz="half" idx="10"/>
          </p:nvPr>
        </p:nvSpPr>
        <p:spPr/>
        <p:txBody>
          <a:bodyPr/>
          <a:lstStyle/>
          <a:p>
            <a:fld id="{CDBF027C-1F6E-4FF1-97CE-D896B8EF7BA9}" type="datetimeFigureOut">
              <a:rPr lang="en-US" smtClean="0"/>
              <a:t>12/13/2023</a:t>
            </a:fld>
            <a:endParaRPr lang="en-US"/>
          </a:p>
        </p:txBody>
      </p:sp>
      <p:sp>
        <p:nvSpPr>
          <p:cNvPr id="5" name="Footer Placeholder 4">
            <a:extLst>
              <a:ext uri="{FF2B5EF4-FFF2-40B4-BE49-F238E27FC236}">
                <a16:creationId xmlns:a16="http://schemas.microsoft.com/office/drawing/2014/main" id="{42B7149D-641E-278F-50A6-F6B1A78AE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197E1-02A8-0552-E52B-07D2E4874E0F}"/>
              </a:ext>
            </a:extLst>
          </p:cNvPr>
          <p:cNvSpPr>
            <a:spLocks noGrp="1"/>
          </p:cNvSpPr>
          <p:nvPr>
            <p:ph type="sldNum" sz="quarter" idx="12"/>
          </p:nvPr>
        </p:nvSpPr>
        <p:spPr/>
        <p:txBody>
          <a:bodyPr/>
          <a:lstStyle/>
          <a:p>
            <a:fld id="{74E67157-AC0B-4AEE-92F1-C1569F4088DE}" type="slidenum">
              <a:rPr lang="en-US" smtClean="0"/>
              <a:t>‹#›</a:t>
            </a:fld>
            <a:endParaRPr lang="en-US"/>
          </a:p>
        </p:txBody>
      </p:sp>
    </p:spTree>
    <p:extLst>
      <p:ext uri="{BB962C8B-B14F-4D97-AF65-F5344CB8AC3E}">
        <p14:creationId xmlns:p14="http://schemas.microsoft.com/office/powerpoint/2010/main" val="4184478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35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5" name="Picture 4" descr="A picture containing text, sign, tableware, dishware&#10;&#10;Description automatically generated">
            <a:extLst>
              <a:ext uri="{FF2B5EF4-FFF2-40B4-BE49-F238E27FC236}">
                <a16:creationId xmlns:a16="http://schemas.microsoft.com/office/drawing/2014/main" id="{8EA62035-6013-A1F7-BD73-55BA4E22F9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1912" y="6401828"/>
            <a:ext cx="1134708" cy="457200"/>
          </a:xfrm>
          <a:prstGeom prst="rect">
            <a:avLst/>
          </a:prstGeom>
        </p:spPr>
      </p:pic>
    </p:spTree>
    <p:extLst>
      <p:ext uri="{BB962C8B-B14F-4D97-AF65-F5344CB8AC3E}">
        <p14:creationId xmlns:p14="http://schemas.microsoft.com/office/powerpoint/2010/main" val="151046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2374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422344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246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370613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458E8F7-C7A8-41D3-859D-7A928CEE1F65}" type="datetime1">
              <a:rPr lang="en-US" smtClean="0">
                <a:solidFill>
                  <a:prstClr val="black">
                    <a:tint val="75000"/>
                  </a:prstClr>
                </a:solidFill>
              </a:rPr>
              <a:t>12/13/2023</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726C9CA-4ABC-4359-96A6-3D7E1744EE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8365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5" name="Picture 4" descr="Text, logo&#10;&#10;Description automatically generated">
            <a:extLst>
              <a:ext uri="{FF2B5EF4-FFF2-40B4-BE49-F238E27FC236}">
                <a16:creationId xmlns:a16="http://schemas.microsoft.com/office/drawing/2014/main" id="{29A07525-E9DB-4F95-9511-4A05634699A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23872" y="6324600"/>
            <a:ext cx="3244328" cy="685800"/>
          </a:xfrm>
          <a:prstGeom prst="rect">
            <a:avLst/>
          </a:prstGeom>
        </p:spPr>
      </p:pic>
    </p:spTree>
    <p:extLst>
      <p:ext uri="{BB962C8B-B14F-4D97-AF65-F5344CB8AC3E}">
        <p14:creationId xmlns:p14="http://schemas.microsoft.com/office/powerpoint/2010/main" val="396112333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4" name="Picture 3" descr="A picture containing text, sign, tableware, dishware&#10;&#10;Description automatically generated">
            <a:extLst>
              <a:ext uri="{FF2B5EF4-FFF2-40B4-BE49-F238E27FC236}">
                <a16:creationId xmlns:a16="http://schemas.microsoft.com/office/drawing/2014/main" id="{BD9F05D0-252D-EA8D-99D8-39BA9E8DCA2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51912" y="6401828"/>
            <a:ext cx="1134708" cy="457200"/>
          </a:xfrm>
          <a:prstGeom prst="rect">
            <a:avLst/>
          </a:prstGeom>
        </p:spPr>
      </p:pic>
    </p:spTree>
    <p:extLst>
      <p:ext uri="{BB962C8B-B14F-4D97-AF65-F5344CB8AC3E}">
        <p14:creationId xmlns:p14="http://schemas.microsoft.com/office/powerpoint/2010/main" val="190654501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BF3D3-6C5E-FD73-E1C6-ECE11B5E1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B8F02-A703-2142-72EC-1F6D0EC4A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60C44-6BC2-D963-1E9A-AD09F0F6C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1E22B-2E0B-417B-AE4B-CD7D36DFE3EA}" type="datetimeFigureOut">
              <a:rPr lang="en-US" smtClean="0"/>
              <a:t>12/13/2023</a:t>
            </a:fld>
            <a:endParaRPr lang="en-US"/>
          </a:p>
        </p:txBody>
      </p:sp>
      <p:sp>
        <p:nvSpPr>
          <p:cNvPr id="5" name="Footer Placeholder 4">
            <a:extLst>
              <a:ext uri="{FF2B5EF4-FFF2-40B4-BE49-F238E27FC236}">
                <a16:creationId xmlns:a16="http://schemas.microsoft.com/office/drawing/2014/main" id="{F9DE0222-F942-4267-0DB8-33AE44EE8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F5567-2190-A1D4-CA75-BE1DACCECA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9F9D0-7943-4CB7-9C70-0D90C605D32C}" type="slidenum">
              <a:rPr lang="en-US" smtClean="0"/>
              <a:t>‹#›</a:t>
            </a:fld>
            <a:endParaRPr lang="en-US"/>
          </a:p>
        </p:txBody>
      </p:sp>
    </p:spTree>
    <p:extLst>
      <p:ext uri="{BB962C8B-B14F-4D97-AF65-F5344CB8AC3E}">
        <p14:creationId xmlns:p14="http://schemas.microsoft.com/office/powerpoint/2010/main" val="62413625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3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pic>
        <p:nvPicPr>
          <p:cNvPr id="5" name="Picture 4">
            <a:extLst>
              <a:ext uri="{FF2B5EF4-FFF2-40B4-BE49-F238E27FC236}">
                <a16:creationId xmlns:a16="http://schemas.microsoft.com/office/drawing/2014/main" id="{EDE06170-17EE-4E3D-BD04-2F88C137E0D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24400" y="6500614"/>
            <a:ext cx="2743200" cy="357386"/>
          </a:xfrm>
          <a:prstGeom prst="rect">
            <a:avLst/>
          </a:prstGeom>
        </p:spPr>
      </p:pic>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76584368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61328-3797-33BA-0C6D-338252680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8D7792-02D3-1DEE-B1F9-C3A55C728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138FE-67A3-601C-4F48-F8812DB29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F027C-1F6E-4FF1-97CE-D896B8EF7BA9}" type="datetimeFigureOut">
              <a:rPr lang="en-US" smtClean="0"/>
              <a:t>12/13/2023</a:t>
            </a:fld>
            <a:endParaRPr lang="en-US"/>
          </a:p>
        </p:txBody>
      </p:sp>
      <p:sp>
        <p:nvSpPr>
          <p:cNvPr id="5" name="Footer Placeholder 4">
            <a:extLst>
              <a:ext uri="{FF2B5EF4-FFF2-40B4-BE49-F238E27FC236}">
                <a16:creationId xmlns:a16="http://schemas.microsoft.com/office/drawing/2014/main" id="{ABC4FBEF-8ABA-E26C-7509-4B1B04CCA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9DDB22-B550-DB0D-7F84-414F150D3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67157-AC0B-4AEE-92F1-C1569F4088DE}" type="slidenum">
              <a:rPr lang="en-US" smtClean="0"/>
              <a:t>‹#›</a:t>
            </a:fld>
            <a:endParaRPr lang="en-US"/>
          </a:p>
        </p:txBody>
      </p:sp>
    </p:spTree>
    <p:extLst>
      <p:ext uri="{BB962C8B-B14F-4D97-AF65-F5344CB8AC3E}">
        <p14:creationId xmlns:p14="http://schemas.microsoft.com/office/powerpoint/2010/main" val="374111067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9.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1298" y="2971800"/>
            <a:ext cx="5909405" cy="2514600"/>
          </a:xfrm>
        </p:spPr>
        <p:txBody>
          <a:bodyPr>
            <a:noAutofit/>
          </a:bodyPr>
          <a:lstStyle>
            <a:lvl1pPr marL="0" indent="0" algn="ctr">
              <a:buNone/>
              <a:defRPr/>
            </a:lvl1pPr>
          </a:lstStyle>
          <a:p>
            <a:r>
              <a:rPr lang="en-US" sz="3900" dirty="0">
                <a:solidFill>
                  <a:srgbClr val="183962"/>
                </a:solidFill>
                <a:ea typeface="Open Sans" panose="020B0606030504020204" pitchFamily="34" charset="0"/>
                <a:cs typeface="Open Sans" panose="020B0606030504020204" pitchFamily="34" charset="0"/>
              </a:rPr>
              <a:t>2024-25 FAFSA Preview</a:t>
            </a:r>
            <a:br>
              <a:rPr lang="en-US" sz="3900" dirty="0">
                <a:solidFill>
                  <a:srgbClr val="183962"/>
                </a:solidFill>
                <a:ea typeface="Open Sans" panose="020B0606030504020204" pitchFamily="34" charset="0"/>
                <a:cs typeface="Open Sans" panose="020B0606030504020204" pitchFamily="34" charset="0"/>
              </a:rPr>
            </a:b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91280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1298" y="2971800"/>
            <a:ext cx="5909405" cy="2514600"/>
          </a:xfrm>
        </p:spPr>
        <p:txBody>
          <a:bodyPr>
            <a:noAutofit/>
          </a:bodyPr>
          <a:lstStyle>
            <a:lvl1pPr marL="0" indent="0" algn="ctr">
              <a:buNone/>
              <a:defRPr/>
            </a:lvl1pPr>
          </a:lstStyle>
          <a:p>
            <a:r>
              <a:rPr lang="en-US" sz="3900" dirty="0">
                <a:solidFill>
                  <a:srgbClr val="183962"/>
                </a:solidFill>
                <a:ea typeface="Open Sans" panose="020B0606030504020204" pitchFamily="34" charset="0"/>
                <a:cs typeface="Open Sans" panose="020B0606030504020204" pitchFamily="34" charset="0"/>
              </a:rPr>
              <a:t>2024-25 FAFSA Preview</a:t>
            </a:r>
            <a:br>
              <a:rPr lang="en-US" sz="3900" dirty="0">
                <a:solidFill>
                  <a:srgbClr val="183962"/>
                </a:solidFill>
                <a:ea typeface="Open Sans" panose="020B0606030504020204" pitchFamily="34" charset="0"/>
                <a:cs typeface="Open Sans" panose="020B0606030504020204" pitchFamily="34" charset="0"/>
              </a:rPr>
            </a:br>
            <a:r>
              <a:rPr lang="en-US" sz="3900" dirty="0">
                <a:solidFill>
                  <a:srgbClr val="183962"/>
                </a:solidFill>
                <a:latin typeface="+mj-lt"/>
                <a:ea typeface="Open Sans" panose="020B0606030504020204" pitchFamily="34" charset="0"/>
                <a:cs typeface="Open Sans" panose="020B0606030504020204" pitchFamily="34" charset="0"/>
              </a:rPr>
              <a:t>Student Application</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1747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B644-CE85-9071-AB26-123BDB50C4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07EA02-3BFF-B6AC-9231-1167BC915C7C}"/>
              </a:ext>
            </a:extLst>
          </p:cNvPr>
          <p:cNvSpPr>
            <a:spLocks noGrp="1"/>
          </p:cNvSpPr>
          <p:nvPr>
            <p:ph idx="1"/>
          </p:nvPr>
        </p:nvSpPr>
        <p:spPr/>
        <p:txBody>
          <a:bodyPr/>
          <a:lstStyle/>
          <a:p>
            <a:endParaRPr lang="en-US" dirty="0"/>
          </a:p>
        </p:txBody>
      </p:sp>
      <p:pic>
        <p:nvPicPr>
          <p:cNvPr id="4"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78A1D510-5588-D4F3-4CD8-6EEE7847F033}"/>
              </a:ext>
            </a:extLst>
          </p:cNvPr>
          <p:cNvPicPr>
            <a:picLocks noChangeAspect="1"/>
          </p:cNvPicPr>
          <p:nvPr/>
        </p:nvPicPr>
        <p:blipFill>
          <a:blip r:embed="rId3"/>
          <a:stretch>
            <a:fillRect/>
          </a:stretch>
        </p:blipFill>
        <p:spPr>
          <a:xfrm>
            <a:off x="538349" y="0"/>
            <a:ext cx="8529451" cy="6858000"/>
          </a:xfrm>
          <a:prstGeom prst="rect">
            <a:avLst/>
          </a:prstGeom>
          <a:ln w="12700">
            <a:solidFill>
              <a:schemeClr val="tx1"/>
            </a:solidFill>
          </a:ln>
        </p:spPr>
      </p:pic>
      <p:sp>
        <p:nvSpPr>
          <p:cNvPr id="6" name="Arrow: Down 5">
            <a:extLst>
              <a:ext uri="{FF2B5EF4-FFF2-40B4-BE49-F238E27FC236}">
                <a16:creationId xmlns:a16="http://schemas.microsoft.com/office/drawing/2014/main" id="{2B89C34A-7028-28AD-3EB1-12C8FA0F3D1C}"/>
              </a:ext>
            </a:extLst>
          </p:cNvPr>
          <p:cNvSpPr/>
          <p:nvPr/>
        </p:nvSpPr>
        <p:spPr>
          <a:xfrm rot="3864632">
            <a:off x="1903765" y="1845641"/>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98E6AC67-E2DD-EA6A-AEC0-FF98767BC350}"/>
              </a:ext>
            </a:extLst>
          </p:cNvPr>
          <p:cNvSpPr/>
          <p:nvPr/>
        </p:nvSpPr>
        <p:spPr>
          <a:xfrm>
            <a:off x="2362200" y="2853584"/>
            <a:ext cx="1752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40BCB101-8211-B84A-66E9-C4B42D8E05CD}"/>
              </a:ext>
            </a:extLst>
          </p:cNvPr>
          <p:cNvSpPr>
            <a:spLocks noChangeAspect="1"/>
          </p:cNvSpPr>
          <p:nvPr/>
        </p:nvSpPr>
        <p:spPr>
          <a:xfrm>
            <a:off x="4191000" y="1562100"/>
            <a:ext cx="3403242" cy="1181100"/>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B365D"/>
                </a:solidFill>
                <a:effectLst/>
                <a:uLnTx/>
                <a:uFillTx/>
                <a:latin typeface="Calibri"/>
                <a:ea typeface="+mn-ea"/>
                <a:cs typeface="+mn-cs"/>
              </a:rPr>
              <a:t>Need to start/edit </a:t>
            </a:r>
            <a:r>
              <a:rPr kumimoji="0" lang="en-US" sz="2400" b="1" i="0" u="none" strike="noStrike" kern="0" cap="none" spc="0" normalizeH="0" baseline="0" noProof="0" dirty="0">
                <a:ln>
                  <a:noFill/>
                </a:ln>
                <a:solidFill>
                  <a:srgbClr val="00B0F0"/>
                </a:solidFill>
                <a:effectLst/>
                <a:uLnTx/>
                <a:uFillTx/>
                <a:latin typeface="Calibri"/>
                <a:ea typeface="+mn-ea"/>
                <a:cs typeface="+mn-cs"/>
              </a:rPr>
              <a:t>2023-24 FAFSA</a:t>
            </a:r>
            <a:r>
              <a:rPr kumimoji="0" lang="en-US" sz="2400" b="1" i="0" u="none" strike="noStrike" kern="0" cap="none" spc="0" normalizeH="0" baseline="0" noProof="0" dirty="0">
                <a:ln>
                  <a:noFill/>
                </a:ln>
                <a:solidFill>
                  <a:srgbClr val="1B365D"/>
                </a:solidFill>
                <a:effectLst/>
                <a:uLnTx/>
                <a:uFillTx/>
                <a:latin typeface="Calibri"/>
                <a:ea typeface="+mn-ea"/>
                <a:cs typeface="+mn-cs"/>
              </a:rPr>
              <a:t>, click here.  </a:t>
            </a:r>
            <a:endParaRPr kumimoji="0" lang="en-US" sz="2800" b="1" i="0" u="none" strike="noStrike" kern="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3538503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775B-6AE7-AD73-FD75-BC00EEC2A2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6C72346-6BA3-E641-A3A4-64F5B22DB6E3}"/>
              </a:ext>
            </a:extLst>
          </p:cNvPr>
          <p:cNvSpPr>
            <a:spLocks noGrp="1"/>
          </p:cNvSpPr>
          <p:nvPr>
            <p:ph idx="1"/>
          </p:nvPr>
        </p:nvSpPr>
        <p:spPr/>
        <p:txBody>
          <a:bodyPr/>
          <a:lstStyle/>
          <a:p>
            <a:endParaRPr lang="en-US" dirty="0"/>
          </a:p>
        </p:txBody>
      </p:sp>
      <p:pic>
        <p:nvPicPr>
          <p:cNvPr id="4" name="Picture 3" descr="Screenshot of the Log In page. Textboxes ask the student to enter their FSA ID username, email, or phone number and their password. There is a button to “Log In” or the student can select one of four text hyperlinks: “Create an Account,” “Forgot My Username,” “Forgot My Password,” or “Help Me Log In to My Account.” ">
            <a:extLst>
              <a:ext uri="{FF2B5EF4-FFF2-40B4-BE49-F238E27FC236}">
                <a16:creationId xmlns:a16="http://schemas.microsoft.com/office/drawing/2014/main" id="{6809F173-6B01-1546-6072-8282D61ED3CF}"/>
              </a:ext>
            </a:extLst>
          </p:cNvPr>
          <p:cNvPicPr>
            <a:picLocks noChangeAspect="1"/>
          </p:cNvPicPr>
          <p:nvPr/>
        </p:nvPicPr>
        <p:blipFill>
          <a:blip r:embed="rId3"/>
          <a:stretch>
            <a:fillRect/>
          </a:stretch>
        </p:blipFill>
        <p:spPr>
          <a:xfrm>
            <a:off x="342766" y="0"/>
            <a:ext cx="8801234" cy="6858000"/>
          </a:xfrm>
          <a:prstGeom prst="rect">
            <a:avLst/>
          </a:prstGeom>
          <a:ln w="12700">
            <a:solidFill>
              <a:schemeClr val="tx1"/>
            </a:solidFill>
          </a:ln>
        </p:spPr>
      </p:pic>
    </p:spTree>
    <p:extLst>
      <p:ext uri="{BB962C8B-B14F-4D97-AF65-F5344CB8AC3E}">
        <p14:creationId xmlns:p14="http://schemas.microsoft.com/office/powerpoint/2010/main" val="2561080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B00F-5CE8-4E20-7710-099ADEB4D5D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C8ECB6-4302-87F2-2393-30F8BDD1090A}"/>
              </a:ext>
            </a:extLst>
          </p:cNvPr>
          <p:cNvSpPr>
            <a:spLocks noGrp="1"/>
          </p:cNvSpPr>
          <p:nvPr>
            <p:ph idx="1"/>
          </p:nvPr>
        </p:nvSpPr>
        <p:spPr/>
        <p:txBody>
          <a:bodyPr/>
          <a:lstStyle/>
          <a:p>
            <a:endParaRPr lang="en-US" dirty="0"/>
          </a:p>
        </p:txBody>
      </p:sp>
      <p:pic>
        <p:nvPicPr>
          <p:cNvPr id="4" name="Picture 4" descr="Screenshot of the welcome to the FAFSA form section, which instructs the student to select the role for completing the form: “Student” or “Parent.”">
            <a:extLst>
              <a:ext uri="{FF2B5EF4-FFF2-40B4-BE49-F238E27FC236}">
                <a16:creationId xmlns:a16="http://schemas.microsoft.com/office/drawing/2014/main" id="{ACFB2862-8BAD-C009-61C4-23192E5D9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10577423" cy="6400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3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8F2B-75D2-4A3E-0FC0-985605C0EBB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57D3BAA-7F7B-53B5-161D-131D1E263404}"/>
              </a:ext>
            </a:extLst>
          </p:cNvPr>
          <p:cNvSpPr>
            <a:spLocks noGrp="1"/>
          </p:cNvSpPr>
          <p:nvPr>
            <p:ph idx="1"/>
          </p:nvPr>
        </p:nvSpPr>
        <p:spPr/>
        <p:txBody>
          <a:bodyPr/>
          <a:lstStyle/>
          <a:p>
            <a:endParaRPr lang="en-US" dirty="0"/>
          </a:p>
        </p:txBody>
      </p:sp>
      <p:pic>
        <p:nvPicPr>
          <p:cNvPr id="4" name="Picture 2" descr="Screenshot of the first page of the Understanding the FAFSA Form section. A video provides the student with an overview of the form.">
            <a:extLst>
              <a:ext uri="{FF2B5EF4-FFF2-40B4-BE49-F238E27FC236}">
                <a16:creationId xmlns:a16="http://schemas.microsoft.com/office/drawing/2014/main" id="{F87C68E2-A5A8-2E12-A900-82E344DCC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
            <a:ext cx="8901852"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66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9304-8B33-8F21-5BBE-0D1EBCDB9FF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C11B568-401E-89E4-5AF7-8195026E38B8}"/>
              </a:ext>
            </a:extLst>
          </p:cNvPr>
          <p:cNvSpPr>
            <a:spLocks noGrp="1"/>
          </p:cNvSpPr>
          <p:nvPr>
            <p:ph idx="1"/>
          </p:nvPr>
        </p:nvSpPr>
        <p:spPr/>
        <p:txBody>
          <a:bodyPr/>
          <a:lstStyle/>
          <a:p>
            <a:endParaRPr lang="en-US" dirty="0"/>
          </a:p>
        </p:txBody>
      </p:sp>
      <p:pic>
        <p:nvPicPr>
          <p:cNvPr id="4" name="Picture 2" descr="Screenshot of the second page of the Understanding the FAFSA Form section, which explains the expectations of the contributor role when completing the form.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5AFA0CD3-E3F6-56AC-4DB6-1C730C255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4" y="0"/>
            <a:ext cx="8556626"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12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8214-4712-BC47-7855-AC089D514E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D47631F-A498-6A0E-19B8-612C86CC9751}"/>
              </a:ext>
            </a:extLst>
          </p:cNvPr>
          <p:cNvSpPr>
            <a:spLocks noGrp="1"/>
          </p:cNvSpPr>
          <p:nvPr>
            <p:ph idx="1"/>
          </p:nvPr>
        </p:nvSpPr>
        <p:spPr/>
        <p:txBody>
          <a:bodyPr/>
          <a:lstStyle/>
          <a:p>
            <a:endParaRPr lang="en-US" dirty="0"/>
          </a:p>
        </p:txBody>
      </p:sp>
      <p:pic>
        <p:nvPicPr>
          <p:cNvPr id="4" name="Picture 2"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for them to be eligible for federal student aid. With consent, federal tax information will be transferred directly into the form from the Internal Revenue Service. ">
            <a:extLst>
              <a:ext uri="{FF2B5EF4-FFF2-40B4-BE49-F238E27FC236}">
                <a16:creationId xmlns:a16="http://schemas.microsoft.com/office/drawing/2014/main" id="{C59BA6A6-600B-6857-B7E8-F39F548CE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 y="-1"/>
            <a:ext cx="12161520" cy="603874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2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F052-023A-E174-3C39-09BBF17E21E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50FD9ED-6D21-551A-B05B-55014313C314}"/>
              </a:ext>
            </a:extLst>
          </p:cNvPr>
          <p:cNvSpPr>
            <a:spLocks noGrp="1"/>
          </p:cNvSpPr>
          <p:nvPr>
            <p:ph idx="1"/>
          </p:nvPr>
        </p:nvSpPr>
        <p:spPr/>
        <p:txBody>
          <a:bodyPr/>
          <a:lstStyle/>
          <a:p>
            <a:endParaRPr lang="en-US" dirty="0"/>
          </a:p>
        </p:txBody>
      </p:sp>
      <p:pic>
        <p:nvPicPr>
          <p:cNvPr id="4" name="Picture 2"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C1009666-9C47-0CE1-AC3B-81758159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 y="1"/>
            <a:ext cx="10789920" cy="64423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3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E39A-0166-4C3C-02FD-B45FFA3A3F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3DAC95F-6F87-5636-4C0E-203D0CAE511A}"/>
              </a:ext>
            </a:extLst>
          </p:cNvPr>
          <p:cNvSpPr>
            <a:spLocks noGrp="1"/>
          </p:cNvSpPr>
          <p:nvPr>
            <p:ph idx="1"/>
          </p:nvPr>
        </p:nvSpPr>
        <p:spPr/>
        <p:txBody>
          <a:bodyPr/>
          <a:lstStyle/>
          <a:p>
            <a:endParaRPr lang="en-US" dirty="0"/>
          </a:p>
        </p:txBody>
      </p:sp>
      <p:pic>
        <p:nvPicPr>
          <p:cNvPr id="4" name="Picture 3" descr="Screenshot of the Student Identity Information section of the FAFSA form. Student information, including name, date of birth, Social Security number, email address, and mobile phone number, are displayed to verify. ">
            <a:extLst>
              <a:ext uri="{FF2B5EF4-FFF2-40B4-BE49-F238E27FC236}">
                <a16:creationId xmlns:a16="http://schemas.microsoft.com/office/drawing/2014/main" id="{FF20E0F7-D51E-4F5C-1CCB-AAA2C378697B}"/>
              </a:ext>
            </a:extLst>
          </p:cNvPr>
          <p:cNvPicPr>
            <a:picLocks noChangeAspect="1"/>
          </p:cNvPicPr>
          <p:nvPr/>
        </p:nvPicPr>
        <p:blipFill>
          <a:blip r:embed="rId3"/>
          <a:stretch>
            <a:fillRect/>
          </a:stretch>
        </p:blipFill>
        <p:spPr>
          <a:xfrm>
            <a:off x="-1" y="-1"/>
            <a:ext cx="12161520" cy="5949620"/>
          </a:xfrm>
          <a:prstGeom prst="rect">
            <a:avLst/>
          </a:prstGeom>
          <a:ln w="12700">
            <a:solidFill>
              <a:schemeClr val="tx1"/>
            </a:solidFill>
          </a:ln>
        </p:spPr>
      </p:pic>
    </p:spTree>
    <p:extLst>
      <p:ext uri="{BB962C8B-B14F-4D97-AF65-F5344CB8AC3E}">
        <p14:creationId xmlns:p14="http://schemas.microsoft.com/office/powerpoint/2010/main" val="2457122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12D4-F16F-0F3F-4140-5BF89E83AD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596E41-FB74-03E1-1D49-CE6E8417366F}"/>
              </a:ext>
            </a:extLst>
          </p:cNvPr>
          <p:cNvSpPr>
            <a:spLocks noGrp="1"/>
          </p:cNvSpPr>
          <p:nvPr>
            <p:ph idx="1"/>
          </p:nvPr>
        </p:nvSpPr>
        <p:spPr/>
        <p:txBody>
          <a:bodyPr/>
          <a:lstStyle/>
          <a:p>
            <a:endParaRPr lang="en-US"/>
          </a:p>
        </p:txBody>
      </p:sp>
      <p:pic>
        <p:nvPicPr>
          <p:cNvPr id="4" name="Picture 3" descr="Screenshot continuation of the Student Identity Information section, which has text boxes for the student to enter their permanent mailing address. ">
            <a:extLst>
              <a:ext uri="{FF2B5EF4-FFF2-40B4-BE49-F238E27FC236}">
                <a16:creationId xmlns:a16="http://schemas.microsoft.com/office/drawing/2014/main" id="{C8C66913-1BBB-419C-2B48-2ABD413973BE}"/>
              </a:ext>
            </a:extLst>
          </p:cNvPr>
          <p:cNvPicPr>
            <a:picLocks noChangeAspect="1"/>
          </p:cNvPicPr>
          <p:nvPr/>
        </p:nvPicPr>
        <p:blipFill>
          <a:blip r:embed="rId3"/>
          <a:stretch>
            <a:fillRect/>
          </a:stretch>
        </p:blipFill>
        <p:spPr>
          <a:xfrm>
            <a:off x="1066800" y="0"/>
            <a:ext cx="10058400" cy="6431898"/>
          </a:xfrm>
          <a:prstGeom prst="rect">
            <a:avLst/>
          </a:prstGeom>
          <a:ln w="12700">
            <a:solidFill>
              <a:schemeClr val="tx1"/>
            </a:solidFill>
          </a:ln>
        </p:spPr>
      </p:pic>
    </p:spTree>
    <p:extLst>
      <p:ext uri="{BB962C8B-B14F-4D97-AF65-F5344CB8AC3E}">
        <p14:creationId xmlns:p14="http://schemas.microsoft.com/office/powerpoint/2010/main" val="1376238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2024-25 FAFSA</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a:xfrm>
            <a:off x="609600" y="1701806"/>
            <a:ext cx="11201400" cy="4165599"/>
          </a:xfrm>
        </p:spPr>
        <p:txBody>
          <a:bodyPr>
            <a:normAutofit/>
          </a:bodyPr>
          <a:lstStyle/>
          <a:p>
            <a:pPr marL="463550" indent="-463550">
              <a:lnSpc>
                <a:spcPct val="90000"/>
              </a:lnSpc>
              <a:spcBef>
                <a:spcPct val="25000"/>
              </a:spcBef>
              <a:defRPr/>
            </a:pPr>
            <a:r>
              <a:rPr lang="en-US" sz="4000" dirty="0"/>
              <a:t>Available </a:t>
            </a:r>
            <a:r>
              <a:rPr lang="en-US" sz="4000" b="1" i="1" dirty="0"/>
              <a:t>by December 31, 2023</a:t>
            </a:r>
            <a:r>
              <a:rPr lang="en-US" sz="4000" dirty="0"/>
              <a:t> at </a:t>
            </a:r>
            <a:r>
              <a:rPr lang="en-US" sz="4000" b="1" dirty="0"/>
              <a:t>studentaid.gov</a:t>
            </a:r>
            <a:endParaRPr lang="en-US" sz="4000" b="1" u="sng" dirty="0"/>
          </a:p>
          <a:p>
            <a:pPr marL="863600" lvl="1" indent="-463550">
              <a:lnSpc>
                <a:spcPct val="90000"/>
              </a:lnSpc>
              <a:spcBef>
                <a:spcPct val="25000"/>
              </a:spcBef>
              <a:defRPr/>
            </a:pPr>
            <a:r>
              <a:rPr lang="en-US" sz="3600" b="1" i="1" dirty="0"/>
              <a:t>2022 income/tax information</a:t>
            </a:r>
          </a:p>
          <a:p>
            <a:pPr marL="863600" lvl="1" indent="-463550">
              <a:lnSpc>
                <a:spcPct val="90000"/>
              </a:lnSpc>
              <a:spcBef>
                <a:spcPct val="25000"/>
              </a:spcBef>
              <a:defRPr/>
            </a:pPr>
            <a:r>
              <a:rPr lang="en-US" sz="3600" dirty="0"/>
              <a:t>Student Aid Index (SAI) replaces EFC</a:t>
            </a:r>
          </a:p>
          <a:p>
            <a:pPr marL="863600" lvl="1" indent="-463550">
              <a:lnSpc>
                <a:spcPct val="90000"/>
              </a:lnSpc>
              <a:spcBef>
                <a:spcPct val="25000"/>
              </a:spcBef>
              <a:defRPr/>
            </a:pPr>
            <a:r>
              <a:rPr lang="en-US" sz="3600" dirty="0"/>
              <a:t>Priority deadline </a:t>
            </a:r>
            <a:r>
              <a:rPr lang="en-US" sz="3600" b="1" i="1" dirty="0"/>
              <a:t>April 15, 2024</a:t>
            </a:r>
          </a:p>
          <a:p>
            <a:pPr marL="463550" indent="-463550">
              <a:lnSpc>
                <a:spcPct val="90000"/>
              </a:lnSpc>
              <a:spcBef>
                <a:spcPct val="25000"/>
              </a:spcBef>
              <a:defRPr/>
            </a:pPr>
            <a:r>
              <a:rPr lang="en-US" sz="4000" b="1" dirty="0"/>
              <a:t>2025-26 FAFSA</a:t>
            </a:r>
            <a:r>
              <a:rPr lang="en-US" sz="4000" dirty="0"/>
              <a:t> should open </a:t>
            </a:r>
            <a:r>
              <a:rPr lang="en-US" sz="4000" b="1" dirty="0"/>
              <a:t>October 1, 2024</a:t>
            </a:r>
            <a:endParaRPr lang="en-US" sz="4000" b="1" i="1" dirty="0"/>
          </a:p>
          <a:p>
            <a:pPr marL="463550" indent="-463550">
              <a:lnSpc>
                <a:spcPct val="90000"/>
              </a:lnSpc>
              <a:spcBef>
                <a:spcPct val="25000"/>
              </a:spcBef>
              <a:defRPr/>
            </a:pPr>
            <a:endParaRPr lang="en-US" sz="4000" b="1" dirty="0"/>
          </a:p>
          <a:p>
            <a:pPr marL="463550" indent="-463550">
              <a:lnSpc>
                <a:spcPct val="90000"/>
              </a:lnSpc>
              <a:spcBef>
                <a:spcPct val="25000"/>
              </a:spcBef>
              <a:defRPr/>
            </a:pPr>
            <a:endParaRPr lang="en-US" sz="4000" dirty="0"/>
          </a:p>
          <a:p>
            <a:pPr marL="463550" indent="-463550">
              <a:lnSpc>
                <a:spcPct val="90000"/>
              </a:lnSpc>
              <a:spcBef>
                <a:spcPct val="25000"/>
              </a:spcBef>
              <a:defRPr/>
            </a:pPr>
            <a:endParaRPr lang="en-US" sz="4000" dirty="0"/>
          </a:p>
        </p:txBody>
      </p:sp>
    </p:spTree>
    <p:extLst>
      <p:ext uri="{BB962C8B-B14F-4D97-AF65-F5344CB8AC3E}">
        <p14:creationId xmlns:p14="http://schemas.microsoft.com/office/powerpoint/2010/main" val="3730172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F7D6-EA03-1555-E1C4-0CB3BFA49F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80600B-5B47-87CF-39F9-3C1FB89B1443}"/>
              </a:ext>
            </a:extLst>
          </p:cNvPr>
          <p:cNvSpPr>
            <a:spLocks noGrp="1"/>
          </p:cNvSpPr>
          <p:nvPr>
            <p:ph idx="1"/>
          </p:nvPr>
        </p:nvSpPr>
        <p:spPr/>
        <p:txBody>
          <a:bodyPr/>
          <a:lstStyle/>
          <a:p>
            <a:endParaRPr lang="en-US"/>
          </a:p>
        </p:txBody>
      </p:sp>
      <p:pic>
        <p:nvPicPr>
          <p:cNvPr id="4" name="Picture 3" descr="Screenshot continuation of the Student Identity Information section, which has a dropdown menu for the student to select their state of legal residence. There is a text box for the student to enter the month and year they became a resident of that state. ">
            <a:extLst>
              <a:ext uri="{FF2B5EF4-FFF2-40B4-BE49-F238E27FC236}">
                <a16:creationId xmlns:a16="http://schemas.microsoft.com/office/drawing/2014/main" id="{A3D2A184-245A-78AB-58D6-BEE57361A50E}"/>
              </a:ext>
            </a:extLst>
          </p:cNvPr>
          <p:cNvPicPr>
            <a:picLocks noChangeAspect="1"/>
          </p:cNvPicPr>
          <p:nvPr/>
        </p:nvPicPr>
        <p:blipFill>
          <a:blip r:embed="rId3"/>
          <a:stretch>
            <a:fillRect/>
          </a:stretch>
        </p:blipFill>
        <p:spPr>
          <a:xfrm>
            <a:off x="0" y="0"/>
            <a:ext cx="12161520" cy="5517131"/>
          </a:xfrm>
          <a:prstGeom prst="rect">
            <a:avLst/>
          </a:prstGeom>
          <a:ln w="12700">
            <a:solidFill>
              <a:schemeClr val="tx1"/>
            </a:solidFill>
          </a:ln>
        </p:spPr>
      </p:pic>
    </p:spTree>
    <p:extLst>
      <p:ext uri="{BB962C8B-B14F-4D97-AF65-F5344CB8AC3E}">
        <p14:creationId xmlns:p14="http://schemas.microsoft.com/office/powerpoint/2010/main" val="3560256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9C84-69D1-BA2B-9893-249C1F5BF7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5DD3C2-D45F-3E20-A37B-AC26E08586A8}"/>
              </a:ext>
            </a:extLst>
          </p:cNvPr>
          <p:cNvSpPr>
            <a:spLocks noGrp="1"/>
          </p:cNvSpPr>
          <p:nvPr>
            <p:ph idx="1"/>
          </p:nvPr>
        </p:nvSpPr>
        <p:spPr/>
        <p:txBody>
          <a:bodyPr/>
          <a:lstStyle/>
          <a:p>
            <a:endParaRPr lang="en-US" dirty="0"/>
          </a:p>
        </p:txBody>
      </p:sp>
      <p:pic>
        <p:nvPicPr>
          <p:cNvPr id="4" name="Picture 3"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0660E6AB-ACFD-49C0-278A-51D25069E9CE}"/>
              </a:ext>
            </a:extLst>
          </p:cNvPr>
          <p:cNvPicPr>
            <a:picLocks noChangeAspect="1"/>
          </p:cNvPicPr>
          <p:nvPr/>
        </p:nvPicPr>
        <p:blipFill>
          <a:blip r:embed="rId3"/>
          <a:stretch>
            <a:fillRect/>
          </a:stretch>
        </p:blipFill>
        <p:spPr>
          <a:xfrm>
            <a:off x="0" y="0"/>
            <a:ext cx="5430258" cy="5852160"/>
          </a:xfrm>
          <a:prstGeom prst="rect">
            <a:avLst/>
          </a:prstGeom>
          <a:ln w="12700">
            <a:solidFill>
              <a:schemeClr val="tx1"/>
            </a:solidFill>
          </a:ln>
        </p:spPr>
      </p:pic>
      <p:pic>
        <p:nvPicPr>
          <p:cNvPr id="5" name="Picture 4" descr="Screenshot continuation of the consent page. Frequently asked questions appear, which the stud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student to approve or decline their consent.">
            <a:extLst>
              <a:ext uri="{FF2B5EF4-FFF2-40B4-BE49-F238E27FC236}">
                <a16:creationId xmlns:a16="http://schemas.microsoft.com/office/drawing/2014/main" id="{DEA5275E-3414-0B08-B3F7-B3B2D3B231D9}"/>
              </a:ext>
            </a:extLst>
          </p:cNvPr>
          <p:cNvPicPr>
            <a:picLocks noChangeAspect="1"/>
          </p:cNvPicPr>
          <p:nvPr/>
        </p:nvPicPr>
        <p:blipFill>
          <a:blip r:embed="rId4"/>
          <a:stretch>
            <a:fillRect/>
          </a:stretch>
        </p:blipFill>
        <p:spPr>
          <a:xfrm>
            <a:off x="4613414" y="0"/>
            <a:ext cx="4530586" cy="6858000"/>
          </a:xfrm>
          <a:prstGeom prst="rect">
            <a:avLst/>
          </a:prstGeom>
          <a:ln w="12700">
            <a:solidFill>
              <a:schemeClr val="tx1"/>
            </a:solidFill>
          </a:ln>
        </p:spPr>
      </p:pic>
      <p:sp>
        <p:nvSpPr>
          <p:cNvPr id="6" name="Star: 5 Points 5">
            <a:extLst>
              <a:ext uri="{FF2B5EF4-FFF2-40B4-BE49-F238E27FC236}">
                <a16:creationId xmlns:a16="http://schemas.microsoft.com/office/drawing/2014/main" id="{409F6C6A-7C3B-CBAA-D2CD-3B5E198112B0}"/>
              </a:ext>
            </a:extLst>
          </p:cNvPr>
          <p:cNvSpPr/>
          <p:nvPr/>
        </p:nvSpPr>
        <p:spPr>
          <a:xfrm>
            <a:off x="11277600" y="0"/>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812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3F79-B332-6AF1-C4D1-C418CF4601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650A8E-3298-ADBE-6EEB-CA4F8718CA88}"/>
              </a:ext>
            </a:extLst>
          </p:cNvPr>
          <p:cNvSpPr>
            <a:spLocks noGrp="1"/>
          </p:cNvSpPr>
          <p:nvPr>
            <p:ph idx="1"/>
          </p:nvPr>
        </p:nvSpPr>
        <p:spPr/>
        <p:txBody>
          <a:bodyPr/>
          <a:lstStyle/>
          <a:p>
            <a:endParaRPr lang="en-US"/>
          </a:p>
        </p:txBody>
      </p:sp>
      <p:pic>
        <p:nvPicPr>
          <p:cNvPr id="4" name="Picture 3" descr="Screenshot of the introduction page to the Personal Circumstances section. The student is reminded that the information they provide can affect the amount of financial aid they receive and that additional information may be required based on the answers given. ">
            <a:extLst>
              <a:ext uri="{FF2B5EF4-FFF2-40B4-BE49-F238E27FC236}">
                <a16:creationId xmlns:a16="http://schemas.microsoft.com/office/drawing/2014/main" id="{841EDA76-6642-A145-9DED-4EB9DE591A79}"/>
              </a:ext>
            </a:extLst>
          </p:cNvPr>
          <p:cNvPicPr>
            <a:picLocks noChangeAspect="1"/>
          </p:cNvPicPr>
          <p:nvPr/>
        </p:nvPicPr>
        <p:blipFill>
          <a:blip r:embed="rId3"/>
          <a:stretch>
            <a:fillRect/>
          </a:stretch>
        </p:blipFill>
        <p:spPr>
          <a:xfrm>
            <a:off x="4962" y="-1"/>
            <a:ext cx="12161520" cy="5124832"/>
          </a:xfrm>
          <a:prstGeom prst="rect">
            <a:avLst/>
          </a:prstGeom>
          <a:ln w="12700">
            <a:solidFill>
              <a:schemeClr val="tx1"/>
            </a:solidFill>
          </a:ln>
        </p:spPr>
      </p:pic>
    </p:spTree>
    <p:extLst>
      <p:ext uri="{BB962C8B-B14F-4D97-AF65-F5344CB8AC3E}">
        <p14:creationId xmlns:p14="http://schemas.microsoft.com/office/powerpoint/2010/main" val="347549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732A-8DA1-8938-B772-2431A3D596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77ACEC-DA48-9620-2837-7BD16058C13A}"/>
              </a:ext>
            </a:extLst>
          </p:cNvPr>
          <p:cNvSpPr>
            <a:spLocks noGrp="1"/>
          </p:cNvSpPr>
          <p:nvPr>
            <p:ph idx="1"/>
          </p:nvPr>
        </p:nvSpPr>
        <p:spPr/>
        <p:txBody>
          <a:bodyPr/>
          <a:lstStyle/>
          <a:p>
            <a:endParaRPr lang="en-US"/>
          </a:p>
        </p:txBody>
      </p:sp>
      <p:pic>
        <p:nvPicPr>
          <p:cNvPr id="4" name="Picture 3" descr="Screenshot of the first page of the Personal Circumstances section, which asks the student to select their marital status: “Single (never married),” “Married (not separated),” “Remarried,” “Separated,” “Divorced,” or “Widowed.” ">
            <a:extLst>
              <a:ext uri="{FF2B5EF4-FFF2-40B4-BE49-F238E27FC236}">
                <a16:creationId xmlns:a16="http://schemas.microsoft.com/office/drawing/2014/main" id="{A8171B89-37F5-026C-38F5-BC182E70E99C}"/>
              </a:ext>
            </a:extLst>
          </p:cNvPr>
          <p:cNvPicPr>
            <a:picLocks noChangeAspect="1"/>
          </p:cNvPicPr>
          <p:nvPr/>
        </p:nvPicPr>
        <p:blipFill>
          <a:blip r:embed="rId3"/>
          <a:stretch>
            <a:fillRect/>
          </a:stretch>
        </p:blipFill>
        <p:spPr>
          <a:xfrm>
            <a:off x="990600" y="0"/>
            <a:ext cx="10241280" cy="6424592"/>
          </a:xfrm>
          <a:prstGeom prst="rect">
            <a:avLst/>
          </a:prstGeom>
          <a:ln w="12700">
            <a:solidFill>
              <a:schemeClr val="tx1"/>
            </a:solidFill>
          </a:ln>
        </p:spPr>
      </p:pic>
    </p:spTree>
    <p:extLst>
      <p:ext uri="{BB962C8B-B14F-4D97-AF65-F5344CB8AC3E}">
        <p14:creationId xmlns:p14="http://schemas.microsoft.com/office/powerpoint/2010/main" val="2484803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0B9B-FCE3-8A2C-88A8-E40A22CA55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1D0063-F1C6-4E3B-361E-D669EBA2F934}"/>
              </a:ext>
            </a:extLst>
          </p:cNvPr>
          <p:cNvSpPr>
            <a:spLocks noGrp="1"/>
          </p:cNvSpPr>
          <p:nvPr>
            <p:ph idx="1"/>
          </p:nvPr>
        </p:nvSpPr>
        <p:spPr/>
        <p:txBody>
          <a:bodyPr/>
          <a:lstStyle/>
          <a:p>
            <a:endParaRPr lang="en-US" dirty="0"/>
          </a:p>
        </p:txBody>
      </p:sp>
      <p:pic>
        <p:nvPicPr>
          <p:cNvPr id="4" name="Picture 2" descr="Screenshot continuation of the Student Personal Circumstances section, which asks the student what college grade level they will be beginning in the 2024–25 school year. Below that, the student is asked if they will have their first bachelor’s degree when the school year begins.">
            <a:extLst>
              <a:ext uri="{FF2B5EF4-FFF2-40B4-BE49-F238E27FC236}">
                <a16:creationId xmlns:a16="http://schemas.microsoft.com/office/drawing/2014/main" id="{ECDB28ED-EF25-75D0-5DAD-98F52FEDB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3"/>
            <a:ext cx="9784080" cy="647872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8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88CE-6A16-C8FC-DF1A-B40845B495B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79F170A-C7FF-19B5-BE7F-DCBFE267E66C}"/>
              </a:ext>
            </a:extLst>
          </p:cNvPr>
          <p:cNvSpPr>
            <a:spLocks noGrp="1"/>
          </p:cNvSpPr>
          <p:nvPr>
            <p:ph idx="1"/>
          </p:nvPr>
        </p:nvSpPr>
        <p:spPr/>
        <p:txBody>
          <a:bodyPr/>
          <a:lstStyle/>
          <a:p>
            <a:endParaRPr lang="en-US" dirty="0"/>
          </a:p>
        </p:txBody>
      </p:sp>
      <p:pic>
        <p:nvPicPr>
          <p:cNvPr id="4" name="Picture 3"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
            <a:extLst>
              <a:ext uri="{FF2B5EF4-FFF2-40B4-BE49-F238E27FC236}">
                <a16:creationId xmlns:a16="http://schemas.microsoft.com/office/drawing/2014/main" id="{C4D01BF7-8C50-AAC8-135C-1C18AFC45CFA}"/>
              </a:ext>
            </a:extLst>
          </p:cNvPr>
          <p:cNvPicPr>
            <a:picLocks noChangeAspect="1"/>
          </p:cNvPicPr>
          <p:nvPr/>
        </p:nvPicPr>
        <p:blipFill>
          <a:blip r:embed="rId3"/>
          <a:stretch>
            <a:fillRect/>
          </a:stretch>
        </p:blipFill>
        <p:spPr>
          <a:xfrm>
            <a:off x="1651452" y="0"/>
            <a:ext cx="7492548" cy="6858000"/>
          </a:xfrm>
          <a:prstGeom prst="rect">
            <a:avLst/>
          </a:prstGeom>
          <a:ln w="12700">
            <a:solidFill>
              <a:schemeClr val="tx1"/>
            </a:solidFill>
          </a:ln>
        </p:spPr>
      </p:pic>
      <p:sp>
        <p:nvSpPr>
          <p:cNvPr id="5" name="Thought Bubble: Cloud 4">
            <a:extLst>
              <a:ext uri="{FF2B5EF4-FFF2-40B4-BE49-F238E27FC236}">
                <a16:creationId xmlns:a16="http://schemas.microsoft.com/office/drawing/2014/main" id="{19FAF3D1-8B30-BFB0-ED56-80BC7A8E1F83}"/>
              </a:ext>
            </a:extLst>
          </p:cNvPr>
          <p:cNvSpPr>
            <a:spLocks noChangeAspect="1"/>
          </p:cNvSpPr>
          <p:nvPr/>
        </p:nvSpPr>
        <p:spPr>
          <a:xfrm>
            <a:off x="8077200" y="0"/>
            <a:ext cx="4094328" cy="2743200"/>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a:ea typeface="+mn-ea"/>
                <a:cs typeface="+mn-cs"/>
              </a:rPr>
              <a:t>Is the student dependent or </a:t>
            </a:r>
            <a:r>
              <a:rPr kumimoji="0" lang="en-US" sz="2800" b="1" i="0" u="none" strike="noStrike" kern="1200" cap="none" spc="0" normalizeH="0" baseline="0" noProof="0" dirty="0">
                <a:ln>
                  <a:noFill/>
                </a:ln>
                <a:solidFill>
                  <a:srgbClr val="00B0F0"/>
                </a:solidFill>
                <a:effectLst/>
                <a:uLnTx/>
                <a:uFillTx/>
                <a:latin typeface="Calibri"/>
                <a:ea typeface="+mn-ea"/>
                <a:cs typeface="+mn-cs"/>
              </a:rPr>
              <a:t>independent</a:t>
            </a:r>
            <a:r>
              <a:rPr kumimoji="0" lang="en-US" sz="2800" b="1" i="0" u="none" strike="noStrike" kern="1200" cap="none" spc="0" normalizeH="0" baseline="0" noProof="0" dirty="0">
                <a:ln>
                  <a:noFill/>
                </a:ln>
                <a:solidFill>
                  <a:srgbClr val="44546A"/>
                </a:solidFill>
                <a:effectLst/>
                <a:uLnTx/>
                <a:uFillTx/>
                <a:latin typeface="Calibri"/>
                <a:ea typeface="+mn-ea"/>
                <a:cs typeface="+mn-cs"/>
              </a:rPr>
              <a:t>?</a:t>
            </a:r>
          </a:p>
        </p:txBody>
      </p:sp>
    </p:spTree>
    <p:extLst>
      <p:ext uri="{BB962C8B-B14F-4D97-AF65-F5344CB8AC3E}">
        <p14:creationId xmlns:p14="http://schemas.microsoft.com/office/powerpoint/2010/main" val="62174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C7F92-577E-79AA-8B24-943385C872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3327745-C896-F21C-0E0B-6241CF6F0D44}"/>
              </a:ext>
            </a:extLst>
          </p:cNvPr>
          <p:cNvSpPr>
            <a:spLocks noGrp="1"/>
          </p:cNvSpPr>
          <p:nvPr>
            <p:ph idx="1"/>
          </p:nvPr>
        </p:nvSpPr>
        <p:spPr/>
        <p:txBody>
          <a:bodyPr/>
          <a:lstStyle/>
          <a:p>
            <a:endParaRPr lang="en-US" dirty="0"/>
          </a:p>
        </p:txBody>
      </p:sp>
      <p:pic>
        <p:nvPicPr>
          <p:cNvPr id="4" name="Picture 2" descr="Screenshot continuation of the Personal Circumstances section, which asks the student if they were homeless or self-supporting and at risk for homelessness on or after July 1, 2023.">
            <a:extLst>
              <a:ext uri="{FF2B5EF4-FFF2-40B4-BE49-F238E27FC236}">
                <a16:creationId xmlns:a16="http://schemas.microsoft.com/office/drawing/2014/main" id="{C30BAD6E-AA5D-11DB-CB79-9138DFDC3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2" y="0"/>
            <a:ext cx="12161520" cy="466141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12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6DED-B17A-B7F2-C661-68BF8BCE4E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801D29-64EB-8331-B33B-4FC511D3979D}"/>
              </a:ext>
            </a:extLst>
          </p:cNvPr>
          <p:cNvSpPr>
            <a:spLocks noGrp="1"/>
          </p:cNvSpPr>
          <p:nvPr>
            <p:ph idx="1"/>
          </p:nvPr>
        </p:nvSpPr>
        <p:spPr/>
        <p:txBody>
          <a:bodyPr/>
          <a:lstStyle/>
          <a:p>
            <a:endParaRPr lang="en-US" dirty="0"/>
          </a:p>
        </p:txBody>
      </p:sp>
      <p:pic>
        <p:nvPicPr>
          <p:cNvPr id="4" name="Picture 3"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a:extLst>
              <a:ext uri="{FF2B5EF4-FFF2-40B4-BE49-F238E27FC236}">
                <a16:creationId xmlns:a16="http://schemas.microsoft.com/office/drawing/2014/main" id="{3D86F275-1798-5806-5615-99205FF07053}"/>
              </a:ext>
            </a:extLst>
          </p:cNvPr>
          <p:cNvPicPr>
            <a:picLocks noChangeAspect="1"/>
          </p:cNvPicPr>
          <p:nvPr/>
        </p:nvPicPr>
        <p:blipFill>
          <a:blip r:embed="rId3"/>
          <a:stretch>
            <a:fillRect/>
          </a:stretch>
        </p:blipFill>
        <p:spPr>
          <a:xfrm>
            <a:off x="1524000" y="-1"/>
            <a:ext cx="9074424" cy="6400800"/>
          </a:xfrm>
          <a:prstGeom prst="rect">
            <a:avLst/>
          </a:prstGeom>
          <a:ln w="12700">
            <a:solidFill>
              <a:schemeClr val="tx1"/>
            </a:solidFill>
          </a:ln>
        </p:spPr>
      </p:pic>
    </p:spTree>
    <p:extLst>
      <p:ext uri="{BB962C8B-B14F-4D97-AF65-F5344CB8AC3E}">
        <p14:creationId xmlns:p14="http://schemas.microsoft.com/office/powerpoint/2010/main" val="2803949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0CD6-1E04-42DB-717E-94728BA559B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C8DA063-6496-AE99-7938-A1702C9B0108}"/>
              </a:ext>
            </a:extLst>
          </p:cNvPr>
          <p:cNvSpPr>
            <a:spLocks noGrp="1"/>
          </p:cNvSpPr>
          <p:nvPr>
            <p:ph idx="1"/>
          </p:nvPr>
        </p:nvSpPr>
        <p:spPr/>
        <p:txBody>
          <a:bodyPr/>
          <a:lstStyle/>
          <a:p>
            <a:endParaRPr lang="en-US" dirty="0"/>
          </a:p>
        </p:txBody>
      </p:sp>
      <p:pic>
        <p:nvPicPr>
          <p:cNvPr id="4" name="Picture 3" descr="Screenshot that informs the student that, based on their answers in the previous section, they are determined to be a dependent student. Below that, the student is asked if they would like to apply for a Direct Unsubsidized Loan only. ">
            <a:extLst>
              <a:ext uri="{FF2B5EF4-FFF2-40B4-BE49-F238E27FC236}">
                <a16:creationId xmlns:a16="http://schemas.microsoft.com/office/drawing/2014/main" id="{FAEA6C8D-B8BB-B9B9-D986-93406BBB2BB0}"/>
              </a:ext>
            </a:extLst>
          </p:cNvPr>
          <p:cNvPicPr>
            <a:picLocks noChangeAspect="1"/>
          </p:cNvPicPr>
          <p:nvPr/>
        </p:nvPicPr>
        <p:blipFill>
          <a:blip r:embed="rId3"/>
          <a:stretch>
            <a:fillRect/>
          </a:stretch>
        </p:blipFill>
        <p:spPr>
          <a:xfrm>
            <a:off x="1219200" y="-1"/>
            <a:ext cx="9705635" cy="6400800"/>
          </a:xfrm>
          <a:prstGeom prst="rect">
            <a:avLst/>
          </a:prstGeom>
          <a:ln w="12700">
            <a:solidFill>
              <a:schemeClr val="tx1"/>
            </a:solidFill>
          </a:ln>
        </p:spPr>
      </p:pic>
    </p:spTree>
    <p:extLst>
      <p:ext uri="{BB962C8B-B14F-4D97-AF65-F5344CB8AC3E}">
        <p14:creationId xmlns:p14="http://schemas.microsoft.com/office/powerpoint/2010/main" val="68584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9C06-3B4E-6231-89BD-D8975FE03AC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9D1554-32DE-170B-2248-93D4E56960C6}"/>
              </a:ext>
            </a:extLst>
          </p:cNvPr>
          <p:cNvSpPr>
            <a:spLocks noGrp="1"/>
          </p:cNvSpPr>
          <p:nvPr>
            <p:ph idx="1"/>
          </p:nvPr>
        </p:nvSpPr>
        <p:spPr/>
        <p:txBody>
          <a:bodyPr/>
          <a:lstStyle/>
          <a:p>
            <a:endParaRPr lang="en-US" dirty="0"/>
          </a:p>
        </p:txBody>
      </p:sp>
      <p:pic>
        <p:nvPicPr>
          <p:cNvPr id="4" name="Picture 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a:extLst>
              <a:ext uri="{FF2B5EF4-FFF2-40B4-BE49-F238E27FC236}">
                <a16:creationId xmlns:a16="http://schemas.microsoft.com/office/drawing/2014/main" id="{A487F575-631C-50AD-535B-F8E8CF770D4C}"/>
              </a:ext>
            </a:extLst>
          </p:cNvPr>
          <p:cNvPicPr>
            <a:picLocks noChangeAspect="1"/>
          </p:cNvPicPr>
          <p:nvPr/>
        </p:nvPicPr>
        <p:blipFill>
          <a:blip r:embed="rId3"/>
          <a:stretch>
            <a:fillRect/>
          </a:stretch>
        </p:blipFill>
        <p:spPr>
          <a:xfrm>
            <a:off x="1160990" y="0"/>
            <a:ext cx="9888010" cy="6400800"/>
          </a:xfrm>
          <a:prstGeom prst="rect">
            <a:avLst/>
          </a:prstGeom>
          <a:ln w="12700">
            <a:solidFill>
              <a:schemeClr val="tx1"/>
            </a:solidFill>
          </a:ln>
        </p:spPr>
      </p:pic>
      <p:sp>
        <p:nvSpPr>
          <p:cNvPr id="6" name="Thought Bubble: Cloud 5">
            <a:extLst>
              <a:ext uri="{FF2B5EF4-FFF2-40B4-BE49-F238E27FC236}">
                <a16:creationId xmlns:a16="http://schemas.microsoft.com/office/drawing/2014/main" id="{FDB8C96D-EF00-3151-A604-094EDED1CB72}"/>
              </a:ext>
            </a:extLst>
          </p:cNvPr>
          <p:cNvSpPr>
            <a:spLocks noChangeAspect="1"/>
          </p:cNvSpPr>
          <p:nvPr/>
        </p:nvSpPr>
        <p:spPr>
          <a:xfrm>
            <a:off x="8077200" y="0"/>
            <a:ext cx="4094328" cy="2743200"/>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a:ea typeface="+mn-ea"/>
                <a:cs typeface="+mn-cs"/>
              </a:rPr>
              <a:t>Who is a FAFSA parent?</a:t>
            </a:r>
          </a:p>
        </p:txBody>
      </p:sp>
    </p:spTree>
    <p:extLst>
      <p:ext uri="{BB962C8B-B14F-4D97-AF65-F5344CB8AC3E}">
        <p14:creationId xmlns:p14="http://schemas.microsoft.com/office/powerpoint/2010/main" val="52300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Role-based FAFSA</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Autofit/>
          </a:bodyPr>
          <a:lstStyle/>
          <a:p>
            <a:pPr marL="463550" indent="-463550">
              <a:lnSpc>
                <a:spcPct val="90000"/>
              </a:lnSpc>
              <a:spcBef>
                <a:spcPct val="25000"/>
              </a:spcBef>
              <a:defRPr/>
            </a:pPr>
            <a:r>
              <a:rPr lang="en-US" sz="4000" dirty="0"/>
              <a:t>Student will complete/submit a student section</a:t>
            </a:r>
          </a:p>
          <a:p>
            <a:pPr marL="463550" indent="-463550">
              <a:lnSpc>
                <a:spcPct val="90000"/>
              </a:lnSpc>
              <a:spcBef>
                <a:spcPct val="25000"/>
              </a:spcBef>
              <a:defRPr/>
            </a:pPr>
            <a:r>
              <a:rPr lang="en-US" sz="4000" dirty="0"/>
              <a:t>Parent(s) will complete/submit a parent section(s)</a:t>
            </a:r>
          </a:p>
          <a:p>
            <a:pPr marL="863600" lvl="1" indent="-463550">
              <a:lnSpc>
                <a:spcPct val="90000"/>
              </a:lnSpc>
              <a:spcBef>
                <a:spcPct val="25000"/>
              </a:spcBef>
              <a:defRPr/>
            </a:pPr>
            <a:r>
              <a:rPr lang="en-US" sz="3600" dirty="0"/>
              <a:t>No </a:t>
            </a:r>
            <a:r>
              <a:rPr lang="en-US" sz="3600" i="1" dirty="0"/>
              <a:t>order of operation</a:t>
            </a:r>
          </a:p>
          <a:p>
            <a:pPr marL="863600" lvl="1" indent="-463550">
              <a:lnSpc>
                <a:spcPct val="90000"/>
              </a:lnSpc>
              <a:spcBef>
                <a:spcPct val="25000"/>
              </a:spcBef>
              <a:defRPr/>
            </a:pPr>
            <a:r>
              <a:rPr lang="en-US" sz="3600" dirty="0"/>
              <a:t>Student/parent(s) will identify one another by name/SSN to connect sections</a:t>
            </a:r>
          </a:p>
          <a:p>
            <a:pPr marL="863600" lvl="1" indent="-463550">
              <a:lnSpc>
                <a:spcPct val="90000"/>
              </a:lnSpc>
              <a:spcBef>
                <a:spcPct val="25000"/>
              </a:spcBef>
              <a:defRPr/>
            </a:pPr>
            <a:r>
              <a:rPr lang="en-US" sz="3600" dirty="0"/>
              <a:t>45-day expiration</a:t>
            </a:r>
          </a:p>
          <a:p>
            <a:pPr marL="863600" lvl="1" indent="-463550">
              <a:lnSpc>
                <a:spcPct val="90000"/>
              </a:lnSpc>
              <a:spcBef>
                <a:spcPct val="25000"/>
              </a:spcBef>
              <a:defRPr/>
            </a:pPr>
            <a:endParaRPr lang="en-US" sz="3600" dirty="0"/>
          </a:p>
          <a:p>
            <a:pPr marL="463550" indent="-463550">
              <a:lnSpc>
                <a:spcPct val="90000"/>
              </a:lnSpc>
              <a:spcBef>
                <a:spcPct val="25000"/>
              </a:spcBef>
              <a:defRPr/>
            </a:pPr>
            <a:endParaRPr lang="en-US" sz="4000" b="1" dirty="0"/>
          </a:p>
          <a:p>
            <a:pPr marL="463550" indent="-463550">
              <a:lnSpc>
                <a:spcPct val="90000"/>
              </a:lnSpc>
              <a:spcBef>
                <a:spcPct val="25000"/>
              </a:spcBef>
              <a:defRPr/>
            </a:pPr>
            <a:endParaRPr lang="en-US" sz="4000" dirty="0"/>
          </a:p>
          <a:p>
            <a:pPr marL="463550" indent="-463550">
              <a:lnSpc>
                <a:spcPct val="90000"/>
              </a:lnSpc>
              <a:spcBef>
                <a:spcPct val="25000"/>
              </a:spcBef>
              <a:defRPr/>
            </a:pPr>
            <a:endParaRPr lang="en-US" sz="4000" dirty="0"/>
          </a:p>
        </p:txBody>
      </p:sp>
    </p:spTree>
    <p:extLst>
      <p:ext uri="{BB962C8B-B14F-4D97-AF65-F5344CB8AC3E}">
        <p14:creationId xmlns:p14="http://schemas.microsoft.com/office/powerpoint/2010/main" val="1973851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94A0-987F-33B2-6601-16E2FB3298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04E48A-41B8-0D9E-F111-A3D3BBAD494F}"/>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951B1F07-F176-8289-EDD3-38CF144EC030}"/>
              </a:ext>
            </a:extLst>
          </p:cNvPr>
          <p:cNvPicPr>
            <a:picLocks noChangeAspect="1"/>
          </p:cNvPicPr>
          <p:nvPr/>
        </p:nvPicPr>
        <p:blipFill rotWithShape="1">
          <a:blip r:embed="rId3"/>
          <a:srcRect r="10000"/>
          <a:stretch/>
        </p:blipFill>
        <p:spPr>
          <a:xfrm>
            <a:off x="0" y="0"/>
            <a:ext cx="10972800" cy="6858000"/>
          </a:xfrm>
          <a:prstGeom prst="rect">
            <a:avLst/>
          </a:prstGeom>
        </p:spPr>
      </p:pic>
      <p:sp>
        <p:nvSpPr>
          <p:cNvPr id="5" name="Thought Bubble: Cloud 4">
            <a:extLst>
              <a:ext uri="{FF2B5EF4-FFF2-40B4-BE49-F238E27FC236}">
                <a16:creationId xmlns:a16="http://schemas.microsoft.com/office/drawing/2014/main" id="{C12FEC59-3460-159B-4A76-F40856742A70}"/>
              </a:ext>
            </a:extLst>
          </p:cNvPr>
          <p:cNvSpPr>
            <a:spLocks noChangeAspect="1"/>
          </p:cNvSpPr>
          <p:nvPr/>
        </p:nvSpPr>
        <p:spPr>
          <a:xfrm>
            <a:off x="6858000" y="762000"/>
            <a:ext cx="5280338" cy="2667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without SSNs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Parents divorced or separated; which parent provided more financial support?</a:t>
            </a:r>
          </a:p>
        </p:txBody>
      </p:sp>
      <p:sp>
        <p:nvSpPr>
          <p:cNvPr id="14" name="Speech Bubble: Rectangle with Corners Rounded 13">
            <a:extLst>
              <a:ext uri="{FF2B5EF4-FFF2-40B4-BE49-F238E27FC236}">
                <a16:creationId xmlns:a16="http://schemas.microsoft.com/office/drawing/2014/main" id="{C1F6BF4F-719D-D1DA-2744-5854D9B485CE}"/>
              </a:ext>
            </a:extLst>
          </p:cNvPr>
          <p:cNvSpPr/>
          <p:nvPr/>
        </p:nvSpPr>
        <p:spPr>
          <a:xfrm>
            <a:off x="8458200" y="4724400"/>
            <a:ext cx="3657600" cy="1371600"/>
          </a:xfrm>
          <a:prstGeom prst="wedgeRoundRectCallout">
            <a:avLst>
              <a:gd name="adj1" fmla="val -44424"/>
              <a:gd name="adj2" fmla="val 75645"/>
              <a:gd name="adj3" fmla="val 16667"/>
            </a:avLst>
          </a:prstGeom>
          <a:solidFill>
            <a:schemeClr val="bg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a:ea typeface="+mn-ea"/>
                <a:cs typeface="+mn-cs"/>
              </a:rPr>
              <a:t>If parent is remarried, then FAFSA will also need stepparent’s info.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5834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1868-B023-6007-3EBA-AD03981415A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025899C-3D71-987A-BE1F-EEA924F32666}"/>
              </a:ext>
            </a:extLst>
          </p:cNvPr>
          <p:cNvSpPr>
            <a:spLocks noGrp="1"/>
          </p:cNvSpPr>
          <p:nvPr>
            <p:ph idx="1"/>
          </p:nvPr>
        </p:nvSpPr>
        <p:spPr/>
        <p:txBody>
          <a:bodyPr/>
          <a:lstStyle/>
          <a:p>
            <a:endParaRPr lang="en-US" dirty="0"/>
          </a:p>
        </p:txBody>
      </p:sp>
      <p:pic>
        <p:nvPicPr>
          <p:cNvPr id="4" name="Picture 3" descr="Screenshot continuation of the Personal Circumstances section, which instructs the student to invite their parents to the FAFSA form to provide their information. There are text boxes to enter the name and date of birth for the parent and the parent’s spouse.">
            <a:extLst>
              <a:ext uri="{FF2B5EF4-FFF2-40B4-BE49-F238E27FC236}">
                <a16:creationId xmlns:a16="http://schemas.microsoft.com/office/drawing/2014/main" id="{1D82FEC6-B94F-C717-87D9-EB928D35524F}"/>
              </a:ext>
            </a:extLst>
          </p:cNvPr>
          <p:cNvPicPr>
            <a:picLocks noChangeAspect="1"/>
          </p:cNvPicPr>
          <p:nvPr/>
        </p:nvPicPr>
        <p:blipFill>
          <a:blip r:embed="rId3"/>
          <a:stretch>
            <a:fillRect/>
          </a:stretch>
        </p:blipFill>
        <p:spPr>
          <a:xfrm>
            <a:off x="10732" y="-1"/>
            <a:ext cx="9103537" cy="6675120"/>
          </a:xfrm>
          <a:prstGeom prst="rect">
            <a:avLst/>
          </a:prstGeom>
          <a:ln w="12700">
            <a:solidFill>
              <a:schemeClr val="tx1"/>
            </a:solidFill>
          </a:ln>
        </p:spPr>
      </p:pic>
      <p:sp>
        <p:nvSpPr>
          <p:cNvPr id="5" name="Star: 5 Points 4">
            <a:extLst>
              <a:ext uri="{FF2B5EF4-FFF2-40B4-BE49-F238E27FC236}">
                <a16:creationId xmlns:a16="http://schemas.microsoft.com/office/drawing/2014/main" id="{C1ED3846-631C-7511-ADBE-CA437654E0E0}"/>
              </a:ext>
            </a:extLst>
          </p:cNvPr>
          <p:cNvSpPr/>
          <p:nvPr/>
        </p:nvSpPr>
        <p:spPr>
          <a:xfrm>
            <a:off x="11277600" y="0"/>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113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EE9D-8A25-836A-A90F-53BEF73020D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6F566D6-657F-D88E-A4F4-99548F5550F6}"/>
              </a:ext>
            </a:extLst>
          </p:cNvPr>
          <p:cNvSpPr>
            <a:spLocks noGrp="1"/>
          </p:cNvSpPr>
          <p:nvPr>
            <p:ph idx="1"/>
          </p:nvPr>
        </p:nvSpPr>
        <p:spPr/>
        <p:txBody>
          <a:bodyPr/>
          <a:lstStyle/>
          <a:p>
            <a:endParaRPr lang="en-US" dirty="0"/>
          </a:p>
        </p:txBody>
      </p:sp>
      <p:pic>
        <p:nvPicPr>
          <p:cNvPr id="4" name="Picture 3" descr="Screenshot continuation of the Personal Circumstances section, which instructs the student to invite their parents to the FAFSA form to provide their information. Text boxes request the parent and parent’s spouse’s Social Security numbers and email addresses. Below, there is a button for the student to “Invite Parent.” ">
            <a:extLst>
              <a:ext uri="{FF2B5EF4-FFF2-40B4-BE49-F238E27FC236}">
                <a16:creationId xmlns:a16="http://schemas.microsoft.com/office/drawing/2014/main" id="{C60E1E36-FE19-ACBA-076D-370F15FA967D}"/>
              </a:ext>
            </a:extLst>
          </p:cNvPr>
          <p:cNvPicPr>
            <a:picLocks noChangeAspect="1"/>
          </p:cNvPicPr>
          <p:nvPr/>
        </p:nvPicPr>
        <p:blipFill>
          <a:blip r:embed="rId3"/>
          <a:stretch>
            <a:fillRect/>
          </a:stretch>
        </p:blipFill>
        <p:spPr>
          <a:xfrm>
            <a:off x="1066800" y="0"/>
            <a:ext cx="10115550" cy="6400800"/>
          </a:xfrm>
          <a:prstGeom prst="rect">
            <a:avLst/>
          </a:prstGeom>
          <a:ln w="12700">
            <a:solidFill>
              <a:schemeClr val="tx1"/>
            </a:solidFill>
          </a:ln>
        </p:spPr>
      </p:pic>
      <p:sp>
        <p:nvSpPr>
          <p:cNvPr id="5" name="Star: 5 Points 4">
            <a:extLst>
              <a:ext uri="{FF2B5EF4-FFF2-40B4-BE49-F238E27FC236}">
                <a16:creationId xmlns:a16="http://schemas.microsoft.com/office/drawing/2014/main" id="{4F6DBF94-86D2-0406-977C-CBC836FE4820}"/>
              </a:ext>
            </a:extLst>
          </p:cNvPr>
          <p:cNvSpPr/>
          <p:nvPr/>
        </p:nvSpPr>
        <p:spPr>
          <a:xfrm>
            <a:off x="11277600" y="0"/>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A072F21-C4A5-EB72-E47B-BFF4A7D23079}"/>
              </a:ext>
            </a:extLst>
          </p:cNvPr>
          <p:cNvSpPr/>
          <p:nvPr/>
        </p:nvSpPr>
        <p:spPr>
          <a:xfrm>
            <a:off x="1606378" y="914400"/>
            <a:ext cx="3410465" cy="531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ED1DF94-D24E-3DF7-9766-D30C16BB5C45}"/>
              </a:ext>
            </a:extLst>
          </p:cNvPr>
          <p:cNvSpPr/>
          <p:nvPr/>
        </p:nvSpPr>
        <p:spPr>
          <a:xfrm>
            <a:off x="6664428" y="918516"/>
            <a:ext cx="3410465" cy="531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941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5334-A4D2-42D4-2730-7E3B3E0D92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655066-2127-2ED0-00A2-C2BB701E07B0}"/>
              </a:ext>
            </a:extLst>
          </p:cNvPr>
          <p:cNvSpPr>
            <a:spLocks noGrp="1"/>
          </p:cNvSpPr>
          <p:nvPr>
            <p:ph idx="1"/>
          </p:nvPr>
        </p:nvSpPr>
        <p:spPr/>
        <p:txBody>
          <a:bodyPr/>
          <a:lstStyle/>
          <a:p>
            <a:endParaRPr lang="en-US" dirty="0"/>
          </a:p>
        </p:txBody>
      </p:sp>
      <p:pic>
        <p:nvPicPr>
          <p:cNvPr id="4" name="Picture 3" descr="Screenshot of the introduction to the Student Demographics section, which informs the student that the next series of pages will ask about their sex, race and ethnicity, citizenship, legal residence, and education.">
            <a:extLst>
              <a:ext uri="{FF2B5EF4-FFF2-40B4-BE49-F238E27FC236}">
                <a16:creationId xmlns:a16="http://schemas.microsoft.com/office/drawing/2014/main" id="{39506E0A-78D1-6825-CF2F-B083ED959ECB}"/>
              </a:ext>
            </a:extLst>
          </p:cNvPr>
          <p:cNvPicPr>
            <a:picLocks noChangeAspect="1"/>
          </p:cNvPicPr>
          <p:nvPr/>
        </p:nvPicPr>
        <p:blipFill>
          <a:blip r:embed="rId3"/>
          <a:stretch>
            <a:fillRect/>
          </a:stretch>
        </p:blipFill>
        <p:spPr>
          <a:xfrm>
            <a:off x="0" y="0"/>
            <a:ext cx="12161520" cy="4240789"/>
          </a:xfrm>
          <a:prstGeom prst="rect">
            <a:avLst/>
          </a:prstGeom>
          <a:ln w="12700">
            <a:solidFill>
              <a:schemeClr val="tx1"/>
            </a:solidFill>
          </a:ln>
        </p:spPr>
      </p:pic>
    </p:spTree>
    <p:extLst>
      <p:ext uri="{BB962C8B-B14F-4D97-AF65-F5344CB8AC3E}">
        <p14:creationId xmlns:p14="http://schemas.microsoft.com/office/powerpoint/2010/main" val="1173860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C555-A65D-8FD9-0AF6-752AE77C94F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5BC46C0-80E8-C98E-242F-E4A60C337BEF}"/>
              </a:ext>
            </a:extLst>
          </p:cNvPr>
          <p:cNvSpPr>
            <a:spLocks noGrp="1"/>
          </p:cNvSpPr>
          <p:nvPr>
            <p:ph idx="1"/>
          </p:nvPr>
        </p:nvSpPr>
        <p:spPr/>
        <p:txBody>
          <a:bodyPr/>
          <a:lstStyle/>
          <a:p>
            <a:endParaRPr lang="en-US" dirty="0"/>
          </a:p>
        </p:txBody>
      </p:sp>
      <p:pic>
        <p:nvPicPr>
          <p:cNvPr id="4" name="Picture 2" descr="Screenshot of the first page of the Student Demographics section. The student is informed the questions are for research purposes only and will not affect federal student aid eligibility. Below that, the student is asked to select their gender and to answer if they are transgender.">
            <a:extLst>
              <a:ext uri="{FF2B5EF4-FFF2-40B4-BE49-F238E27FC236}">
                <a16:creationId xmlns:a16="http://schemas.microsoft.com/office/drawing/2014/main" id="{DF3D4465-C677-2FA7-99AD-1C00D4F6EB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580"/>
          <a:stretch/>
        </p:blipFill>
        <p:spPr bwMode="auto">
          <a:xfrm>
            <a:off x="492827" y="0"/>
            <a:ext cx="10514870"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7E331F2A-9283-840D-85C6-D5ED8454F469}"/>
              </a:ext>
            </a:extLst>
          </p:cNvPr>
          <p:cNvSpPr>
            <a:spLocks noChangeAspect="1"/>
          </p:cNvSpPr>
          <p:nvPr/>
        </p:nvSpPr>
        <p:spPr>
          <a:xfrm>
            <a:off x="5257800" y="4800600"/>
            <a:ext cx="3886200" cy="1219200"/>
          </a:xfrm>
          <a:prstGeom prst="wedgeRoundRectCallout">
            <a:avLst>
              <a:gd name="adj1" fmla="val -42640"/>
              <a:gd name="adj2" fmla="val 75880"/>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Calibri"/>
                <a:ea typeface="+mn-ea"/>
                <a:cs typeface="+mn-cs"/>
              </a:rPr>
              <a:t>It’s completely okay to select </a:t>
            </a:r>
            <a:r>
              <a:rPr kumimoji="0" lang="en-US" sz="2400" b="1" i="0" u="none" strike="noStrike" kern="0" cap="none" spc="0" normalizeH="0" baseline="0" noProof="0" dirty="0">
                <a:ln>
                  <a:noFill/>
                </a:ln>
                <a:solidFill>
                  <a:srgbClr val="00B0F0"/>
                </a:solidFill>
                <a:effectLst/>
                <a:uLnTx/>
                <a:uFillTx/>
                <a:latin typeface="Calibri"/>
                <a:ea typeface="+mn-ea"/>
                <a:cs typeface="+mn-cs"/>
              </a:rPr>
              <a:t>prefer not to answer</a:t>
            </a:r>
            <a:r>
              <a:rPr kumimoji="0" lang="en-US" sz="2400" b="1" i="0" u="none" strike="noStrike" kern="0" cap="none" spc="0" normalizeH="0" baseline="0" noProof="0" dirty="0">
                <a:ln>
                  <a:noFill/>
                </a:ln>
                <a:solidFill>
                  <a:srgbClr val="44546A"/>
                </a:solidFill>
                <a:effectLst/>
                <a:uLnTx/>
                <a:uFillTx/>
                <a:latin typeface="Calibri"/>
                <a:ea typeface="+mn-ea"/>
                <a:cs typeface="+mn-cs"/>
              </a:rPr>
              <a:t>.</a:t>
            </a:r>
            <a:endParaRPr kumimoji="0" lang="en-US" sz="2800" b="1" i="0" u="none" strike="noStrike" kern="0" cap="none" spc="0" normalizeH="0" baseline="0" noProof="0" dirty="0">
              <a:ln>
                <a:noFill/>
              </a:ln>
              <a:solidFill>
                <a:srgbClr val="44546A"/>
              </a:solidFill>
              <a:effectLst/>
              <a:uLnTx/>
              <a:uFillTx/>
              <a:latin typeface="Calibri"/>
              <a:ea typeface="+mn-ea"/>
              <a:cs typeface="+mn-cs"/>
            </a:endParaRPr>
          </a:p>
        </p:txBody>
      </p:sp>
    </p:spTree>
    <p:extLst>
      <p:ext uri="{BB962C8B-B14F-4D97-AF65-F5344CB8AC3E}">
        <p14:creationId xmlns:p14="http://schemas.microsoft.com/office/powerpoint/2010/main" val="165034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C7A4-AAC9-1C72-E465-3381551B959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E63BC00-7776-199E-66AF-C5BC06297C11}"/>
              </a:ext>
            </a:extLst>
          </p:cNvPr>
          <p:cNvSpPr>
            <a:spLocks noGrp="1"/>
          </p:cNvSpPr>
          <p:nvPr>
            <p:ph idx="1"/>
          </p:nvPr>
        </p:nvSpPr>
        <p:spPr/>
        <p:txBody>
          <a:bodyPr/>
          <a:lstStyle/>
          <a:p>
            <a:endParaRPr lang="en-US" dirty="0"/>
          </a:p>
        </p:txBody>
      </p:sp>
      <p:pic>
        <p:nvPicPr>
          <p:cNvPr id="4" name="Picture 2" descr="Screenshot continuation of the Student Demographics section. The student is informed the questions are for research purposes only and will not affect federal student aid eligibility. Below that, the student is asked to select whether they are of Hispanic, Latino, or Spanish origin. The student has the option to select &quot;Prefer not to answer.&quot;">
            <a:extLst>
              <a:ext uri="{FF2B5EF4-FFF2-40B4-BE49-F238E27FC236}">
                <a16:creationId xmlns:a16="http://schemas.microsoft.com/office/drawing/2014/main" id="{70034ADC-371B-E3B6-612C-38AB557C4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0"/>
            <a:ext cx="8405812"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01359692-1581-5EB0-7625-411EC15EB7C1}"/>
              </a:ext>
            </a:extLst>
          </p:cNvPr>
          <p:cNvSpPr>
            <a:spLocks noChangeAspect="1"/>
          </p:cNvSpPr>
          <p:nvPr/>
        </p:nvSpPr>
        <p:spPr>
          <a:xfrm>
            <a:off x="4572000" y="5105400"/>
            <a:ext cx="3886200" cy="1219200"/>
          </a:xfrm>
          <a:prstGeom prst="wedgeRoundRectCallout">
            <a:avLst>
              <a:gd name="adj1" fmla="val -42640"/>
              <a:gd name="adj2" fmla="val 75880"/>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Calibri"/>
                <a:ea typeface="+mn-ea"/>
                <a:cs typeface="+mn-cs"/>
              </a:rPr>
              <a:t>It’s completely okay to select </a:t>
            </a:r>
            <a:r>
              <a:rPr kumimoji="0" lang="en-US" sz="2400" b="1" i="0" u="none" strike="noStrike" kern="0" cap="none" spc="0" normalizeH="0" baseline="0" noProof="0" dirty="0">
                <a:ln>
                  <a:noFill/>
                </a:ln>
                <a:solidFill>
                  <a:srgbClr val="00B0F0"/>
                </a:solidFill>
                <a:effectLst/>
                <a:uLnTx/>
                <a:uFillTx/>
                <a:latin typeface="Calibri"/>
                <a:ea typeface="+mn-ea"/>
                <a:cs typeface="+mn-cs"/>
              </a:rPr>
              <a:t>prefer not to answer</a:t>
            </a:r>
            <a:r>
              <a:rPr kumimoji="0" lang="en-US" sz="2400" b="1" i="0" u="none" strike="noStrike" kern="0" cap="none" spc="0" normalizeH="0" baseline="0" noProof="0" dirty="0">
                <a:ln>
                  <a:noFill/>
                </a:ln>
                <a:solidFill>
                  <a:srgbClr val="44546A"/>
                </a:solidFill>
                <a:effectLst/>
                <a:uLnTx/>
                <a:uFillTx/>
                <a:latin typeface="Calibri"/>
                <a:ea typeface="+mn-ea"/>
                <a:cs typeface="+mn-cs"/>
              </a:rPr>
              <a:t>.</a:t>
            </a:r>
            <a:endParaRPr kumimoji="0" lang="en-US" sz="2800" b="1" i="0" u="none" strike="noStrike" kern="0" cap="none" spc="0" normalizeH="0" baseline="0" noProof="0" dirty="0">
              <a:ln>
                <a:noFill/>
              </a:ln>
              <a:solidFill>
                <a:srgbClr val="44546A"/>
              </a:solidFill>
              <a:effectLst/>
              <a:uLnTx/>
              <a:uFillTx/>
              <a:latin typeface="Calibri"/>
              <a:ea typeface="+mn-ea"/>
              <a:cs typeface="+mn-cs"/>
            </a:endParaRPr>
          </a:p>
        </p:txBody>
      </p:sp>
    </p:spTree>
    <p:extLst>
      <p:ext uri="{BB962C8B-B14F-4D97-AF65-F5344CB8AC3E}">
        <p14:creationId xmlns:p14="http://schemas.microsoft.com/office/powerpoint/2010/main" val="42853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0729-C438-0155-504A-B3C2F7561EA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7605462-1639-DA70-30D9-187E43CBE016}"/>
              </a:ext>
            </a:extLst>
          </p:cNvPr>
          <p:cNvSpPr>
            <a:spLocks noGrp="1"/>
          </p:cNvSpPr>
          <p:nvPr>
            <p:ph idx="1"/>
          </p:nvPr>
        </p:nvSpPr>
        <p:spPr/>
        <p:txBody>
          <a:bodyPr/>
          <a:lstStyle/>
          <a:p>
            <a:endParaRPr lang="en-US" dirty="0"/>
          </a:p>
        </p:txBody>
      </p:sp>
      <p:pic>
        <p:nvPicPr>
          <p:cNvPr id="4" name="Picture 2" descr="Screenshot continuation of the Student Demographics section, which asks the student to select their race: “White,” “Black or African American,” “American Indian or Alaska Native,” “Asian,” or “Native Hawaiian or other Pacific Islander.” The student has the option to select &quot;Prefer not to answer.&quot; ">
            <a:extLst>
              <a:ext uri="{FF2B5EF4-FFF2-40B4-BE49-F238E27FC236}">
                <a16:creationId xmlns:a16="http://schemas.microsoft.com/office/drawing/2014/main" id="{507C940A-4FF9-5CFE-7DD9-6F5830FA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5805" cy="66751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D774F6FD-49AC-2B25-9CED-FCC1C00AD975}"/>
              </a:ext>
            </a:extLst>
          </p:cNvPr>
          <p:cNvSpPr>
            <a:spLocks noChangeAspect="1"/>
          </p:cNvSpPr>
          <p:nvPr/>
        </p:nvSpPr>
        <p:spPr>
          <a:xfrm>
            <a:off x="4191000" y="3581400"/>
            <a:ext cx="3886200" cy="1219200"/>
          </a:xfrm>
          <a:prstGeom prst="wedgeRoundRectCallout">
            <a:avLst>
              <a:gd name="adj1" fmla="val -42640"/>
              <a:gd name="adj2" fmla="val 75880"/>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Calibri"/>
                <a:ea typeface="+mn-ea"/>
                <a:cs typeface="+mn-cs"/>
              </a:rPr>
              <a:t>It’s completely okay to select </a:t>
            </a:r>
            <a:r>
              <a:rPr kumimoji="0" lang="en-US" sz="2400" b="1" i="0" u="none" strike="noStrike" kern="0" cap="none" spc="0" normalizeH="0" baseline="0" noProof="0" dirty="0">
                <a:ln>
                  <a:noFill/>
                </a:ln>
                <a:solidFill>
                  <a:srgbClr val="00B0F0"/>
                </a:solidFill>
                <a:effectLst/>
                <a:uLnTx/>
                <a:uFillTx/>
                <a:latin typeface="Calibri"/>
                <a:ea typeface="+mn-ea"/>
                <a:cs typeface="+mn-cs"/>
              </a:rPr>
              <a:t>prefer not to answer</a:t>
            </a:r>
            <a:r>
              <a:rPr kumimoji="0" lang="en-US" sz="2400" b="1" i="0" u="none" strike="noStrike" kern="0" cap="none" spc="0" normalizeH="0" baseline="0" noProof="0" dirty="0">
                <a:ln>
                  <a:noFill/>
                </a:ln>
                <a:solidFill>
                  <a:srgbClr val="44546A"/>
                </a:solidFill>
                <a:effectLst/>
                <a:uLnTx/>
                <a:uFillTx/>
                <a:latin typeface="Calibri"/>
                <a:ea typeface="+mn-ea"/>
                <a:cs typeface="+mn-cs"/>
              </a:rPr>
              <a:t>.</a:t>
            </a:r>
            <a:endParaRPr kumimoji="0" lang="en-US" sz="2800" b="1" i="0" u="none" strike="noStrike" kern="0" cap="none" spc="0" normalizeH="0" baseline="0" noProof="0" dirty="0">
              <a:ln>
                <a:noFill/>
              </a:ln>
              <a:solidFill>
                <a:srgbClr val="44546A"/>
              </a:solidFill>
              <a:effectLst/>
              <a:uLnTx/>
              <a:uFillTx/>
              <a:latin typeface="Calibri"/>
              <a:ea typeface="+mn-ea"/>
              <a:cs typeface="+mn-cs"/>
            </a:endParaRPr>
          </a:p>
        </p:txBody>
      </p:sp>
    </p:spTree>
    <p:extLst>
      <p:ext uri="{BB962C8B-B14F-4D97-AF65-F5344CB8AC3E}">
        <p14:creationId xmlns:p14="http://schemas.microsoft.com/office/powerpoint/2010/main" val="3603381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8598-D63D-1DDC-4EFD-7A833EC6C7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685069-7F66-9E5D-B7DD-7198524F8B8B}"/>
              </a:ext>
            </a:extLst>
          </p:cNvPr>
          <p:cNvSpPr>
            <a:spLocks noGrp="1"/>
          </p:cNvSpPr>
          <p:nvPr>
            <p:ph idx="1"/>
          </p:nvPr>
        </p:nvSpPr>
        <p:spPr/>
        <p:txBody>
          <a:bodyPr/>
          <a:lstStyle/>
          <a:p>
            <a:endParaRPr lang="en-US" dirty="0"/>
          </a:p>
        </p:txBody>
      </p:sp>
      <p:pic>
        <p:nvPicPr>
          <p:cNvPr id="4" name="Picture 3" descr="Screenshot continuation of the Student Demographics section, which asks the student to select the correct citizenship status: “U.S. citizen or national,” “Eligible noncitizen,” or “Neither U.S. citizen nor eligible noncitizen.”">
            <a:extLst>
              <a:ext uri="{FF2B5EF4-FFF2-40B4-BE49-F238E27FC236}">
                <a16:creationId xmlns:a16="http://schemas.microsoft.com/office/drawing/2014/main" id="{2869CE89-4DB8-0CF8-A8C6-3F62ECA1069E}"/>
              </a:ext>
            </a:extLst>
          </p:cNvPr>
          <p:cNvPicPr>
            <a:picLocks noChangeAspect="1"/>
          </p:cNvPicPr>
          <p:nvPr/>
        </p:nvPicPr>
        <p:blipFill>
          <a:blip r:embed="rId3"/>
          <a:stretch>
            <a:fillRect/>
          </a:stretch>
        </p:blipFill>
        <p:spPr>
          <a:xfrm>
            <a:off x="-1" y="-1"/>
            <a:ext cx="12161520" cy="5744622"/>
          </a:xfrm>
          <a:prstGeom prst="rect">
            <a:avLst/>
          </a:prstGeom>
          <a:ln w="12700">
            <a:solidFill>
              <a:schemeClr val="tx1"/>
            </a:solidFill>
          </a:ln>
        </p:spPr>
      </p:pic>
      <p:sp>
        <p:nvSpPr>
          <p:cNvPr id="5" name="Thought Bubble: Cloud 4">
            <a:extLst>
              <a:ext uri="{FF2B5EF4-FFF2-40B4-BE49-F238E27FC236}">
                <a16:creationId xmlns:a16="http://schemas.microsoft.com/office/drawing/2014/main" id="{4D8848A5-8659-50B0-73B7-90A2F691213A}"/>
              </a:ext>
            </a:extLst>
          </p:cNvPr>
          <p:cNvSpPr>
            <a:spLocks noChangeAspect="1"/>
          </p:cNvSpPr>
          <p:nvPr/>
        </p:nvSpPr>
        <p:spPr>
          <a:xfrm>
            <a:off x="7467600" y="0"/>
            <a:ext cx="4703928" cy="2057400"/>
          </a:xfrm>
          <a:prstGeom prst="cloudCallout">
            <a:avLst>
              <a:gd name="adj1" fmla="val -41641"/>
              <a:gd name="adj2" fmla="val 76272"/>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a:ea typeface="+mn-ea"/>
                <a:cs typeface="+mn-cs"/>
              </a:rPr>
              <a:t>Is the student an </a:t>
            </a:r>
            <a:r>
              <a:rPr kumimoji="0" lang="en-US" sz="2800" b="1" i="0" u="none" strike="noStrike" kern="1200" cap="none" spc="0" normalizeH="0" baseline="0" noProof="0" dirty="0">
                <a:ln>
                  <a:noFill/>
                </a:ln>
                <a:solidFill>
                  <a:srgbClr val="00B0F0"/>
                </a:solidFill>
                <a:effectLst/>
                <a:uLnTx/>
                <a:uFillTx/>
                <a:latin typeface="Calibri"/>
                <a:ea typeface="+mn-ea"/>
                <a:cs typeface="+mn-cs"/>
              </a:rPr>
              <a:t>eligible noncitizen</a:t>
            </a:r>
            <a:r>
              <a:rPr kumimoji="0" lang="en-US" sz="2800" b="1" i="0" u="none" strike="noStrike" kern="1200" cap="none" spc="0" normalizeH="0" baseline="0" noProof="0" dirty="0">
                <a:ln>
                  <a:noFill/>
                </a:ln>
                <a:solidFill>
                  <a:srgbClr val="44546A"/>
                </a:solidFill>
                <a:effectLst/>
                <a:uLnTx/>
                <a:uFillTx/>
                <a:latin typeface="Calibri"/>
                <a:ea typeface="+mn-ea"/>
                <a:cs typeface="+mn-cs"/>
              </a:rPr>
              <a:t>?</a:t>
            </a:r>
          </a:p>
        </p:txBody>
      </p:sp>
    </p:spTree>
    <p:extLst>
      <p:ext uri="{BB962C8B-B14F-4D97-AF65-F5344CB8AC3E}">
        <p14:creationId xmlns:p14="http://schemas.microsoft.com/office/powerpoint/2010/main" val="1522306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38F1-2BC7-2C46-C5BA-40BE4F0E3BE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B121713-E476-A6A6-25DB-0BD6249918BD}"/>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8FE25FAC-8E58-6A7F-45C4-005CEBBAA7FD}"/>
              </a:ext>
            </a:extLst>
          </p:cNvPr>
          <p:cNvPicPr>
            <a:picLocks noChangeAspect="1"/>
          </p:cNvPicPr>
          <p:nvPr/>
        </p:nvPicPr>
        <p:blipFill rotWithShape="1">
          <a:blip r:embed="rId3"/>
          <a:srcRect b="11111"/>
          <a:stretch/>
        </p:blipFill>
        <p:spPr>
          <a:xfrm>
            <a:off x="0" y="0"/>
            <a:ext cx="12192000" cy="6096000"/>
          </a:xfrm>
          <a:prstGeom prst="rect">
            <a:avLst/>
          </a:prstGeom>
        </p:spPr>
      </p:pic>
    </p:spTree>
    <p:extLst>
      <p:ext uri="{BB962C8B-B14F-4D97-AF65-F5344CB8AC3E}">
        <p14:creationId xmlns:p14="http://schemas.microsoft.com/office/powerpoint/2010/main" val="1205689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E79D-29D6-1F0C-ABFD-D74689F0A9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5DF378-E150-BD88-7D50-ED81AA6387A3}"/>
              </a:ext>
            </a:extLst>
          </p:cNvPr>
          <p:cNvSpPr>
            <a:spLocks noGrp="1"/>
          </p:cNvSpPr>
          <p:nvPr>
            <p:ph idx="1"/>
          </p:nvPr>
        </p:nvSpPr>
        <p:spPr/>
        <p:txBody>
          <a:bodyPr/>
          <a:lstStyle/>
          <a:p>
            <a:endParaRPr lang="en-US" dirty="0"/>
          </a:p>
        </p:txBody>
      </p:sp>
      <p:pic>
        <p:nvPicPr>
          <p:cNvPr id="4" name="Picture 3" descr="Screenshot continuation of the Student Demographics section, which asks the student if their parent or guardian was killed in the line of duty. ">
            <a:extLst>
              <a:ext uri="{FF2B5EF4-FFF2-40B4-BE49-F238E27FC236}">
                <a16:creationId xmlns:a16="http://schemas.microsoft.com/office/drawing/2014/main" id="{BB6B7188-456E-829A-5CD2-FB203E696B77}"/>
              </a:ext>
            </a:extLst>
          </p:cNvPr>
          <p:cNvPicPr>
            <a:picLocks noChangeAspect="1"/>
          </p:cNvPicPr>
          <p:nvPr/>
        </p:nvPicPr>
        <p:blipFill>
          <a:blip r:embed="rId3"/>
          <a:stretch>
            <a:fillRect/>
          </a:stretch>
        </p:blipFill>
        <p:spPr>
          <a:xfrm>
            <a:off x="0" y="0"/>
            <a:ext cx="12161520" cy="5617710"/>
          </a:xfrm>
          <a:prstGeom prst="rect">
            <a:avLst/>
          </a:prstGeom>
          <a:ln w="12700">
            <a:solidFill>
              <a:schemeClr val="tx1"/>
            </a:solidFill>
          </a:ln>
        </p:spPr>
      </p:pic>
      <p:sp>
        <p:nvSpPr>
          <p:cNvPr id="5" name="Star: 5 Points 4">
            <a:extLst>
              <a:ext uri="{FF2B5EF4-FFF2-40B4-BE49-F238E27FC236}">
                <a16:creationId xmlns:a16="http://schemas.microsoft.com/office/drawing/2014/main" id="{AB08390C-2BA5-7199-A2DE-D7DFA6AF30D0}"/>
              </a:ext>
            </a:extLst>
          </p:cNvPr>
          <p:cNvSpPr/>
          <p:nvPr/>
        </p:nvSpPr>
        <p:spPr>
          <a:xfrm>
            <a:off x="11277600" y="0"/>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401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8DDE26-E681-857C-8AB5-93E3EE19AF3B}"/>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0229CE4E-31AD-AB18-AF98-8A0EABD3C26A}"/>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852C3C17-F38F-1D98-F059-8773733C4B94}"/>
              </a:ext>
            </a:extLst>
          </p:cNvPr>
          <p:cNvPicPr>
            <a:picLocks noChangeAspect="1"/>
          </p:cNvPicPr>
          <p:nvPr/>
        </p:nvPicPr>
        <p:blipFill rotWithShape="1">
          <a:blip r:embed="rId3"/>
          <a:srcRect b="2296"/>
          <a:stretch/>
        </p:blipFill>
        <p:spPr>
          <a:xfrm>
            <a:off x="0" y="-1975"/>
            <a:ext cx="12192000" cy="6402775"/>
          </a:xfrm>
          <a:prstGeom prst="rect">
            <a:avLst/>
          </a:prstGeom>
        </p:spPr>
      </p:pic>
      <p:sp>
        <p:nvSpPr>
          <p:cNvPr id="14" name="Thought Bubble: Cloud 13">
            <a:extLst>
              <a:ext uri="{FF2B5EF4-FFF2-40B4-BE49-F238E27FC236}">
                <a16:creationId xmlns:a16="http://schemas.microsoft.com/office/drawing/2014/main" id="{7B3E1063-DF59-4538-C3D1-3204E3C695D7}"/>
              </a:ext>
            </a:extLst>
          </p:cNvPr>
          <p:cNvSpPr>
            <a:spLocks noChangeAspect="1"/>
          </p:cNvSpPr>
          <p:nvPr/>
        </p:nvSpPr>
        <p:spPr>
          <a:xfrm>
            <a:off x="8229600" y="4"/>
            <a:ext cx="3962799" cy="1975117"/>
          </a:xfrm>
          <a:prstGeom prst="cloudCallout">
            <a:avLst>
              <a:gd name="adj1" fmla="val -15633"/>
              <a:gd name="adj2" fmla="val 5402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365D"/>
                </a:solidFill>
                <a:effectLst/>
                <a:uLnTx/>
                <a:uFillTx/>
                <a:latin typeface="Calibri"/>
                <a:ea typeface="+mn-ea"/>
                <a:cs typeface="+mn-cs"/>
              </a:rPr>
              <a:t>Create FSA ID at least </a:t>
            </a:r>
            <a:r>
              <a:rPr kumimoji="0" lang="en-US" sz="2400" b="1" i="0" u="none" strike="noStrike" kern="1200" cap="none" spc="0" normalizeH="0" baseline="0" noProof="0" dirty="0">
                <a:ln>
                  <a:noFill/>
                </a:ln>
                <a:solidFill>
                  <a:srgbClr val="00B0F0"/>
                </a:solidFill>
                <a:effectLst/>
                <a:uLnTx/>
                <a:uFillTx/>
                <a:latin typeface="Calibri"/>
                <a:ea typeface="+mn-ea"/>
                <a:cs typeface="+mn-cs"/>
              </a:rPr>
              <a:t>3 days prior</a:t>
            </a:r>
            <a:r>
              <a:rPr kumimoji="0" lang="en-US" sz="2400" b="1" i="0" u="none" strike="noStrike" kern="1200" cap="none" spc="0" normalizeH="0" baseline="0" noProof="0" dirty="0">
                <a:ln>
                  <a:noFill/>
                </a:ln>
                <a:solidFill>
                  <a:srgbClr val="1B365D"/>
                </a:solidFill>
                <a:effectLst/>
                <a:uLnTx/>
                <a:uFillTx/>
                <a:latin typeface="Calibri"/>
                <a:ea typeface="+mn-ea"/>
                <a:cs typeface="+mn-cs"/>
              </a:rPr>
              <a:t> </a:t>
            </a:r>
            <a:r>
              <a:rPr kumimoji="0" lang="en-US" sz="2400" b="1" i="0" u="none" strike="noStrike" kern="1200" cap="none" spc="0" normalizeH="0" baseline="0" noProof="0" dirty="0">
                <a:ln>
                  <a:noFill/>
                </a:ln>
                <a:solidFill>
                  <a:schemeClr val="tx2"/>
                </a:solidFill>
                <a:effectLst/>
                <a:uLnTx/>
                <a:uFillTx/>
                <a:latin typeface="Calibri"/>
                <a:ea typeface="+mn-ea"/>
                <a:cs typeface="+mn-cs"/>
              </a:rPr>
              <a:t>to completing the FAFSA.</a:t>
            </a:r>
            <a:endParaRPr kumimoji="0" lang="en-US" sz="2800" b="1" i="0" u="none" strike="noStrike" kern="1200" cap="none" spc="0" normalizeH="0" baseline="0" noProof="0" dirty="0">
              <a:ln>
                <a:noFill/>
              </a:ln>
              <a:solidFill>
                <a:schemeClr val="tx2"/>
              </a:solidFill>
              <a:effectLst/>
              <a:uLnTx/>
              <a:uFillTx/>
              <a:latin typeface="Calibri"/>
              <a:ea typeface="+mn-ea"/>
              <a:cs typeface="+mn-cs"/>
            </a:endParaRPr>
          </a:p>
        </p:txBody>
      </p:sp>
      <p:sp>
        <p:nvSpPr>
          <p:cNvPr id="15" name="Arrow: Down 14">
            <a:extLst>
              <a:ext uri="{FF2B5EF4-FFF2-40B4-BE49-F238E27FC236}">
                <a16:creationId xmlns:a16="http://schemas.microsoft.com/office/drawing/2014/main" id="{B45AC891-24BE-AAA6-215C-5795B20B06F0}"/>
              </a:ext>
            </a:extLst>
          </p:cNvPr>
          <p:cNvSpPr/>
          <p:nvPr/>
        </p:nvSpPr>
        <p:spPr>
          <a:xfrm rot="10800000">
            <a:off x="9255067" y="2331138"/>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165A133-ABF4-DA4C-0BC9-AAA734BC36A6}"/>
              </a:ext>
            </a:extLst>
          </p:cNvPr>
          <p:cNvSpPr txBox="1"/>
          <p:nvPr/>
        </p:nvSpPr>
        <p:spPr>
          <a:xfrm>
            <a:off x="1068782" y="213757"/>
            <a:ext cx="1630896" cy="369332"/>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5D"/>
                </a:solidFill>
                <a:effectLst/>
                <a:uLnTx/>
                <a:uFillTx/>
                <a:latin typeface="Calibri"/>
                <a:ea typeface="+mn-ea"/>
                <a:cs typeface="+mn-cs"/>
              </a:rPr>
              <a:t>studentaid.gov</a:t>
            </a:r>
          </a:p>
        </p:txBody>
      </p:sp>
    </p:spTree>
    <p:extLst>
      <p:ext uri="{BB962C8B-B14F-4D97-AF65-F5344CB8AC3E}">
        <p14:creationId xmlns:p14="http://schemas.microsoft.com/office/powerpoint/2010/main" val="3626098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FDF9-4860-2467-5E79-4EEA172DD77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789C71C-610C-08AD-C96C-C9F5E3BB8F3B}"/>
              </a:ext>
            </a:extLst>
          </p:cNvPr>
          <p:cNvSpPr>
            <a:spLocks noGrp="1"/>
          </p:cNvSpPr>
          <p:nvPr>
            <p:ph idx="1"/>
          </p:nvPr>
        </p:nvSpPr>
        <p:spPr/>
        <p:txBody>
          <a:bodyPr/>
          <a:lstStyle/>
          <a:p>
            <a:endParaRPr lang="en-US" dirty="0"/>
          </a:p>
        </p:txBody>
      </p:sp>
      <p:pic>
        <p:nvPicPr>
          <p:cNvPr id="4" name="Picture 2" descr="Screenshot continuation of the Student Demographics section, which asks the student to select what their high school completion status will be for the 2024–25 school year: “High school diploma,” “State-recognized high school equivalent (for example, a General Educational Development certificate),” “Homeschooled,” or “None of the above.”">
            <a:extLst>
              <a:ext uri="{FF2B5EF4-FFF2-40B4-BE49-F238E27FC236}">
                <a16:creationId xmlns:a16="http://schemas.microsoft.com/office/drawing/2014/main" id="{1363A8D0-D2F7-5403-985F-34EA6B201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
            <a:ext cx="10816162" cy="6400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547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3267-B106-27A0-70C1-BAE2B92DCD3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3333BA1-090E-02C3-E637-887B1E8490C0}"/>
              </a:ext>
            </a:extLst>
          </p:cNvPr>
          <p:cNvSpPr>
            <a:spLocks noGrp="1"/>
          </p:cNvSpPr>
          <p:nvPr>
            <p:ph idx="1"/>
          </p:nvPr>
        </p:nvSpPr>
        <p:spPr/>
        <p:txBody>
          <a:bodyPr/>
          <a:lstStyle/>
          <a:p>
            <a:endParaRPr lang="en-US" dirty="0"/>
          </a:p>
        </p:txBody>
      </p:sp>
      <p:pic>
        <p:nvPicPr>
          <p:cNvPr id="4" name="Picture 3" descr="Screenshot continuation of the Student Demographics section. There are text boxes for the student to search for their high school by selecting the location and entering the name of their school.">
            <a:extLst>
              <a:ext uri="{FF2B5EF4-FFF2-40B4-BE49-F238E27FC236}">
                <a16:creationId xmlns:a16="http://schemas.microsoft.com/office/drawing/2014/main" id="{33939C8B-9F0C-ED29-0641-52DDF08E39E7}"/>
              </a:ext>
            </a:extLst>
          </p:cNvPr>
          <p:cNvPicPr>
            <a:picLocks noChangeAspect="1"/>
          </p:cNvPicPr>
          <p:nvPr/>
        </p:nvPicPr>
        <p:blipFill>
          <a:blip r:embed="rId3"/>
          <a:stretch>
            <a:fillRect/>
          </a:stretch>
        </p:blipFill>
        <p:spPr>
          <a:xfrm>
            <a:off x="547372" y="0"/>
            <a:ext cx="11035028" cy="6400800"/>
          </a:xfrm>
          <a:prstGeom prst="rect">
            <a:avLst/>
          </a:prstGeom>
          <a:ln w="12700">
            <a:solidFill>
              <a:schemeClr val="tx1"/>
            </a:solidFill>
          </a:ln>
        </p:spPr>
      </p:pic>
    </p:spTree>
    <p:extLst>
      <p:ext uri="{BB962C8B-B14F-4D97-AF65-F5344CB8AC3E}">
        <p14:creationId xmlns:p14="http://schemas.microsoft.com/office/powerpoint/2010/main" val="3050085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9D5F-F459-6844-4CF9-85CB925F77F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BF2430C-2E61-3224-012C-03DF37722CEA}"/>
              </a:ext>
            </a:extLst>
          </p:cNvPr>
          <p:cNvSpPr>
            <a:spLocks noGrp="1"/>
          </p:cNvSpPr>
          <p:nvPr>
            <p:ph idx="1"/>
          </p:nvPr>
        </p:nvSpPr>
        <p:spPr/>
        <p:txBody>
          <a:bodyPr/>
          <a:lstStyle/>
          <a:p>
            <a:endParaRPr lang="en-US" dirty="0"/>
          </a:p>
        </p:txBody>
      </p:sp>
      <p:pic>
        <p:nvPicPr>
          <p:cNvPr id="4" name="Picture 3" descr="Screenshot continuation of the high school selection section, which displays the search results from the information the student entered. The student is instructed to select the correct school. ">
            <a:extLst>
              <a:ext uri="{FF2B5EF4-FFF2-40B4-BE49-F238E27FC236}">
                <a16:creationId xmlns:a16="http://schemas.microsoft.com/office/drawing/2014/main" id="{F3B5480A-1074-BEF1-8442-57D05225EFC5}"/>
              </a:ext>
            </a:extLst>
          </p:cNvPr>
          <p:cNvPicPr>
            <a:picLocks noChangeAspect="1"/>
          </p:cNvPicPr>
          <p:nvPr/>
        </p:nvPicPr>
        <p:blipFill>
          <a:blip r:embed="rId3"/>
          <a:stretch>
            <a:fillRect/>
          </a:stretch>
        </p:blipFill>
        <p:spPr>
          <a:xfrm>
            <a:off x="1219200" y="-1"/>
            <a:ext cx="9728790" cy="6400800"/>
          </a:xfrm>
          <a:prstGeom prst="rect">
            <a:avLst/>
          </a:prstGeom>
          <a:ln w="12700">
            <a:solidFill>
              <a:schemeClr val="tx1"/>
            </a:solidFill>
          </a:ln>
        </p:spPr>
      </p:pic>
    </p:spTree>
    <p:extLst>
      <p:ext uri="{BB962C8B-B14F-4D97-AF65-F5344CB8AC3E}">
        <p14:creationId xmlns:p14="http://schemas.microsoft.com/office/powerpoint/2010/main" val="4095147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039B-28D4-A4E8-B6A3-F469BE4923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07700A5-DD6B-5535-4641-753299D96CF2}"/>
              </a:ext>
            </a:extLst>
          </p:cNvPr>
          <p:cNvSpPr>
            <a:spLocks noGrp="1"/>
          </p:cNvSpPr>
          <p:nvPr>
            <p:ph idx="1"/>
          </p:nvPr>
        </p:nvSpPr>
        <p:spPr/>
        <p:txBody>
          <a:bodyPr/>
          <a:lstStyle/>
          <a:p>
            <a:endParaRPr lang="en-US" dirty="0"/>
          </a:p>
        </p:txBody>
      </p:sp>
      <p:pic>
        <p:nvPicPr>
          <p:cNvPr id="4" name="Picture 3" descr="Screenshot continuation of the high school selection section, which shows the high school that the student selected. The student is instructed to verify the school is correct by selecting “Continue.”">
            <a:extLst>
              <a:ext uri="{FF2B5EF4-FFF2-40B4-BE49-F238E27FC236}">
                <a16:creationId xmlns:a16="http://schemas.microsoft.com/office/drawing/2014/main" id="{CA3175F4-A5AF-5E47-3581-AECF8ABAF86E}"/>
              </a:ext>
            </a:extLst>
          </p:cNvPr>
          <p:cNvPicPr>
            <a:picLocks noChangeAspect="1"/>
          </p:cNvPicPr>
          <p:nvPr/>
        </p:nvPicPr>
        <p:blipFill>
          <a:blip r:embed="rId3"/>
          <a:stretch>
            <a:fillRect/>
          </a:stretch>
        </p:blipFill>
        <p:spPr>
          <a:xfrm>
            <a:off x="228219" y="-1"/>
            <a:ext cx="11735181" cy="6400800"/>
          </a:xfrm>
          <a:prstGeom prst="rect">
            <a:avLst/>
          </a:prstGeom>
          <a:ln w="12700">
            <a:solidFill>
              <a:schemeClr val="tx1"/>
            </a:solidFill>
          </a:ln>
        </p:spPr>
      </p:pic>
    </p:spTree>
    <p:extLst>
      <p:ext uri="{BB962C8B-B14F-4D97-AF65-F5344CB8AC3E}">
        <p14:creationId xmlns:p14="http://schemas.microsoft.com/office/powerpoint/2010/main" val="570793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94A0-987F-33B2-6601-16E2FB3298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04E48A-41B8-0D9E-F111-A3D3BBAD494F}"/>
              </a:ext>
            </a:extLst>
          </p:cNvPr>
          <p:cNvSpPr>
            <a:spLocks noGrp="1"/>
          </p:cNvSpPr>
          <p:nvPr>
            <p:ph idx="1"/>
          </p:nvPr>
        </p:nvSpPr>
        <p:spPr/>
        <p:txBody>
          <a:bodyPr/>
          <a:lstStyle/>
          <a:p>
            <a:endParaRPr lang="en-US" dirty="0"/>
          </a:p>
        </p:txBody>
      </p:sp>
      <p:pic>
        <p:nvPicPr>
          <p:cNvPr id="4" name="Picture 3" descr="Screenshot of the introduction to the Student Financials section, which informs the student that the next series of pages will help schools determine their ability to pay for college without financial aid. ">
            <a:extLst>
              <a:ext uri="{FF2B5EF4-FFF2-40B4-BE49-F238E27FC236}">
                <a16:creationId xmlns:a16="http://schemas.microsoft.com/office/drawing/2014/main" id="{3CA90B76-5743-4535-8224-5B1244B7E787}"/>
              </a:ext>
            </a:extLst>
          </p:cNvPr>
          <p:cNvPicPr>
            <a:picLocks noChangeAspect="1"/>
          </p:cNvPicPr>
          <p:nvPr/>
        </p:nvPicPr>
        <p:blipFill>
          <a:blip r:embed="rId3"/>
          <a:stretch>
            <a:fillRect/>
          </a:stretch>
        </p:blipFill>
        <p:spPr>
          <a:xfrm>
            <a:off x="0" y="0"/>
            <a:ext cx="12161520" cy="4278715"/>
          </a:xfrm>
          <a:prstGeom prst="rect">
            <a:avLst/>
          </a:prstGeom>
          <a:ln w="12700">
            <a:solidFill>
              <a:schemeClr val="tx1"/>
            </a:solidFill>
          </a:ln>
        </p:spPr>
      </p:pic>
    </p:spTree>
    <p:extLst>
      <p:ext uri="{BB962C8B-B14F-4D97-AF65-F5344CB8AC3E}">
        <p14:creationId xmlns:p14="http://schemas.microsoft.com/office/powerpoint/2010/main" val="266476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1AC4-26C1-630A-02DC-F04DBE33709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9A57544-81EC-C416-618D-9E25F5448EC4}"/>
              </a:ext>
            </a:extLst>
          </p:cNvPr>
          <p:cNvSpPr>
            <a:spLocks noGrp="1"/>
          </p:cNvSpPr>
          <p:nvPr>
            <p:ph idx="1"/>
          </p:nvPr>
        </p:nvSpPr>
        <p:spPr/>
        <p:txBody>
          <a:bodyPr/>
          <a:lstStyle/>
          <a:p>
            <a:endParaRPr lang="en-US" dirty="0"/>
          </a:p>
        </p:txBody>
      </p:sp>
      <p:pic>
        <p:nvPicPr>
          <p:cNvPr id="4" name="Picture 3" descr="Screenshot continuation of the Student Financials section. Text boxes prompt the student to enter the dollar amount of college grants, scholarships, or AmeriCorps benefits reported to the Internal Revenue Service. Below that, another text box prompts the student to enter the dollar amount of foreign income exempt from federal taxation.">
            <a:extLst>
              <a:ext uri="{FF2B5EF4-FFF2-40B4-BE49-F238E27FC236}">
                <a16:creationId xmlns:a16="http://schemas.microsoft.com/office/drawing/2014/main" id="{DD9C836E-7E51-EEFF-8DA6-89F5F002466E}"/>
              </a:ext>
            </a:extLst>
          </p:cNvPr>
          <p:cNvPicPr>
            <a:picLocks noChangeAspect="1"/>
          </p:cNvPicPr>
          <p:nvPr/>
        </p:nvPicPr>
        <p:blipFill>
          <a:blip r:embed="rId3"/>
          <a:stretch>
            <a:fillRect/>
          </a:stretch>
        </p:blipFill>
        <p:spPr>
          <a:xfrm>
            <a:off x="898310" y="0"/>
            <a:ext cx="10455490" cy="6400800"/>
          </a:xfrm>
          <a:prstGeom prst="rect">
            <a:avLst/>
          </a:prstGeom>
          <a:ln w="12700">
            <a:solidFill>
              <a:schemeClr val="tx1"/>
            </a:solidFill>
          </a:ln>
        </p:spPr>
      </p:pic>
    </p:spTree>
    <p:extLst>
      <p:ext uri="{BB962C8B-B14F-4D97-AF65-F5344CB8AC3E}">
        <p14:creationId xmlns:p14="http://schemas.microsoft.com/office/powerpoint/2010/main" val="305450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C9D8-0E33-D020-CF9F-5D39EB746E1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6FB1CE-798F-5834-CA8A-B1D250E1DF1E}"/>
              </a:ext>
            </a:extLst>
          </p:cNvPr>
          <p:cNvSpPr>
            <a:spLocks noGrp="1"/>
          </p:cNvSpPr>
          <p:nvPr>
            <p:ph idx="1"/>
          </p:nvPr>
        </p:nvSpPr>
        <p:spPr/>
        <p:txBody>
          <a:bodyPr/>
          <a:lstStyle/>
          <a:p>
            <a:endParaRPr lang="en-US" dirty="0"/>
          </a:p>
        </p:txBody>
      </p:sp>
      <p:pic>
        <p:nvPicPr>
          <p:cNvPr id="4" name="Picture 3" descr="Screenshot continuation of the Student Financials section, which asks the student to enter their assets. Text boxes prompt the student to enter the dollar amount for the total of cash, savings, and checking accounts; the current net worth of businesses and investment farms; and the current net worth of investments, including real estate. ">
            <a:extLst>
              <a:ext uri="{FF2B5EF4-FFF2-40B4-BE49-F238E27FC236}">
                <a16:creationId xmlns:a16="http://schemas.microsoft.com/office/drawing/2014/main" id="{53890647-2B5E-2DC8-2429-1A897AF2925B}"/>
              </a:ext>
            </a:extLst>
          </p:cNvPr>
          <p:cNvPicPr>
            <a:picLocks noChangeAspect="1"/>
          </p:cNvPicPr>
          <p:nvPr/>
        </p:nvPicPr>
        <p:blipFill>
          <a:blip r:embed="rId3"/>
          <a:stretch>
            <a:fillRect/>
          </a:stretch>
        </p:blipFill>
        <p:spPr>
          <a:xfrm>
            <a:off x="-1" y="-2984"/>
            <a:ext cx="9138858" cy="6675120"/>
          </a:xfrm>
          <a:prstGeom prst="rect">
            <a:avLst/>
          </a:prstGeom>
          <a:ln w="12700">
            <a:solidFill>
              <a:schemeClr val="tx1"/>
            </a:solidFill>
          </a:ln>
        </p:spPr>
      </p:pic>
    </p:spTree>
    <p:extLst>
      <p:ext uri="{BB962C8B-B14F-4D97-AF65-F5344CB8AC3E}">
        <p14:creationId xmlns:p14="http://schemas.microsoft.com/office/powerpoint/2010/main" val="51618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9A98-4712-A0B5-A4F7-278BED82827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C59306-614E-2481-BF27-190C3F65F968}"/>
              </a:ext>
            </a:extLst>
          </p:cNvPr>
          <p:cNvSpPr>
            <a:spLocks noGrp="1"/>
          </p:cNvSpPr>
          <p:nvPr>
            <p:ph idx="1"/>
          </p:nvPr>
        </p:nvSpPr>
        <p:spPr/>
        <p:txBody>
          <a:bodyPr/>
          <a:lstStyle/>
          <a:p>
            <a:endParaRPr lang="en-US" dirty="0"/>
          </a:p>
        </p:txBody>
      </p:sp>
      <p:pic>
        <p:nvPicPr>
          <p:cNvPr id="4" name="Picture 3"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03E189DF-112E-DF3D-5C95-113A99B235AA}"/>
              </a:ext>
            </a:extLst>
          </p:cNvPr>
          <p:cNvPicPr>
            <a:picLocks noChangeAspect="1"/>
          </p:cNvPicPr>
          <p:nvPr/>
        </p:nvPicPr>
        <p:blipFill>
          <a:blip r:embed="rId3"/>
          <a:stretch>
            <a:fillRect/>
          </a:stretch>
        </p:blipFill>
        <p:spPr>
          <a:xfrm>
            <a:off x="0" y="0"/>
            <a:ext cx="12161520" cy="4171913"/>
          </a:xfrm>
          <a:prstGeom prst="rect">
            <a:avLst/>
          </a:prstGeom>
          <a:ln w="12700">
            <a:solidFill>
              <a:schemeClr val="tx1"/>
            </a:solidFill>
          </a:ln>
        </p:spPr>
      </p:pic>
    </p:spTree>
    <p:extLst>
      <p:ext uri="{BB962C8B-B14F-4D97-AF65-F5344CB8AC3E}">
        <p14:creationId xmlns:p14="http://schemas.microsoft.com/office/powerpoint/2010/main" val="1145984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70F7-A654-BC73-966F-BDDC55D310C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4E4D24-4BDC-1955-086C-63574978466E}"/>
              </a:ext>
            </a:extLst>
          </p:cNvPr>
          <p:cNvSpPr>
            <a:spLocks noGrp="1"/>
          </p:cNvSpPr>
          <p:nvPr>
            <p:ph idx="1"/>
          </p:nvPr>
        </p:nvSpPr>
        <p:spPr/>
        <p:txBody>
          <a:bodyPr/>
          <a:lstStyle/>
          <a:p>
            <a:endParaRPr lang="en-US" dirty="0"/>
          </a:p>
        </p:txBody>
      </p:sp>
      <p:pic>
        <p:nvPicPr>
          <p:cNvPr id="4"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1C08E3E8-966B-21E0-7295-2FF360269084}"/>
              </a:ext>
            </a:extLst>
          </p:cNvPr>
          <p:cNvPicPr>
            <a:picLocks noChangeAspect="1"/>
          </p:cNvPicPr>
          <p:nvPr/>
        </p:nvPicPr>
        <p:blipFill>
          <a:blip r:embed="rId3"/>
          <a:stretch>
            <a:fillRect/>
          </a:stretch>
        </p:blipFill>
        <p:spPr>
          <a:xfrm>
            <a:off x="-9" y="0"/>
            <a:ext cx="9130618" cy="6675120"/>
          </a:xfrm>
          <a:prstGeom prst="rect">
            <a:avLst/>
          </a:prstGeom>
          <a:ln w="12700">
            <a:solidFill>
              <a:schemeClr val="tx1"/>
            </a:solidFill>
          </a:ln>
        </p:spPr>
      </p:pic>
    </p:spTree>
    <p:extLst>
      <p:ext uri="{BB962C8B-B14F-4D97-AF65-F5344CB8AC3E}">
        <p14:creationId xmlns:p14="http://schemas.microsoft.com/office/powerpoint/2010/main" val="2389241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7C87-8B3B-9DDE-099D-3E732E88C9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91019E9-5F61-784F-B80E-0AE976C3D8F5}"/>
              </a:ext>
            </a:extLst>
          </p:cNvPr>
          <p:cNvSpPr>
            <a:spLocks noGrp="1"/>
          </p:cNvSpPr>
          <p:nvPr>
            <p:ph idx="1"/>
          </p:nvPr>
        </p:nvSpPr>
        <p:spPr/>
        <p:txBody>
          <a:bodyPr/>
          <a:lstStyle/>
          <a:p>
            <a:endParaRPr lang="en-US" dirty="0"/>
          </a:p>
        </p:txBody>
      </p:sp>
      <p:pic>
        <p:nvPicPr>
          <p:cNvPr id="4" name="Picture 7" descr="Screenshot continuation of the Select Colleges section. Four schools are displayed, the results of using the search function. Beside each school, there is a “select” button for the student to select the correct school. A notification along the bottom informs the student how many schools out of the maximum of twenty are currently selected. ">
            <a:extLst>
              <a:ext uri="{FF2B5EF4-FFF2-40B4-BE49-F238E27FC236}">
                <a16:creationId xmlns:a16="http://schemas.microsoft.com/office/drawing/2014/main" id="{087B1448-DAAC-A6B0-7746-EB14850FF3E8}"/>
              </a:ext>
            </a:extLst>
          </p:cNvPr>
          <p:cNvPicPr>
            <a:picLocks noChangeAspect="1"/>
          </p:cNvPicPr>
          <p:nvPr/>
        </p:nvPicPr>
        <p:blipFill>
          <a:blip r:embed="rId3"/>
          <a:stretch>
            <a:fillRect/>
          </a:stretch>
        </p:blipFill>
        <p:spPr>
          <a:xfrm>
            <a:off x="2514600" y="-1"/>
            <a:ext cx="6590228" cy="6858000"/>
          </a:xfrm>
          <a:prstGeom prst="rect">
            <a:avLst/>
          </a:prstGeom>
          <a:ln w="12700">
            <a:solidFill>
              <a:schemeClr val="tx1"/>
            </a:solidFill>
          </a:ln>
        </p:spPr>
      </p:pic>
    </p:spTree>
    <p:extLst>
      <p:ext uri="{BB962C8B-B14F-4D97-AF65-F5344CB8AC3E}">
        <p14:creationId xmlns:p14="http://schemas.microsoft.com/office/powerpoint/2010/main" val="114357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929BC644-F91B-66D3-75D1-3876CA3F95C3}"/>
              </a:ext>
            </a:extLst>
          </p:cNvPr>
          <p:cNvSpPr txBox="1"/>
          <p:nvPr/>
        </p:nvSpPr>
        <p:spPr>
          <a:xfrm>
            <a:off x="1860474" y="3374579"/>
            <a:ext cx="84991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5FF78"/>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75FF78"/>
              </a:solidFill>
              <a:effectLst/>
              <a:uLnTx/>
              <a:uFillTx/>
              <a:latin typeface="Calibri"/>
              <a:ea typeface="+mn-ea"/>
              <a:cs typeface="+mn-cs"/>
            </a:endParaRPr>
          </a:p>
        </p:txBody>
      </p:sp>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idx="1"/>
          </p:nvPr>
        </p:nvGraphicFramePr>
        <p:xfrm>
          <a:off x="609600" y="1320800"/>
          <a:ext cx="109728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FSA ID = Username/Password</a:t>
            </a:r>
          </a:p>
        </p:txBody>
      </p:sp>
      <p:sp>
        <p:nvSpPr>
          <p:cNvPr id="3" name="TextBox 2">
            <a:extLst>
              <a:ext uri="{FF2B5EF4-FFF2-40B4-BE49-F238E27FC236}">
                <a16:creationId xmlns:a16="http://schemas.microsoft.com/office/drawing/2014/main" id="{40C316F0-8C5D-6A79-2A69-6D1F9C4E2E52}"/>
              </a:ext>
            </a:extLst>
          </p:cNvPr>
          <p:cNvSpPr txBox="1"/>
          <p:nvPr/>
        </p:nvSpPr>
        <p:spPr>
          <a:xfrm>
            <a:off x="2473038" y="5954484"/>
            <a:ext cx="7315200" cy="400110"/>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*Required if married to parent 1 and filed 2022 taxes separately.</a:t>
            </a:r>
          </a:p>
        </p:txBody>
      </p:sp>
      <p:sp>
        <p:nvSpPr>
          <p:cNvPr id="29" name="TextBox 28">
            <a:extLst>
              <a:ext uri="{FF2B5EF4-FFF2-40B4-BE49-F238E27FC236}">
                <a16:creationId xmlns:a16="http://schemas.microsoft.com/office/drawing/2014/main" id="{F63CF140-0C42-2994-44F2-B2A593ACFFA4}"/>
              </a:ext>
            </a:extLst>
          </p:cNvPr>
          <p:cNvSpPr txBox="1"/>
          <p:nvPr/>
        </p:nvSpPr>
        <p:spPr>
          <a:xfrm>
            <a:off x="5721928" y="3364680"/>
            <a:ext cx="84991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5FF78"/>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75FF78"/>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06BE249B-B4F3-16D5-284F-47CFACF2E954}"/>
              </a:ext>
            </a:extLst>
          </p:cNvPr>
          <p:cNvSpPr txBox="1"/>
          <p:nvPr/>
        </p:nvSpPr>
        <p:spPr>
          <a:xfrm>
            <a:off x="1884229" y="3362702"/>
            <a:ext cx="84991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5FF78"/>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75FF78"/>
              </a:solidFill>
              <a:effectLst/>
              <a:uLnTx/>
              <a:uFillTx/>
              <a:latin typeface="Calibri"/>
              <a:ea typeface="+mn-ea"/>
              <a:cs typeface="+mn-cs"/>
            </a:endParaRPr>
          </a:p>
        </p:txBody>
      </p:sp>
    </p:spTree>
    <p:extLst>
      <p:ext uri="{BB962C8B-B14F-4D97-AF65-F5344CB8AC3E}">
        <p14:creationId xmlns:p14="http://schemas.microsoft.com/office/powerpoint/2010/main" val="3314499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ADD-1B56-A2DC-86EB-CEDB800DDAF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4891DC7-EDA5-0BA0-7467-351C859FF581}"/>
              </a:ext>
            </a:extLst>
          </p:cNvPr>
          <p:cNvSpPr>
            <a:spLocks noGrp="1"/>
          </p:cNvSpPr>
          <p:nvPr>
            <p:ph idx="1"/>
          </p:nvPr>
        </p:nvSpPr>
        <p:spPr/>
        <p:txBody>
          <a:bodyPr/>
          <a:lstStyle/>
          <a:p>
            <a:endParaRPr lang="en-US" dirty="0"/>
          </a:p>
        </p:txBody>
      </p:sp>
      <p:pic>
        <p:nvPicPr>
          <p:cNvPr id="4" name="Picture 3" descr="Screenshot continuation of the Select Colleges section. A list of the schools entered by the student are displayed. The student can use toggle buttons to change the order of the schools listed, or the student can select “Remove” or “View Info” hyperlinks for each school. ">
            <a:extLst>
              <a:ext uri="{FF2B5EF4-FFF2-40B4-BE49-F238E27FC236}">
                <a16:creationId xmlns:a16="http://schemas.microsoft.com/office/drawing/2014/main" id="{27E9C344-FD82-7E08-DCD9-BD8AC00F1C41}"/>
              </a:ext>
            </a:extLst>
          </p:cNvPr>
          <p:cNvPicPr>
            <a:picLocks noChangeAspect="1"/>
          </p:cNvPicPr>
          <p:nvPr/>
        </p:nvPicPr>
        <p:blipFill>
          <a:blip r:embed="rId3"/>
          <a:stretch>
            <a:fillRect/>
          </a:stretch>
        </p:blipFill>
        <p:spPr>
          <a:xfrm>
            <a:off x="0" y="0"/>
            <a:ext cx="8188721" cy="6858000"/>
          </a:xfrm>
          <a:prstGeom prst="rect">
            <a:avLst/>
          </a:prstGeom>
          <a:ln w="12700">
            <a:solidFill>
              <a:schemeClr val="tx1"/>
            </a:solidFill>
          </a:ln>
        </p:spPr>
      </p:pic>
    </p:spTree>
    <p:extLst>
      <p:ext uri="{BB962C8B-B14F-4D97-AF65-F5344CB8AC3E}">
        <p14:creationId xmlns:p14="http://schemas.microsoft.com/office/powerpoint/2010/main" val="374509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3F01-24E7-9352-13DF-8746FC6BB1B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BFF8474-8016-BF84-D084-B04E01B3BA26}"/>
              </a:ext>
            </a:extLst>
          </p:cNvPr>
          <p:cNvSpPr>
            <a:spLocks noGrp="1"/>
          </p:cNvSpPr>
          <p:nvPr>
            <p:ph idx="1"/>
          </p:nvPr>
        </p:nvSpPr>
        <p:spPr/>
        <p:txBody>
          <a:bodyPr/>
          <a:lstStyle/>
          <a:p>
            <a:endParaRPr lang="en-US" dirty="0"/>
          </a:p>
        </p:txBody>
      </p:sp>
      <p:pic>
        <p:nvPicPr>
          <p:cNvPr id="4" name="Picture 3" descr="Screenshot of the student review page. Each of the four previous sections are listed, which the student can expand and collapse, prompting them to review and verify the information. ">
            <a:extLst>
              <a:ext uri="{FF2B5EF4-FFF2-40B4-BE49-F238E27FC236}">
                <a16:creationId xmlns:a16="http://schemas.microsoft.com/office/drawing/2014/main" id="{E48B260D-5F20-6C3A-8D2B-273C130B5110}"/>
              </a:ext>
            </a:extLst>
          </p:cNvPr>
          <p:cNvPicPr>
            <a:picLocks noChangeAspect="1"/>
          </p:cNvPicPr>
          <p:nvPr/>
        </p:nvPicPr>
        <p:blipFill>
          <a:blip r:embed="rId3"/>
          <a:stretch>
            <a:fillRect/>
          </a:stretch>
        </p:blipFill>
        <p:spPr>
          <a:xfrm>
            <a:off x="0" y="0"/>
            <a:ext cx="9011229" cy="6858000"/>
          </a:xfrm>
          <a:prstGeom prst="rect">
            <a:avLst/>
          </a:prstGeom>
          <a:ln w="12700">
            <a:solidFill>
              <a:schemeClr val="tx1"/>
            </a:solidFill>
          </a:ln>
        </p:spPr>
      </p:pic>
    </p:spTree>
    <p:extLst>
      <p:ext uri="{BB962C8B-B14F-4D97-AF65-F5344CB8AC3E}">
        <p14:creationId xmlns:p14="http://schemas.microsoft.com/office/powerpoint/2010/main" val="2993133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548B-BCD5-1A3D-971B-DA862B6631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10A2BB6-5F4D-4C51-552A-2997D17AA867}"/>
              </a:ext>
            </a:extLst>
          </p:cNvPr>
          <p:cNvSpPr>
            <a:spLocks noGrp="1"/>
          </p:cNvSpPr>
          <p:nvPr>
            <p:ph idx="1"/>
          </p:nvPr>
        </p:nvSpPr>
        <p:spPr/>
        <p:txBody>
          <a:bodyPr/>
          <a:lstStyle/>
          <a:p>
            <a:endParaRPr lang="en-US" dirty="0"/>
          </a:p>
        </p:txBody>
      </p:sp>
      <p:pic>
        <p:nvPicPr>
          <p:cNvPr id="4" name="Picture 3" descr="Screenshot continuation of the student review page. The contributors are listed for the student to review. An icon beside each contributor indicates that an invite has been sent. The student can use an “Edit” button to update the contributors if needed. ">
            <a:extLst>
              <a:ext uri="{FF2B5EF4-FFF2-40B4-BE49-F238E27FC236}">
                <a16:creationId xmlns:a16="http://schemas.microsoft.com/office/drawing/2014/main" id="{DE1BA9D2-A53A-9280-851E-7F38969947EE}"/>
              </a:ext>
            </a:extLst>
          </p:cNvPr>
          <p:cNvPicPr>
            <a:picLocks noChangeAspect="1"/>
          </p:cNvPicPr>
          <p:nvPr/>
        </p:nvPicPr>
        <p:blipFill>
          <a:blip r:embed="rId3"/>
          <a:stretch>
            <a:fillRect/>
          </a:stretch>
        </p:blipFill>
        <p:spPr>
          <a:xfrm>
            <a:off x="0" y="1"/>
            <a:ext cx="11789859" cy="6400800"/>
          </a:xfrm>
          <a:prstGeom prst="rect">
            <a:avLst/>
          </a:prstGeom>
          <a:ln w="12700">
            <a:solidFill>
              <a:schemeClr val="tx1"/>
            </a:solidFill>
          </a:ln>
        </p:spPr>
      </p:pic>
    </p:spTree>
    <p:extLst>
      <p:ext uri="{BB962C8B-B14F-4D97-AF65-F5344CB8AC3E}">
        <p14:creationId xmlns:p14="http://schemas.microsoft.com/office/powerpoint/2010/main" val="3317280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F642-CD23-7FEE-0A47-7086557DC63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CD49E85-587F-A107-42F2-CB5F64C0BAA0}"/>
              </a:ext>
            </a:extLst>
          </p:cNvPr>
          <p:cNvSpPr>
            <a:spLocks noGrp="1"/>
          </p:cNvSpPr>
          <p:nvPr>
            <p:ph idx="1"/>
          </p:nvPr>
        </p:nvSpPr>
        <p:spPr/>
        <p:txBody>
          <a:bodyPr/>
          <a:lstStyle/>
          <a:p>
            <a:endParaRPr lang="en-US" dirty="0"/>
          </a:p>
        </p:txBody>
      </p:sp>
      <p:pic>
        <p:nvPicPr>
          <p:cNvPr id="5" name="Picture 4" descr="Screenshot of the signature page. The student is instructed to review the terms and conditions they will be agreeing to by signing the FAFSA form. ">
            <a:extLst>
              <a:ext uri="{FF2B5EF4-FFF2-40B4-BE49-F238E27FC236}">
                <a16:creationId xmlns:a16="http://schemas.microsoft.com/office/drawing/2014/main" id="{13343B07-3F36-E1C7-B647-3CF772BE16A4}"/>
              </a:ext>
            </a:extLst>
          </p:cNvPr>
          <p:cNvPicPr>
            <a:picLocks noChangeAspect="1"/>
          </p:cNvPicPr>
          <p:nvPr/>
        </p:nvPicPr>
        <p:blipFill>
          <a:blip r:embed="rId3"/>
          <a:stretch>
            <a:fillRect/>
          </a:stretch>
        </p:blipFill>
        <p:spPr>
          <a:xfrm>
            <a:off x="1417320" y="-1"/>
            <a:ext cx="9326880" cy="6446816"/>
          </a:xfrm>
          <a:prstGeom prst="rect">
            <a:avLst/>
          </a:prstGeom>
          <a:ln w="12700">
            <a:solidFill>
              <a:schemeClr val="tx1"/>
            </a:solidFill>
          </a:ln>
        </p:spPr>
      </p:pic>
    </p:spTree>
    <p:extLst>
      <p:ext uri="{BB962C8B-B14F-4D97-AF65-F5344CB8AC3E}">
        <p14:creationId xmlns:p14="http://schemas.microsoft.com/office/powerpoint/2010/main" val="2726543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14F2-6522-FBA4-8857-A4CA73C0D4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BD68FAA-D8FD-0DA8-C823-C160551FA1E1}"/>
              </a:ext>
            </a:extLst>
          </p:cNvPr>
          <p:cNvSpPr>
            <a:spLocks noGrp="1"/>
          </p:cNvSpPr>
          <p:nvPr>
            <p:ph idx="1"/>
          </p:nvPr>
        </p:nvSpPr>
        <p:spPr/>
        <p:txBody>
          <a:bodyPr/>
          <a:lstStyle/>
          <a:p>
            <a:endParaRPr lang="en-US" dirty="0"/>
          </a:p>
        </p:txBody>
      </p:sp>
      <p:pic>
        <p:nvPicPr>
          <p:cNvPr id="4" name="Picture 3" descr="Screenshot continuation of the signature page, which lists the remaining terms and conditions that the student agrees to by signing the FAFSA form. A checkbox indicates the student agrees to the terms, and there is a button below that for the student to “Submit” the form. ">
            <a:extLst>
              <a:ext uri="{FF2B5EF4-FFF2-40B4-BE49-F238E27FC236}">
                <a16:creationId xmlns:a16="http://schemas.microsoft.com/office/drawing/2014/main" id="{1A1265E3-2B50-4CB6-ED93-C94A71DB8709}"/>
              </a:ext>
            </a:extLst>
          </p:cNvPr>
          <p:cNvPicPr>
            <a:picLocks noChangeAspect="1"/>
          </p:cNvPicPr>
          <p:nvPr/>
        </p:nvPicPr>
        <p:blipFill>
          <a:blip r:embed="rId3"/>
          <a:stretch>
            <a:fillRect/>
          </a:stretch>
        </p:blipFill>
        <p:spPr>
          <a:xfrm>
            <a:off x="1112520" y="-1"/>
            <a:ext cx="7955280" cy="6836972"/>
          </a:xfrm>
          <a:prstGeom prst="rect">
            <a:avLst/>
          </a:prstGeom>
          <a:ln w="12700">
            <a:solidFill>
              <a:schemeClr val="tx1"/>
            </a:solidFill>
          </a:ln>
        </p:spPr>
      </p:pic>
    </p:spTree>
    <p:extLst>
      <p:ext uri="{BB962C8B-B14F-4D97-AF65-F5344CB8AC3E}">
        <p14:creationId xmlns:p14="http://schemas.microsoft.com/office/powerpoint/2010/main" val="28476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0E36-A21B-372E-7CD3-81B16483B7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2C0A16-282F-5023-0CE6-AE534E826726}"/>
              </a:ext>
            </a:extLst>
          </p:cNvPr>
          <p:cNvSpPr>
            <a:spLocks noGrp="1"/>
          </p:cNvSpPr>
          <p:nvPr>
            <p:ph idx="1"/>
          </p:nvPr>
        </p:nvSpPr>
        <p:spPr/>
        <p:txBody>
          <a:bodyPr/>
          <a:lstStyle/>
          <a:p>
            <a:endParaRPr lang="en-US" dirty="0"/>
          </a:p>
        </p:txBody>
      </p:sp>
      <p:pic>
        <p:nvPicPr>
          <p:cNvPr id="4" name="Picture 3"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
            <a:extLst>
              <a:ext uri="{FF2B5EF4-FFF2-40B4-BE49-F238E27FC236}">
                <a16:creationId xmlns:a16="http://schemas.microsoft.com/office/drawing/2014/main" id="{5DF9E9A2-4549-BAA0-E093-D3477F8AB987}"/>
              </a:ext>
            </a:extLst>
          </p:cNvPr>
          <p:cNvPicPr>
            <a:picLocks noChangeAspect="1"/>
          </p:cNvPicPr>
          <p:nvPr/>
        </p:nvPicPr>
        <p:blipFill>
          <a:blip r:embed="rId3"/>
          <a:stretch>
            <a:fillRect/>
          </a:stretch>
        </p:blipFill>
        <p:spPr>
          <a:xfrm>
            <a:off x="0" y="9469"/>
            <a:ext cx="9235440" cy="6519139"/>
          </a:xfrm>
          <a:prstGeom prst="rect">
            <a:avLst/>
          </a:prstGeom>
          <a:ln w="12700">
            <a:solidFill>
              <a:schemeClr val="tx1"/>
            </a:solidFill>
          </a:ln>
        </p:spPr>
      </p:pic>
      <p:sp>
        <p:nvSpPr>
          <p:cNvPr id="5" name="Speech Bubble: Rectangle with Corners Rounded 4">
            <a:extLst>
              <a:ext uri="{FF2B5EF4-FFF2-40B4-BE49-F238E27FC236}">
                <a16:creationId xmlns:a16="http://schemas.microsoft.com/office/drawing/2014/main" id="{3607132D-C4A3-B1A3-7A5A-A5C89386A70F}"/>
              </a:ext>
            </a:extLst>
          </p:cNvPr>
          <p:cNvSpPr>
            <a:spLocks noChangeAspect="1"/>
          </p:cNvSpPr>
          <p:nvPr/>
        </p:nvSpPr>
        <p:spPr>
          <a:xfrm>
            <a:off x="6477000" y="762000"/>
            <a:ext cx="5410200" cy="1706174"/>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Dependent</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student section is complete, but FAFSA is </a:t>
            </a:r>
            <a:r>
              <a:rPr kumimoji="0" lang="en-US" sz="2400" b="1" i="0" u="sng" strike="noStrike" kern="1200" cap="none" spc="0" normalizeH="0" baseline="0" noProof="0" dirty="0">
                <a:ln>
                  <a:noFill/>
                </a:ln>
                <a:solidFill>
                  <a:srgbClr val="44546A"/>
                </a:solidFill>
                <a:effectLst/>
                <a:uLnTx/>
                <a:uFillTx/>
                <a:latin typeface="Calibri" panose="020F0502020204030204"/>
                <a:ea typeface="+mn-ea"/>
                <a:cs typeface="+mn-cs"/>
              </a:rPr>
              <a:t>not</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finished until </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parent(s) complete their section(s)</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a:t>
            </a:r>
            <a:endPar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450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FA1CEA5-F9B9-46B3-5FE2-BD53CF9DC6C5}"/>
              </a:ext>
            </a:extLst>
          </p:cNvPr>
          <p:cNvSpPr txBox="1">
            <a:spLocks/>
          </p:cNvSpPr>
          <p:nvPr/>
        </p:nvSpPr>
        <p:spPr>
          <a:xfrm>
            <a:off x="3141298" y="2971800"/>
            <a:ext cx="5909405" cy="17465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0" i="0" u="none" strike="noStrike" kern="1200" cap="none" spc="0" normalizeH="0" baseline="0" noProof="0" dirty="0">
                <a:ln>
                  <a:noFill/>
                </a:ln>
                <a:solidFill>
                  <a:srgbClr val="183962"/>
                </a:solidFill>
                <a:effectLst/>
                <a:uLnTx/>
                <a:uFillTx/>
                <a:latin typeface="Calibri" panose="020F0502020204030204"/>
                <a:ea typeface="Open Sans" panose="020B0606030504020204" pitchFamily="34" charset="0"/>
                <a:cs typeface="Open Sans" panose="020B0606030504020204" pitchFamily="34" charset="0"/>
              </a:rPr>
              <a:t>2024-25 FAFSA Preview</a:t>
            </a:r>
            <a:br>
              <a:rPr kumimoji="0" lang="en-US" sz="3900" b="0" i="0" u="none" strike="noStrike" kern="1200" cap="none" spc="0" normalizeH="0" baseline="0" noProof="0" dirty="0">
                <a:ln>
                  <a:noFill/>
                </a:ln>
                <a:solidFill>
                  <a:srgbClr val="183962"/>
                </a:solidFill>
                <a:effectLst/>
                <a:uLnTx/>
                <a:uFillTx/>
                <a:latin typeface="Calibri" panose="020F0502020204030204"/>
                <a:ea typeface="Open Sans" panose="020B0606030504020204" pitchFamily="34" charset="0"/>
                <a:cs typeface="Open Sans" panose="020B0606030504020204" pitchFamily="34" charset="0"/>
              </a:rPr>
            </a:br>
            <a:r>
              <a:rPr kumimoji="0" lang="en-US" sz="3900" b="0" i="0" u="none" strike="noStrike" kern="1200" cap="none" spc="0" normalizeH="0" baseline="0" noProof="0" dirty="0">
                <a:ln>
                  <a:noFill/>
                </a:ln>
                <a:solidFill>
                  <a:srgbClr val="183962"/>
                </a:solidFill>
                <a:effectLst/>
                <a:uLnTx/>
                <a:uFillTx/>
                <a:latin typeface="Calibri" panose="020F0502020204030204"/>
                <a:ea typeface="Open Sans" panose="020B0606030504020204" pitchFamily="34" charset="0"/>
                <a:cs typeface="Open Sans" panose="020B0606030504020204" pitchFamily="34" charset="0"/>
              </a:rPr>
              <a:t>Part 5: Parent Application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83962"/>
              </a:solidFill>
              <a:effectLst/>
              <a:uLnTx/>
              <a:uFillTx/>
              <a:latin typeface="Calibri Light" panose="020F030202020403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9289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7A0A-35BB-7530-25E0-D90D019A76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63D03A0-12F3-7981-63F9-318C38AFBDD5}"/>
              </a:ext>
            </a:extLst>
          </p:cNvPr>
          <p:cNvSpPr>
            <a:spLocks noGrp="1"/>
          </p:cNvSpPr>
          <p:nvPr>
            <p:ph idx="1"/>
          </p:nvPr>
        </p:nvSpPr>
        <p:spPr/>
        <p:txBody>
          <a:bodyPr/>
          <a:lstStyle/>
          <a:p>
            <a:endParaRPr lang="en-US" dirty="0"/>
          </a:p>
        </p:txBody>
      </p:sp>
      <p:pic>
        <p:nvPicPr>
          <p:cNvPr id="4" name="Picture 3" descr="Screenshot  of the Log In page. Textboxes ask the parent to enter their FSA ID username, email, or phone number and their password. There is a button to “Log In” or the parent can select one of four text hyperlinks: “Create an Account,” “Forgot My Username,” “Forgot My Password,” or “Help Me Log In to My Account.” ">
            <a:extLst>
              <a:ext uri="{FF2B5EF4-FFF2-40B4-BE49-F238E27FC236}">
                <a16:creationId xmlns:a16="http://schemas.microsoft.com/office/drawing/2014/main" id="{48A10D85-E548-CE4D-0BC6-405F9250F0B7}"/>
              </a:ext>
            </a:extLst>
          </p:cNvPr>
          <p:cNvPicPr>
            <a:picLocks noChangeAspect="1"/>
          </p:cNvPicPr>
          <p:nvPr/>
        </p:nvPicPr>
        <p:blipFill>
          <a:blip r:embed="rId3"/>
          <a:stretch>
            <a:fillRect/>
          </a:stretch>
        </p:blipFill>
        <p:spPr>
          <a:xfrm>
            <a:off x="-1" y="5363"/>
            <a:ext cx="9017932" cy="6858000"/>
          </a:xfrm>
          <a:prstGeom prst="rect">
            <a:avLst/>
          </a:prstGeom>
          <a:ln w="12700">
            <a:solidFill>
              <a:schemeClr val="tx1"/>
            </a:solidFill>
          </a:ln>
        </p:spPr>
      </p:pic>
    </p:spTree>
    <p:extLst>
      <p:ext uri="{BB962C8B-B14F-4D97-AF65-F5344CB8AC3E}">
        <p14:creationId xmlns:p14="http://schemas.microsoft.com/office/powerpoint/2010/main" val="831511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9B0A-A57C-FE60-5D7F-72D0A84DE1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42185A3-78ED-BBD6-6274-F8181CF8769B}"/>
              </a:ext>
            </a:extLst>
          </p:cNvPr>
          <p:cNvSpPr>
            <a:spLocks noGrp="1"/>
          </p:cNvSpPr>
          <p:nvPr>
            <p:ph idx="1"/>
          </p:nvPr>
        </p:nvSpPr>
        <p:spPr/>
        <p:txBody>
          <a:bodyPr/>
          <a:lstStyle/>
          <a:p>
            <a:endParaRPr lang="en-US" dirty="0"/>
          </a:p>
        </p:txBody>
      </p:sp>
      <p:pic>
        <p:nvPicPr>
          <p:cNvPr id="4" name="Picture 3" descr="Screenshot of the My Activity page. A banner informs the parent that they have been requested to be a contributor on a FAFSA form. There are hyperlinks below to  “Decline Invitation” or “Get Started.” ">
            <a:extLst>
              <a:ext uri="{FF2B5EF4-FFF2-40B4-BE49-F238E27FC236}">
                <a16:creationId xmlns:a16="http://schemas.microsoft.com/office/drawing/2014/main" id="{468DE5ED-B022-B72A-504E-8F9B75F705AB}"/>
              </a:ext>
            </a:extLst>
          </p:cNvPr>
          <p:cNvPicPr>
            <a:picLocks noChangeAspect="1"/>
          </p:cNvPicPr>
          <p:nvPr/>
        </p:nvPicPr>
        <p:blipFill>
          <a:blip r:embed="rId3"/>
          <a:stretch>
            <a:fillRect/>
          </a:stretch>
        </p:blipFill>
        <p:spPr>
          <a:xfrm>
            <a:off x="0" y="9658"/>
            <a:ext cx="9398359" cy="6400800"/>
          </a:xfrm>
          <a:prstGeom prst="rect">
            <a:avLst/>
          </a:prstGeom>
          <a:ln w="12700">
            <a:solidFill>
              <a:schemeClr val="tx1"/>
            </a:solidFill>
          </a:ln>
        </p:spPr>
      </p:pic>
      <p:sp>
        <p:nvSpPr>
          <p:cNvPr id="5" name="Arrow: Down 4">
            <a:extLst>
              <a:ext uri="{FF2B5EF4-FFF2-40B4-BE49-F238E27FC236}">
                <a16:creationId xmlns:a16="http://schemas.microsoft.com/office/drawing/2014/main" id="{D38569FF-E348-F8FA-C38B-8E0418A903AD}"/>
              </a:ext>
            </a:extLst>
          </p:cNvPr>
          <p:cNvSpPr/>
          <p:nvPr/>
        </p:nvSpPr>
        <p:spPr>
          <a:xfrm rot="3864632">
            <a:off x="4189765" y="2967151"/>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179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9FAC-296F-8E66-C8AC-ED8D11E6515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A33B86-A376-C519-ECE6-80F39E55749D}"/>
              </a:ext>
            </a:extLst>
          </p:cNvPr>
          <p:cNvSpPr>
            <a:spLocks noGrp="1"/>
          </p:cNvSpPr>
          <p:nvPr>
            <p:ph idx="1"/>
          </p:nvPr>
        </p:nvSpPr>
        <p:spPr/>
        <p:txBody>
          <a:bodyPr/>
          <a:lstStyle/>
          <a:p>
            <a:endParaRPr lang="en-US" dirty="0"/>
          </a:p>
        </p:txBody>
      </p:sp>
      <p:pic>
        <p:nvPicPr>
          <p:cNvPr id="4" name="Picture 2" descr="Screenshot of the introduction page for parent contributing to the FAFSA form. The parent is reminded that the FAFSA form can’t be submitted for processing until their information is provided and that they can save the form to complete later. Frequently asked questions are also listed, which the parent can expand or collapse. This includes “Why have I been invited to contribute to this FAFSA form?” and “Does contributing to the form mean I’m financially responsible to pay for college?” ">
            <a:extLst>
              <a:ext uri="{FF2B5EF4-FFF2-40B4-BE49-F238E27FC236}">
                <a16:creationId xmlns:a16="http://schemas.microsoft.com/office/drawing/2014/main" id="{E6EB9618-2097-4B10-A1AB-5F0790E5D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8686800" cy="684738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55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3C7E17-0827-477A-B222-398A82982E1F}"/>
              </a:ext>
            </a:extLst>
          </p:cNvPr>
          <p:cNvGraphicFramePr>
            <a:graphicFrameLocks noGrp="1"/>
          </p:cNvGraphicFramePr>
          <p:nvPr>
            <p:ph idx="1"/>
          </p:nvPr>
        </p:nvGraphicFramePr>
        <p:xfrm>
          <a:off x="609600" y="1320800"/>
          <a:ext cx="109728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FEB3177-1529-45A3-8A3D-EA3A1DA27F59}"/>
              </a:ext>
            </a:extLst>
          </p:cNvPr>
          <p:cNvSpPr>
            <a:spLocks noGrp="1"/>
          </p:cNvSpPr>
          <p:nvPr>
            <p:ph type="title"/>
          </p:nvPr>
        </p:nvSpPr>
        <p:spPr/>
        <p:txBody>
          <a:bodyPr/>
          <a:lstStyle/>
          <a:p>
            <a:r>
              <a:rPr lang="en-US" dirty="0"/>
              <a:t>FSA ID = Username/Password</a:t>
            </a:r>
          </a:p>
        </p:txBody>
      </p:sp>
      <p:sp>
        <p:nvSpPr>
          <p:cNvPr id="3" name="TextBox 2">
            <a:extLst>
              <a:ext uri="{FF2B5EF4-FFF2-40B4-BE49-F238E27FC236}">
                <a16:creationId xmlns:a16="http://schemas.microsoft.com/office/drawing/2014/main" id="{40C316F0-8C5D-6A79-2A69-6D1F9C4E2E52}"/>
              </a:ext>
            </a:extLst>
          </p:cNvPr>
          <p:cNvSpPr txBox="1"/>
          <p:nvPr/>
        </p:nvSpPr>
        <p:spPr>
          <a:xfrm>
            <a:off x="2473038" y="5954484"/>
            <a:ext cx="7315200" cy="400110"/>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*Required if married to student and filed 2022 taxes separately.</a:t>
            </a:r>
          </a:p>
        </p:txBody>
      </p:sp>
      <p:sp>
        <p:nvSpPr>
          <p:cNvPr id="16" name="TextBox 15">
            <a:extLst>
              <a:ext uri="{FF2B5EF4-FFF2-40B4-BE49-F238E27FC236}">
                <a16:creationId xmlns:a16="http://schemas.microsoft.com/office/drawing/2014/main" id="{607C0E22-E7BE-7FCC-33CA-44DC08BEDB4A}"/>
              </a:ext>
            </a:extLst>
          </p:cNvPr>
          <p:cNvSpPr txBox="1"/>
          <p:nvPr/>
        </p:nvSpPr>
        <p:spPr>
          <a:xfrm>
            <a:off x="2822377" y="3410202"/>
            <a:ext cx="849913"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75FF78"/>
                </a:solidFill>
                <a:effectLst/>
                <a:uLnTx/>
                <a:uFillTx/>
                <a:latin typeface="Calibri"/>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75FF78"/>
              </a:solidFill>
              <a:effectLst/>
              <a:uLnTx/>
              <a:uFillTx/>
              <a:latin typeface="Calibri"/>
              <a:ea typeface="+mn-ea"/>
              <a:cs typeface="+mn-cs"/>
            </a:endParaRPr>
          </a:p>
        </p:txBody>
      </p:sp>
    </p:spTree>
    <p:extLst>
      <p:ext uri="{BB962C8B-B14F-4D97-AF65-F5344CB8AC3E}">
        <p14:creationId xmlns:p14="http://schemas.microsoft.com/office/powerpoint/2010/main" val="392755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D5DB-F5A2-CF80-DF6B-CF265FA73FE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2A8C005-100A-01DF-0A96-A0FDB176B1E5}"/>
              </a:ext>
            </a:extLst>
          </p:cNvPr>
          <p:cNvSpPr>
            <a:spLocks noGrp="1"/>
          </p:cNvSpPr>
          <p:nvPr>
            <p:ph idx="1"/>
          </p:nvPr>
        </p:nvSpPr>
        <p:spPr/>
        <p:txBody>
          <a:bodyPr/>
          <a:lstStyle/>
          <a:p>
            <a:endParaRPr lang="en-US" dirty="0"/>
          </a:p>
        </p:txBody>
      </p:sp>
      <p:pic>
        <p:nvPicPr>
          <p:cNvPr id="4" name="Picture 6" descr="Screenshot continuation of the introduction page for parent contributing to the FAFSA form. Additional frequently asked questions are listed, which the parent can expand or collapse. This includes &quot;What do I need to complete my section(s)?&quot; &quot;What kind of information will I be asked to provide?&quot; and &quot;What happens after I complete my sections?&quot; ">
            <a:extLst>
              <a:ext uri="{FF2B5EF4-FFF2-40B4-BE49-F238E27FC236}">
                <a16:creationId xmlns:a16="http://schemas.microsoft.com/office/drawing/2014/main" id="{1FD286A0-A51C-0022-6971-54F264BD2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31" y="-1"/>
            <a:ext cx="7857269"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8F2B-75D2-4A3E-0FC0-985605C0EBB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57D3BAA-7F7B-53B5-161D-131D1E263404}"/>
              </a:ext>
            </a:extLst>
          </p:cNvPr>
          <p:cNvSpPr>
            <a:spLocks noGrp="1"/>
          </p:cNvSpPr>
          <p:nvPr>
            <p:ph idx="1"/>
          </p:nvPr>
        </p:nvSpPr>
        <p:spPr/>
        <p:txBody>
          <a:bodyPr/>
          <a:lstStyle/>
          <a:p>
            <a:endParaRPr lang="en-US" dirty="0"/>
          </a:p>
        </p:txBody>
      </p:sp>
      <p:pic>
        <p:nvPicPr>
          <p:cNvPr id="4" name="Picture 2" descr="Screenshot of the first page of the Understanding the FAFSA Form section. A video provides the student with an overview of the form.">
            <a:extLst>
              <a:ext uri="{FF2B5EF4-FFF2-40B4-BE49-F238E27FC236}">
                <a16:creationId xmlns:a16="http://schemas.microsoft.com/office/drawing/2014/main" id="{F87C68E2-A5A8-2E12-A900-82E344DCC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948" y="-1"/>
            <a:ext cx="8901852"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7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9304-8B33-8F21-5BBE-0D1EBCDB9FF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C11B568-401E-89E4-5AF7-8195026E38B8}"/>
              </a:ext>
            </a:extLst>
          </p:cNvPr>
          <p:cNvSpPr>
            <a:spLocks noGrp="1"/>
          </p:cNvSpPr>
          <p:nvPr>
            <p:ph idx="1"/>
          </p:nvPr>
        </p:nvSpPr>
        <p:spPr/>
        <p:txBody>
          <a:bodyPr/>
          <a:lstStyle/>
          <a:p>
            <a:endParaRPr lang="en-US" dirty="0"/>
          </a:p>
        </p:txBody>
      </p:sp>
      <p:pic>
        <p:nvPicPr>
          <p:cNvPr id="4" name="Picture 2" descr="Screenshot of the second page of the Understanding the FAFSA Form section, which explains the expectations of the contributor role when completing the form.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5AFA0CD3-E3F6-56AC-4DB6-1C730C255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4" y="0"/>
            <a:ext cx="8556626"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25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8214-4712-BC47-7855-AC089D514E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D47631F-A498-6A0E-19B8-612C86CC9751}"/>
              </a:ext>
            </a:extLst>
          </p:cNvPr>
          <p:cNvSpPr>
            <a:spLocks noGrp="1"/>
          </p:cNvSpPr>
          <p:nvPr>
            <p:ph idx="1"/>
          </p:nvPr>
        </p:nvSpPr>
        <p:spPr/>
        <p:txBody>
          <a:bodyPr/>
          <a:lstStyle/>
          <a:p>
            <a:endParaRPr lang="en-US" dirty="0"/>
          </a:p>
        </p:txBody>
      </p:sp>
      <p:pic>
        <p:nvPicPr>
          <p:cNvPr id="4" name="Picture 2" descr="Screenshot of the third page of the Understanding the FAFSA Form section, which reminds the student of what to expect when completing the form. This includes the estimated time of one hour and that the student will be able to save the form and return later if needed. The student is informed that every contributor must provide consent for them to be eligible for federal student aid. With consent, federal tax information will be transferred directly into the form from the Internal Revenue Service. ">
            <a:extLst>
              <a:ext uri="{FF2B5EF4-FFF2-40B4-BE49-F238E27FC236}">
                <a16:creationId xmlns:a16="http://schemas.microsoft.com/office/drawing/2014/main" id="{C59BA6A6-600B-6857-B7E8-F39F548CE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 y="-1"/>
            <a:ext cx="12161520" cy="603874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0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F052-023A-E174-3C39-09BBF17E21E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50FD9ED-6D21-551A-B05B-55014313C314}"/>
              </a:ext>
            </a:extLst>
          </p:cNvPr>
          <p:cNvSpPr>
            <a:spLocks noGrp="1"/>
          </p:cNvSpPr>
          <p:nvPr>
            <p:ph idx="1"/>
          </p:nvPr>
        </p:nvSpPr>
        <p:spPr/>
        <p:txBody>
          <a:bodyPr/>
          <a:lstStyle/>
          <a:p>
            <a:endParaRPr lang="en-US" dirty="0"/>
          </a:p>
        </p:txBody>
      </p:sp>
      <p:pic>
        <p:nvPicPr>
          <p:cNvPr id="4" name="Picture 2"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C1009666-9C47-0CE1-AC3B-81758159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 y="1"/>
            <a:ext cx="10789920" cy="64423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35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C837-4061-5B79-B3D0-93777E05DDE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CF7C1CC-E078-5F09-6284-42CD10CAA32A}"/>
              </a:ext>
            </a:extLst>
          </p:cNvPr>
          <p:cNvSpPr>
            <a:spLocks noGrp="1"/>
          </p:cNvSpPr>
          <p:nvPr>
            <p:ph idx="1"/>
          </p:nvPr>
        </p:nvSpPr>
        <p:spPr/>
        <p:txBody>
          <a:bodyPr/>
          <a:lstStyle/>
          <a:p>
            <a:endParaRPr lang="en-US" dirty="0"/>
          </a:p>
        </p:txBody>
      </p:sp>
      <p:pic>
        <p:nvPicPr>
          <p:cNvPr id="4" name="Picture 3" descr="Screenshot of the Parent Identity Information section of the FAFSA form. Parent information including name, date of birth, Social Security number, email address, and mobile phone number are displayed to verify. ">
            <a:extLst>
              <a:ext uri="{FF2B5EF4-FFF2-40B4-BE49-F238E27FC236}">
                <a16:creationId xmlns:a16="http://schemas.microsoft.com/office/drawing/2014/main" id="{F3BB667E-17F2-F50F-6C37-3F637698AD23}"/>
              </a:ext>
            </a:extLst>
          </p:cNvPr>
          <p:cNvPicPr>
            <a:picLocks noChangeAspect="1"/>
          </p:cNvPicPr>
          <p:nvPr/>
        </p:nvPicPr>
        <p:blipFill>
          <a:blip r:embed="rId3"/>
          <a:stretch>
            <a:fillRect/>
          </a:stretch>
        </p:blipFill>
        <p:spPr>
          <a:xfrm>
            <a:off x="-1" y="0"/>
            <a:ext cx="12161520" cy="6034443"/>
          </a:xfrm>
          <a:prstGeom prst="rect">
            <a:avLst/>
          </a:prstGeom>
          <a:ln w="12700">
            <a:solidFill>
              <a:schemeClr val="tx1"/>
            </a:solidFill>
          </a:ln>
        </p:spPr>
      </p:pic>
    </p:spTree>
    <p:extLst>
      <p:ext uri="{BB962C8B-B14F-4D97-AF65-F5344CB8AC3E}">
        <p14:creationId xmlns:p14="http://schemas.microsoft.com/office/powerpoint/2010/main" val="3246814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95B4-E0E3-91E1-A717-D020068704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C064818-2FB4-BB67-C4EC-05CC28210C8D}"/>
              </a:ext>
            </a:extLst>
          </p:cNvPr>
          <p:cNvSpPr>
            <a:spLocks noGrp="1"/>
          </p:cNvSpPr>
          <p:nvPr>
            <p:ph idx="1"/>
          </p:nvPr>
        </p:nvSpPr>
        <p:spPr/>
        <p:txBody>
          <a:bodyPr/>
          <a:lstStyle/>
          <a:p>
            <a:endParaRPr lang="en-US" dirty="0"/>
          </a:p>
        </p:txBody>
      </p:sp>
      <p:pic>
        <p:nvPicPr>
          <p:cNvPr id="4" name="Picture 3" descr="Screenshot continuation of the Parent Identity Information section, which has text boxes that prompt the parent to enter their permanent mailing address. ">
            <a:extLst>
              <a:ext uri="{FF2B5EF4-FFF2-40B4-BE49-F238E27FC236}">
                <a16:creationId xmlns:a16="http://schemas.microsoft.com/office/drawing/2014/main" id="{AD3A264D-29F9-9F5A-52DE-24A48B889CB7}"/>
              </a:ext>
            </a:extLst>
          </p:cNvPr>
          <p:cNvPicPr>
            <a:picLocks noChangeAspect="1"/>
          </p:cNvPicPr>
          <p:nvPr/>
        </p:nvPicPr>
        <p:blipFill>
          <a:blip r:embed="rId3"/>
          <a:stretch>
            <a:fillRect/>
          </a:stretch>
        </p:blipFill>
        <p:spPr>
          <a:xfrm>
            <a:off x="1386840" y="0"/>
            <a:ext cx="9509760" cy="6365647"/>
          </a:xfrm>
          <a:prstGeom prst="rect">
            <a:avLst/>
          </a:prstGeom>
          <a:ln w="12700">
            <a:solidFill>
              <a:schemeClr val="tx1"/>
            </a:solidFill>
          </a:ln>
        </p:spPr>
      </p:pic>
    </p:spTree>
    <p:extLst>
      <p:ext uri="{BB962C8B-B14F-4D97-AF65-F5344CB8AC3E}">
        <p14:creationId xmlns:p14="http://schemas.microsoft.com/office/powerpoint/2010/main" val="877686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8B4A-E5DA-7E05-0855-EF15763B95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005925F-8867-85A8-117C-B359889A63F4}"/>
              </a:ext>
            </a:extLst>
          </p:cNvPr>
          <p:cNvSpPr>
            <a:spLocks noGrp="1"/>
          </p:cNvSpPr>
          <p:nvPr>
            <p:ph idx="1"/>
          </p:nvPr>
        </p:nvSpPr>
        <p:spPr/>
        <p:txBody>
          <a:bodyPr/>
          <a:lstStyle/>
          <a:p>
            <a:endParaRPr lang="en-US" dirty="0"/>
          </a:p>
        </p:txBody>
      </p:sp>
      <p:pic>
        <p:nvPicPr>
          <p:cNvPr id="4" name="Picture 3" descr="Screenshot of the consent page for the retrieval and disclosure of federal tax information. A bulleted list of statements defines what the parent is affirming and giving consent to.">
            <a:extLst>
              <a:ext uri="{FF2B5EF4-FFF2-40B4-BE49-F238E27FC236}">
                <a16:creationId xmlns:a16="http://schemas.microsoft.com/office/drawing/2014/main" id="{94ACEE04-5004-DD38-DD43-44ACE9C9F95A}"/>
              </a:ext>
            </a:extLst>
          </p:cNvPr>
          <p:cNvPicPr>
            <a:picLocks noChangeAspect="1"/>
          </p:cNvPicPr>
          <p:nvPr/>
        </p:nvPicPr>
        <p:blipFill>
          <a:blip r:embed="rId3"/>
          <a:stretch>
            <a:fillRect/>
          </a:stretch>
        </p:blipFill>
        <p:spPr>
          <a:xfrm>
            <a:off x="0" y="0"/>
            <a:ext cx="5116311" cy="5486400"/>
          </a:xfrm>
          <a:prstGeom prst="rect">
            <a:avLst/>
          </a:prstGeom>
          <a:ln w="12700">
            <a:solidFill>
              <a:schemeClr val="tx1"/>
            </a:solidFill>
          </a:ln>
        </p:spPr>
      </p:pic>
      <p:pic>
        <p:nvPicPr>
          <p:cNvPr id="5" name="Picture 4" descr="Screenshot continuation of the consent page. Frequently asked questions appear, which the parent can expand or collapse: who should provide consent, if a spouse has to provide consent if married and didn't file a joint tax return, what happens after consent is provided, what happens if consent is revoked, and what happens if consent is declined. Below that, there are buttons for the parent to approve or decline their consent.">
            <a:extLst>
              <a:ext uri="{FF2B5EF4-FFF2-40B4-BE49-F238E27FC236}">
                <a16:creationId xmlns:a16="http://schemas.microsoft.com/office/drawing/2014/main" id="{84695260-5C80-AB71-81F0-2A2EADFB2495}"/>
              </a:ext>
            </a:extLst>
          </p:cNvPr>
          <p:cNvPicPr>
            <a:picLocks noChangeAspect="1"/>
          </p:cNvPicPr>
          <p:nvPr/>
        </p:nvPicPr>
        <p:blipFill>
          <a:blip r:embed="rId4"/>
          <a:stretch>
            <a:fillRect/>
          </a:stretch>
        </p:blipFill>
        <p:spPr>
          <a:xfrm>
            <a:off x="4477821" y="0"/>
            <a:ext cx="4666179" cy="6858000"/>
          </a:xfrm>
          <a:prstGeom prst="rect">
            <a:avLst/>
          </a:prstGeom>
          <a:ln w="12700">
            <a:solidFill>
              <a:schemeClr val="tx1"/>
            </a:solidFill>
          </a:ln>
        </p:spPr>
      </p:pic>
      <p:sp>
        <p:nvSpPr>
          <p:cNvPr id="6" name="Star: 5 Points 5">
            <a:extLst>
              <a:ext uri="{FF2B5EF4-FFF2-40B4-BE49-F238E27FC236}">
                <a16:creationId xmlns:a16="http://schemas.microsoft.com/office/drawing/2014/main" id="{A826F7C9-7469-95B8-CDFB-7800438DA075}"/>
              </a:ext>
            </a:extLst>
          </p:cNvPr>
          <p:cNvSpPr/>
          <p:nvPr/>
        </p:nvSpPr>
        <p:spPr>
          <a:xfrm>
            <a:off x="11277600" y="0"/>
            <a:ext cx="914400" cy="914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733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4A65-6CB8-FCC8-556D-155E22A8C7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1750AC-6807-5D87-1956-4EDCAD1DC466}"/>
              </a:ext>
            </a:extLst>
          </p:cNvPr>
          <p:cNvSpPr>
            <a:spLocks noGrp="1"/>
          </p:cNvSpPr>
          <p:nvPr>
            <p:ph idx="1"/>
          </p:nvPr>
        </p:nvSpPr>
        <p:spPr/>
        <p:txBody>
          <a:bodyPr/>
          <a:lstStyle/>
          <a:p>
            <a:endParaRPr lang="en-US" dirty="0"/>
          </a:p>
        </p:txBody>
      </p:sp>
      <p:pic>
        <p:nvPicPr>
          <p:cNvPr id="5" name="Picture 4" descr="Screenshot of the introduction to the Parent Demographics section, which informs the parent that the next series of pages will ask about their marital status, college students in the household, and legal residence. The parent is reminded that these questions are because most dependent students receive support from their parents, and this affects how much they’re able to pay for school. ">
            <a:extLst>
              <a:ext uri="{FF2B5EF4-FFF2-40B4-BE49-F238E27FC236}">
                <a16:creationId xmlns:a16="http://schemas.microsoft.com/office/drawing/2014/main" id="{960F1667-5E25-F112-4C91-B393133A46BD}"/>
              </a:ext>
            </a:extLst>
          </p:cNvPr>
          <p:cNvPicPr>
            <a:picLocks noChangeAspect="1"/>
          </p:cNvPicPr>
          <p:nvPr/>
        </p:nvPicPr>
        <p:blipFill>
          <a:blip r:embed="rId3"/>
          <a:stretch>
            <a:fillRect/>
          </a:stretch>
        </p:blipFill>
        <p:spPr>
          <a:xfrm>
            <a:off x="0" y="0"/>
            <a:ext cx="12161520" cy="4356562"/>
          </a:xfrm>
          <a:prstGeom prst="rect">
            <a:avLst/>
          </a:prstGeom>
          <a:ln w="12700">
            <a:solidFill>
              <a:schemeClr val="tx1"/>
            </a:solidFill>
          </a:ln>
        </p:spPr>
      </p:pic>
    </p:spTree>
    <p:extLst>
      <p:ext uri="{BB962C8B-B14F-4D97-AF65-F5344CB8AC3E}">
        <p14:creationId xmlns:p14="http://schemas.microsoft.com/office/powerpoint/2010/main" val="1769224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0515-E83D-54FC-D748-2B077D4A4FF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4F3D10-C25C-ACEA-C200-4DFD16D77577}"/>
              </a:ext>
            </a:extLst>
          </p:cNvPr>
          <p:cNvSpPr>
            <a:spLocks noGrp="1"/>
          </p:cNvSpPr>
          <p:nvPr>
            <p:ph idx="1"/>
          </p:nvPr>
        </p:nvSpPr>
        <p:spPr/>
        <p:txBody>
          <a:bodyPr/>
          <a:lstStyle/>
          <a:p>
            <a:endParaRPr lang="en-US" dirty="0"/>
          </a:p>
        </p:txBody>
      </p:sp>
      <p:pic>
        <p:nvPicPr>
          <p:cNvPr id="4" name="Picture 3" descr="Screenshot of the first page of the Parent Demographics section, which asks the parent to select their marital status: “Single (never married),” “Unmarried and both legal parents living together,” “Married (not separated),” “Remarried,” “Separated,” “Divorced,” or “Widowed.” ">
            <a:extLst>
              <a:ext uri="{FF2B5EF4-FFF2-40B4-BE49-F238E27FC236}">
                <a16:creationId xmlns:a16="http://schemas.microsoft.com/office/drawing/2014/main" id="{83784A42-0478-7842-179C-47D70384A10C}"/>
              </a:ext>
            </a:extLst>
          </p:cNvPr>
          <p:cNvPicPr>
            <a:picLocks noChangeAspect="1"/>
          </p:cNvPicPr>
          <p:nvPr/>
        </p:nvPicPr>
        <p:blipFill>
          <a:blip r:embed="rId3"/>
          <a:stretch>
            <a:fillRect/>
          </a:stretch>
        </p:blipFill>
        <p:spPr>
          <a:xfrm>
            <a:off x="1521635" y="0"/>
            <a:ext cx="9146365" cy="6400800"/>
          </a:xfrm>
          <a:prstGeom prst="rect">
            <a:avLst/>
          </a:prstGeom>
          <a:ln w="12700">
            <a:solidFill>
              <a:schemeClr val="tx1"/>
            </a:solidFill>
          </a:ln>
        </p:spPr>
      </p:pic>
    </p:spTree>
    <p:extLst>
      <p:ext uri="{BB962C8B-B14F-4D97-AF65-F5344CB8AC3E}">
        <p14:creationId xmlns:p14="http://schemas.microsoft.com/office/powerpoint/2010/main" val="1989143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12E4-D94D-D276-4DA6-9185DF479DE9}"/>
              </a:ext>
            </a:extLst>
          </p:cNvPr>
          <p:cNvSpPr>
            <a:spLocks noGrp="1"/>
          </p:cNvSpPr>
          <p:nvPr>
            <p:ph type="title"/>
          </p:nvPr>
        </p:nvSpPr>
        <p:spPr/>
        <p:txBody>
          <a:bodyPr/>
          <a:lstStyle/>
          <a:p>
            <a:r>
              <a:rPr lang="en-US" dirty="0"/>
              <a:t>Parents w/o SSNs</a:t>
            </a:r>
          </a:p>
        </p:txBody>
      </p:sp>
      <p:sp>
        <p:nvSpPr>
          <p:cNvPr id="3" name="Content Placeholder 2">
            <a:extLst>
              <a:ext uri="{FF2B5EF4-FFF2-40B4-BE49-F238E27FC236}">
                <a16:creationId xmlns:a16="http://schemas.microsoft.com/office/drawing/2014/main" id="{06D8D273-FBC1-2207-2B94-6D392BD5F3AE}"/>
              </a:ext>
            </a:extLst>
          </p:cNvPr>
          <p:cNvSpPr>
            <a:spLocks noGrp="1"/>
          </p:cNvSpPr>
          <p:nvPr>
            <p:ph idx="1"/>
          </p:nvPr>
        </p:nvSpPr>
        <p:spPr/>
        <p:txBody>
          <a:bodyPr/>
          <a:lstStyle/>
          <a:p>
            <a:r>
              <a:rPr lang="en-US" dirty="0"/>
              <a:t>FSA ID site update to coincide with opening of 2024-25 FAFSA</a:t>
            </a:r>
          </a:p>
          <a:p>
            <a:r>
              <a:rPr lang="en-US" dirty="0"/>
              <a:t>Knowledge-based questions posed after two-step verification</a:t>
            </a:r>
          </a:p>
          <a:p>
            <a:pPr lvl="1"/>
            <a:r>
              <a:rPr lang="en-US" dirty="0"/>
              <a:t>Which of the following is the street name of your most recent previous address?</a:t>
            </a:r>
          </a:p>
          <a:p>
            <a:pPr lvl="1"/>
            <a:r>
              <a:rPr lang="en-US" dirty="0"/>
              <a:t>Which of these phone numbers have you ever used?</a:t>
            </a:r>
          </a:p>
          <a:p>
            <a:pPr lvl="1"/>
            <a:r>
              <a:rPr lang="en-US" dirty="0"/>
              <a:t>Which of the following is a current or previous employee?</a:t>
            </a:r>
          </a:p>
        </p:txBody>
      </p:sp>
    </p:spTree>
    <p:extLst>
      <p:ext uri="{BB962C8B-B14F-4D97-AF65-F5344CB8AC3E}">
        <p14:creationId xmlns:p14="http://schemas.microsoft.com/office/powerpoint/2010/main" val="117617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F121-2A55-2144-AAE5-05482E272DB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207B61F-3995-1569-1C53-1A1A80F493A2}"/>
              </a:ext>
            </a:extLst>
          </p:cNvPr>
          <p:cNvSpPr>
            <a:spLocks noGrp="1"/>
          </p:cNvSpPr>
          <p:nvPr>
            <p:ph idx="1"/>
          </p:nvPr>
        </p:nvSpPr>
        <p:spPr/>
        <p:txBody>
          <a:bodyPr/>
          <a:lstStyle/>
          <a:p>
            <a:endParaRPr lang="en-US" dirty="0"/>
          </a:p>
        </p:txBody>
      </p:sp>
      <p:pic>
        <p:nvPicPr>
          <p:cNvPr id="4" name="Picture 3" descr="Screenshot continuation of the Parent Demographics section, which has a dropdown menu for the parent to select their state of legal residence. A text box below prompts the parent to enter the month and year they became a resident of that state. ">
            <a:extLst>
              <a:ext uri="{FF2B5EF4-FFF2-40B4-BE49-F238E27FC236}">
                <a16:creationId xmlns:a16="http://schemas.microsoft.com/office/drawing/2014/main" id="{3AF9402D-C175-B3A0-C514-6B25218ACDE0}"/>
              </a:ext>
            </a:extLst>
          </p:cNvPr>
          <p:cNvPicPr>
            <a:picLocks noChangeAspect="1"/>
          </p:cNvPicPr>
          <p:nvPr/>
        </p:nvPicPr>
        <p:blipFill>
          <a:blip r:embed="rId3"/>
          <a:stretch>
            <a:fillRect/>
          </a:stretch>
        </p:blipFill>
        <p:spPr>
          <a:xfrm>
            <a:off x="-1" y="-1"/>
            <a:ext cx="12161520" cy="6001274"/>
          </a:xfrm>
          <a:prstGeom prst="rect">
            <a:avLst/>
          </a:prstGeom>
          <a:ln w="12700">
            <a:solidFill>
              <a:schemeClr val="tx1"/>
            </a:solidFill>
          </a:ln>
        </p:spPr>
      </p:pic>
    </p:spTree>
    <p:extLst>
      <p:ext uri="{BB962C8B-B14F-4D97-AF65-F5344CB8AC3E}">
        <p14:creationId xmlns:p14="http://schemas.microsoft.com/office/powerpoint/2010/main" val="2486459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EBF7-49C9-8710-741D-297E822423B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7478D69-5B9A-8DD9-DE77-9F64D70B8716}"/>
              </a:ext>
            </a:extLst>
          </p:cNvPr>
          <p:cNvSpPr>
            <a:spLocks noGrp="1"/>
          </p:cNvSpPr>
          <p:nvPr>
            <p:ph idx="1"/>
          </p:nvPr>
        </p:nvSpPr>
        <p:spPr/>
        <p:txBody>
          <a:bodyPr/>
          <a:lstStyle/>
          <a:p>
            <a:endParaRPr lang="en-US" dirty="0"/>
          </a:p>
        </p:txBody>
      </p:sp>
      <p:pic>
        <p:nvPicPr>
          <p:cNvPr id="4" name="Picture 3" descr="Screenshot of the introduction to the Parent Financials section, which informs the parent that the next series of pages will help schools determine the student’s ability to pay for college without financial aid through questions regarding state entitlement benefits, investments, real estate, or other assets. ">
            <a:extLst>
              <a:ext uri="{FF2B5EF4-FFF2-40B4-BE49-F238E27FC236}">
                <a16:creationId xmlns:a16="http://schemas.microsoft.com/office/drawing/2014/main" id="{DD07C520-4836-1443-9E33-97CA512377FA}"/>
              </a:ext>
            </a:extLst>
          </p:cNvPr>
          <p:cNvPicPr>
            <a:picLocks noChangeAspect="1"/>
          </p:cNvPicPr>
          <p:nvPr/>
        </p:nvPicPr>
        <p:blipFill>
          <a:blip r:embed="rId3"/>
          <a:stretch>
            <a:fillRect/>
          </a:stretch>
        </p:blipFill>
        <p:spPr>
          <a:xfrm>
            <a:off x="-1" y="-1"/>
            <a:ext cx="12161520" cy="4058246"/>
          </a:xfrm>
          <a:prstGeom prst="rect">
            <a:avLst/>
          </a:prstGeom>
          <a:ln w="12700">
            <a:solidFill>
              <a:schemeClr val="tx1"/>
            </a:solidFill>
          </a:ln>
        </p:spPr>
      </p:pic>
    </p:spTree>
    <p:extLst>
      <p:ext uri="{BB962C8B-B14F-4D97-AF65-F5344CB8AC3E}">
        <p14:creationId xmlns:p14="http://schemas.microsoft.com/office/powerpoint/2010/main" val="1414417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165E-85A5-BD1C-4C64-69C40D77E0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4F5380E-E5C7-878D-780C-09F1B6633588}"/>
              </a:ext>
            </a:extLst>
          </p:cNvPr>
          <p:cNvSpPr>
            <a:spLocks noGrp="1"/>
          </p:cNvSpPr>
          <p:nvPr>
            <p:ph idx="1"/>
          </p:nvPr>
        </p:nvSpPr>
        <p:spPr/>
        <p:txBody>
          <a:bodyPr/>
          <a:lstStyle/>
          <a:p>
            <a:endParaRPr lang="en-US" dirty="0"/>
          </a:p>
        </p:txBody>
      </p:sp>
      <p:pic>
        <p:nvPicPr>
          <p:cNvPr id="4" name="Picture 2" descr="Screenshot continuation of the Parent Financials section. The parent is informed that their answer will not affect federal student aid eligibility. Below that, the parent is asked to select all federal programs that they or a member of the family received benefits from. The list includes: “Earned Income Credit,” “Federal Housing Assistance,” “Free or Reduced Price School Lunch,” “Medicaid,” “Refundable Credit for Coverage Under a Qualified Health Plan,” “Supplemental Nutrition Assistance Program,” “Supplemental Security Income,” “Temporary Assistance for Needy Families,” “Special Supplemental Nutrition Program for Women, Infants, and Children,” and “None of these apply.”  ">
            <a:extLst>
              <a:ext uri="{FF2B5EF4-FFF2-40B4-BE49-F238E27FC236}">
                <a16:creationId xmlns:a16="http://schemas.microsoft.com/office/drawing/2014/main" id="{A8D7DF76-9E23-BC77-8F26-8D44B387C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6005522"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04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C876-E5C1-2B6E-1C70-D6F1AF88A10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4AC20F-E3BA-18A9-D2E6-8F2BAD5A6278}"/>
              </a:ext>
            </a:extLst>
          </p:cNvPr>
          <p:cNvSpPr>
            <a:spLocks noGrp="1"/>
          </p:cNvSpPr>
          <p:nvPr>
            <p:ph idx="1"/>
          </p:nvPr>
        </p:nvSpPr>
        <p:spPr/>
        <p:txBody>
          <a:bodyPr/>
          <a:lstStyle/>
          <a:p>
            <a:endParaRPr lang="en-US" dirty="0"/>
          </a:p>
        </p:txBody>
      </p:sp>
      <p:pic>
        <p:nvPicPr>
          <p:cNvPr id="4" name="Picture 2" descr="Screenshot continuation of the Parent Financials section, which asks the parent if they filed a 2022 joint tax return with their spouse. ">
            <a:extLst>
              <a:ext uri="{FF2B5EF4-FFF2-40B4-BE49-F238E27FC236}">
                <a16:creationId xmlns:a16="http://schemas.microsoft.com/office/drawing/2014/main" id="{7AE23E7F-19BC-0D2B-F09E-AAD258B93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520" cy="5489714"/>
          </a:xfrm>
          <a:prstGeom prst="rect">
            <a:avLst/>
          </a:prstGeom>
          <a:ln w="12700">
            <a:solidFill>
              <a:schemeClr val="tx1"/>
            </a:solidFill>
          </a:ln>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1E9C8113-D179-1ED6-F410-E21AFC46B0B9}"/>
              </a:ext>
            </a:extLst>
          </p:cNvPr>
          <p:cNvSpPr>
            <a:spLocks noChangeAspect="1"/>
          </p:cNvSpPr>
          <p:nvPr/>
        </p:nvSpPr>
        <p:spPr>
          <a:xfrm>
            <a:off x="7848600" y="351226"/>
            <a:ext cx="4267200" cy="1934774"/>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If </a:t>
            </a: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married parents</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filed </a:t>
            </a: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2022 taxes separately</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then parent 2 must complete a separate FAFSA parent section.</a:t>
            </a:r>
            <a:endPar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377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CDD6-1D82-B420-1ECC-5CA4C6FB51B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4552A15-4BE4-9E00-E65C-9E1F00175BA4}"/>
              </a:ext>
            </a:extLst>
          </p:cNvPr>
          <p:cNvSpPr>
            <a:spLocks noGrp="1"/>
          </p:cNvSpPr>
          <p:nvPr>
            <p:ph idx="1"/>
          </p:nvPr>
        </p:nvSpPr>
        <p:spPr/>
        <p:txBody>
          <a:bodyPr/>
          <a:lstStyle/>
          <a:p>
            <a:endParaRPr lang="en-US" dirty="0"/>
          </a:p>
        </p:txBody>
      </p:sp>
      <p:pic>
        <p:nvPicPr>
          <p:cNvPr id="4" name="Picture 3"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9DD32AB6-DFEF-C3BE-4BE9-4C9A684A26B4}"/>
              </a:ext>
            </a:extLst>
          </p:cNvPr>
          <p:cNvPicPr>
            <a:picLocks noChangeAspect="1"/>
          </p:cNvPicPr>
          <p:nvPr/>
        </p:nvPicPr>
        <p:blipFill>
          <a:blip r:embed="rId3"/>
          <a:stretch>
            <a:fillRect/>
          </a:stretch>
        </p:blipFill>
        <p:spPr>
          <a:xfrm>
            <a:off x="1371600" y="-1"/>
            <a:ext cx="9507533" cy="6400800"/>
          </a:xfrm>
          <a:prstGeom prst="rect">
            <a:avLst/>
          </a:prstGeom>
          <a:ln w="12700">
            <a:solidFill>
              <a:schemeClr val="tx1"/>
            </a:solidFill>
          </a:ln>
        </p:spPr>
      </p:pic>
    </p:spTree>
    <p:extLst>
      <p:ext uri="{BB962C8B-B14F-4D97-AF65-F5344CB8AC3E}">
        <p14:creationId xmlns:p14="http://schemas.microsoft.com/office/powerpoint/2010/main" val="2028560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EBF9-AE34-AB65-96F5-F78A09A8A9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8FB2125-16CE-95EF-515E-2CF411E066C9}"/>
              </a:ext>
            </a:extLst>
          </p:cNvPr>
          <p:cNvSpPr>
            <a:spLocks noGrp="1"/>
          </p:cNvSpPr>
          <p:nvPr>
            <p:ph idx="1"/>
          </p:nvPr>
        </p:nvSpPr>
        <p:spPr/>
        <p:txBody>
          <a:bodyPr/>
          <a:lstStyle/>
          <a:p>
            <a:endParaRPr lang="en-US" dirty="0"/>
          </a:p>
        </p:txBody>
      </p:sp>
      <p:pic>
        <p:nvPicPr>
          <p:cNvPr id="4" name="Picture 2" descr="Screenshot continuation of the Parent Financials section, which asks the parent to enter the number of people in their family, including the student, that will be in college between July 1, 2024, and June 30, 2025. ">
            <a:extLst>
              <a:ext uri="{FF2B5EF4-FFF2-40B4-BE49-F238E27FC236}">
                <a16:creationId xmlns:a16="http://schemas.microsoft.com/office/drawing/2014/main" id="{2ECD3A07-EA0C-81D3-927E-F939A3DBB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3" y="0"/>
            <a:ext cx="12161520" cy="49751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84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B46F-0A48-E5EC-BC7F-C5178FE75A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CF22D0F-876B-3B76-C009-B304FBE8E984}"/>
              </a:ext>
            </a:extLst>
          </p:cNvPr>
          <p:cNvSpPr>
            <a:spLocks noGrp="1"/>
          </p:cNvSpPr>
          <p:nvPr>
            <p:ph idx="1"/>
          </p:nvPr>
        </p:nvSpPr>
        <p:spPr/>
        <p:txBody>
          <a:bodyPr/>
          <a:lstStyle/>
          <a:p>
            <a:endParaRPr lang="en-US" dirty="0"/>
          </a:p>
        </p:txBody>
      </p:sp>
      <p:pic>
        <p:nvPicPr>
          <p:cNvPr id="4" name="Picture 2" descr="Screenshot continuation of the Parent Financials section, which asks the parent if they received Earned Income Tax Credit. Below that, text boxes prompt the parent to enter the dollar amount of college grants, scholarships, or AmeriCorps benefits reported to the Internal Revenue Service. Another text box prompts the parent to enter the dollar amount of foreign income exempt from federal taxation.">
            <a:extLst>
              <a:ext uri="{FF2B5EF4-FFF2-40B4-BE49-F238E27FC236}">
                <a16:creationId xmlns:a16="http://schemas.microsoft.com/office/drawing/2014/main" id="{93D2841C-7F68-CD24-EBAA-54503097B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8" y="-1"/>
            <a:ext cx="8534402"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4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7795-8197-667A-7245-410B6439939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C4D1805-9766-65D1-F0A7-64953647A307}"/>
              </a:ext>
            </a:extLst>
          </p:cNvPr>
          <p:cNvSpPr>
            <a:spLocks noGrp="1"/>
          </p:cNvSpPr>
          <p:nvPr>
            <p:ph idx="1"/>
          </p:nvPr>
        </p:nvSpPr>
        <p:spPr/>
        <p:txBody>
          <a:bodyPr/>
          <a:lstStyle/>
          <a:p>
            <a:pPr marL="0" indent="0">
              <a:buNone/>
            </a:pPr>
            <a:endParaRPr lang="en-US" dirty="0"/>
          </a:p>
        </p:txBody>
      </p:sp>
      <p:pic>
        <p:nvPicPr>
          <p:cNvPr id="4" name="Picture 3" descr="Screenshot continuation of the Parent Financials section, which asks the parent to enter their assets. There are text boxes for the parent to enter the dollar amounts of annual child support received; the total of cash, savings, and checking accounts; the current net worth of businesses and investment farms; and the current net worth of investments, including real estate.">
            <a:extLst>
              <a:ext uri="{FF2B5EF4-FFF2-40B4-BE49-F238E27FC236}">
                <a16:creationId xmlns:a16="http://schemas.microsoft.com/office/drawing/2014/main" id="{F45811EA-B310-8BD4-5750-C04BE64F96F5}"/>
              </a:ext>
            </a:extLst>
          </p:cNvPr>
          <p:cNvPicPr>
            <a:picLocks noChangeAspect="1"/>
          </p:cNvPicPr>
          <p:nvPr/>
        </p:nvPicPr>
        <p:blipFill>
          <a:blip r:embed="rId3"/>
          <a:stretch>
            <a:fillRect/>
          </a:stretch>
        </p:blipFill>
        <p:spPr>
          <a:xfrm>
            <a:off x="924070" y="-1"/>
            <a:ext cx="8219930" cy="6858000"/>
          </a:xfrm>
          <a:prstGeom prst="rect">
            <a:avLst/>
          </a:prstGeom>
          <a:ln w="12700">
            <a:solidFill>
              <a:schemeClr val="tx1"/>
            </a:solidFill>
          </a:ln>
        </p:spPr>
      </p:pic>
      <p:sp>
        <p:nvSpPr>
          <p:cNvPr id="5" name="Speech Bubble: Rectangle with Corners Rounded 4">
            <a:extLst>
              <a:ext uri="{FF2B5EF4-FFF2-40B4-BE49-F238E27FC236}">
                <a16:creationId xmlns:a16="http://schemas.microsoft.com/office/drawing/2014/main" id="{F6AA2E1F-C426-D7C0-C8B0-FC5869B7BC25}"/>
              </a:ext>
            </a:extLst>
          </p:cNvPr>
          <p:cNvSpPr>
            <a:spLocks noChangeAspect="1"/>
          </p:cNvSpPr>
          <p:nvPr/>
        </p:nvSpPr>
        <p:spPr>
          <a:xfrm>
            <a:off x="7239000" y="1244356"/>
            <a:ext cx="4114800" cy="1934774"/>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B365D"/>
                </a:solidFill>
                <a:effectLst/>
                <a:uLnTx/>
                <a:uFillTx/>
                <a:latin typeface="Calibri"/>
                <a:ea typeface="+mn-ea"/>
                <a:cs typeface="+mn-cs"/>
              </a:rPr>
              <a:t>Assets will be skipped if parent(s) AGI is </a:t>
            </a:r>
            <a:r>
              <a:rPr kumimoji="0" lang="en-US" sz="2400" b="1" i="0" u="none" strike="noStrike" kern="0" cap="none" spc="0" normalizeH="0" baseline="0" noProof="0" dirty="0">
                <a:ln>
                  <a:noFill/>
                </a:ln>
                <a:solidFill>
                  <a:srgbClr val="00B0F0"/>
                </a:solidFill>
                <a:effectLst/>
                <a:uLnTx/>
                <a:uFillTx/>
                <a:latin typeface="Calibri"/>
                <a:ea typeface="+mn-ea"/>
                <a:cs typeface="+mn-cs"/>
              </a:rPr>
              <a:t>less than $60,000</a:t>
            </a:r>
            <a:r>
              <a:rPr kumimoji="0" lang="en-US" sz="2400" b="1" i="0" u="none" strike="noStrike" kern="0" cap="none" spc="0" normalizeH="0" baseline="0" noProof="0" dirty="0">
                <a:ln>
                  <a:noFill/>
                </a:ln>
                <a:solidFill>
                  <a:srgbClr val="1B365D"/>
                </a:solidFill>
                <a:effectLst/>
                <a:uLnTx/>
                <a:uFillTx/>
                <a:latin typeface="Calibri"/>
                <a:ea typeface="+mn-ea"/>
                <a:cs typeface="+mn-cs"/>
              </a:rPr>
              <a:t> or received a </a:t>
            </a:r>
            <a:r>
              <a:rPr kumimoji="0" lang="en-US" sz="2400" b="1" i="0" u="none" strike="noStrike" kern="0" cap="none" spc="0" normalizeH="0" baseline="0" noProof="0" dirty="0">
                <a:ln>
                  <a:noFill/>
                </a:ln>
                <a:solidFill>
                  <a:srgbClr val="00B0F0"/>
                </a:solidFill>
                <a:effectLst/>
                <a:uLnTx/>
                <a:uFillTx/>
                <a:latin typeface="Calibri"/>
                <a:ea typeface="+mn-ea"/>
                <a:cs typeface="+mn-cs"/>
              </a:rPr>
              <a:t>federal means-tested benefit</a:t>
            </a:r>
            <a:r>
              <a:rPr kumimoji="0" lang="en-US" sz="2400" b="1" i="0" u="none" strike="noStrike" kern="0" cap="none" spc="0" normalizeH="0" baseline="0" noProof="0" dirty="0">
                <a:ln>
                  <a:noFill/>
                </a:ln>
                <a:solidFill>
                  <a:srgbClr val="1B365D"/>
                </a:solidFill>
                <a:effectLst/>
                <a:uLnTx/>
                <a:uFillTx/>
                <a:latin typeface="Calibri"/>
                <a:ea typeface="+mn-ea"/>
                <a:cs typeface="+mn-cs"/>
              </a:rPr>
              <a:t>.</a:t>
            </a:r>
            <a:endParaRPr kumimoji="0" lang="en-US" sz="2800" b="1" i="0" u="none" strike="noStrike" kern="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3950031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E6F8B-7A2A-4B89-AF11-F17D0F19602A}"/>
              </a:ext>
            </a:extLst>
          </p:cNvPr>
          <p:cNvSpPr>
            <a:spLocks noGrp="1"/>
          </p:cNvSpPr>
          <p:nvPr>
            <p:ph type="title"/>
          </p:nvPr>
        </p:nvSpPr>
        <p:spPr/>
        <p:txBody>
          <a:bodyPr/>
          <a:lstStyle/>
          <a:p>
            <a:r>
              <a:rPr lang="en-US" dirty="0"/>
              <a:t>FAFSA Assets	</a:t>
            </a:r>
          </a:p>
        </p:txBody>
      </p:sp>
      <p:sp>
        <p:nvSpPr>
          <p:cNvPr id="5" name="Content Placeholder 4">
            <a:extLst>
              <a:ext uri="{FF2B5EF4-FFF2-40B4-BE49-F238E27FC236}">
                <a16:creationId xmlns:a16="http://schemas.microsoft.com/office/drawing/2014/main" id="{0E10ADB1-5A77-4F91-90AE-991D5855A9E9}"/>
              </a:ext>
            </a:extLst>
          </p:cNvPr>
          <p:cNvSpPr>
            <a:spLocks noGrp="1"/>
          </p:cNvSpPr>
          <p:nvPr>
            <p:ph sz="quarter" idx="10"/>
          </p:nvPr>
        </p:nvSpPr>
        <p:spPr>
          <a:xfrm>
            <a:off x="609600" y="1524000"/>
            <a:ext cx="5384800" cy="4191000"/>
          </a:xfrm>
        </p:spPr>
        <p:txBody>
          <a:bodyPr>
            <a:noAutofit/>
          </a:bodyPr>
          <a:lstStyle/>
          <a:p>
            <a:pPr marL="0" indent="0">
              <a:buNone/>
            </a:pPr>
            <a:r>
              <a:rPr lang="en-US" sz="2700" b="1" dirty="0"/>
              <a:t>Considered</a:t>
            </a:r>
          </a:p>
          <a:p>
            <a:pPr marL="342900" indent="-342900" fontAlgn="auto">
              <a:spcBef>
                <a:spcPct val="20000"/>
              </a:spcBef>
              <a:spcAft>
                <a:spcPts val="0"/>
              </a:spcAft>
              <a:buFont typeface="Wingdings" pitchFamily="2" charset="2"/>
              <a:buChar char="q"/>
              <a:defRPr/>
            </a:pPr>
            <a:r>
              <a:rPr lang="en-US" sz="2700" dirty="0">
                <a:solidFill>
                  <a:schemeClr val="tx2"/>
                </a:solidFill>
                <a:highlight>
                  <a:srgbClr val="FFFF00"/>
                </a:highlight>
                <a:latin typeface="+mn-lt"/>
                <a:cs typeface="+mn-cs"/>
              </a:rPr>
              <a:t>Family farm</a:t>
            </a:r>
            <a:endParaRPr lang="en-US" sz="2700" dirty="0">
              <a:solidFill>
                <a:schemeClr val="tx2"/>
              </a:solidFill>
              <a:latin typeface="+mn-lt"/>
              <a:cs typeface="+mn-cs"/>
            </a:endParaRPr>
          </a:p>
          <a:p>
            <a:pPr marL="342900" indent="-342900" fontAlgn="auto">
              <a:spcBef>
                <a:spcPct val="20000"/>
              </a:spcBef>
              <a:spcAft>
                <a:spcPts val="0"/>
              </a:spcAft>
              <a:buFont typeface="Wingdings" pitchFamily="2" charset="2"/>
              <a:buChar char="q"/>
              <a:defRPr/>
            </a:pPr>
            <a:r>
              <a:rPr lang="en-US" sz="2700" dirty="0">
                <a:solidFill>
                  <a:schemeClr val="tx2"/>
                </a:solidFill>
                <a:highlight>
                  <a:srgbClr val="FFFF00"/>
                </a:highlight>
                <a:latin typeface="+mn-lt"/>
                <a:cs typeface="+mn-cs"/>
              </a:rPr>
              <a:t>Small business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Money Market Funds, </a:t>
            </a:r>
            <a:r>
              <a:rPr lang="en-US" sz="2700" dirty="0">
                <a:solidFill>
                  <a:schemeClr val="tx2"/>
                </a:solidFill>
              </a:rPr>
              <a:t>Mutual Funds, CDs</a:t>
            </a:r>
            <a:endParaRPr lang="en-US" sz="2700" dirty="0">
              <a:solidFill>
                <a:schemeClr val="tx2"/>
              </a:solidFill>
              <a:latin typeface="+mn-lt"/>
              <a:cs typeface="+mn-cs"/>
            </a:endParaRP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Stocks, stock options, bonds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529 college savings plans </a:t>
            </a:r>
            <a:br>
              <a:rPr lang="en-US" sz="2700" dirty="0">
                <a:solidFill>
                  <a:schemeClr val="tx2"/>
                </a:solidFill>
                <a:latin typeface="+mn-lt"/>
                <a:cs typeface="+mn-cs"/>
              </a:rPr>
            </a:br>
            <a:r>
              <a:rPr lang="en-US" sz="2700" dirty="0">
                <a:solidFill>
                  <a:schemeClr val="tx2"/>
                </a:solidFill>
                <a:latin typeface="+mn-lt"/>
                <a:cs typeface="+mn-cs"/>
              </a:rPr>
              <a:t>(parent asset)</a:t>
            </a:r>
          </a:p>
          <a:p>
            <a:pPr marL="342900" indent="-342900" fontAlgn="auto">
              <a:spcBef>
                <a:spcPct val="20000"/>
              </a:spcBef>
              <a:spcAft>
                <a:spcPts val="0"/>
              </a:spcAft>
              <a:buFont typeface="Wingdings" pitchFamily="2" charset="2"/>
              <a:buChar char="q"/>
              <a:defRPr/>
            </a:pPr>
            <a:r>
              <a:rPr lang="en-US" sz="2700" dirty="0">
                <a:latin typeface="+mn-lt"/>
                <a:cs typeface="+mn-cs"/>
              </a:rPr>
              <a:t>Rental property</a:t>
            </a:r>
            <a:endParaRPr lang="en-US" sz="2700" dirty="0">
              <a:solidFill>
                <a:schemeClr val="tx2"/>
              </a:solidFill>
              <a:latin typeface="+mn-lt"/>
              <a:cs typeface="+mn-cs"/>
            </a:endParaRPr>
          </a:p>
        </p:txBody>
      </p:sp>
      <p:sp>
        <p:nvSpPr>
          <p:cNvPr id="6" name="Content Placeholder 5">
            <a:extLst>
              <a:ext uri="{FF2B5EF4-FFF2-40B4-BE49-F238E27FC236}">
                <a16:creationId xmlns:a16="http://schemas.microsoft.com/office/drawing/2014/main" id="{2FBFB6F3-A441-4014-8973-89BFEB30D444}"/>
              </a:ext>
            </a:extLst>
          </p:cNvPr>
          <p:cNvSpPr>
            <a:spLocks noGrp="1"/>
          </p:cNvSpPr>
          <p:nvPr>
            <p:ph sz="quarter" idx="11"/>
          </p:nvPr>
        </p:nvSpPr>
        <p:spPr>
          <a:xfrm>
            <a:off x="6197600" y="1524000"/>
            <a:ext cx="5384800" cy="4191000"/>
          </a:xfrm>
        </p:spPr>
        <p:txBody>
          <a:bodyPr>
            <a:noAutofit/>
          </a:bodyPr>
          <a:lstStyle/>
          <a:p>
            <a:pPr marL="0" indent="0">
              <a:buNone/>
            </a:pPr>
            <a:r>
              <a:rPr lang="en-US" sz="2700" b="1" u="sng" dirty="0"/>
              <a:t>NOT</a:t>
            </a:r>
            <a:r>
              <a:rPr lang="en-US" sz="2700" b="1" dirty="0"/>
              <a:t> considered</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Value of life ins</a:t>
            </a:r>
            <a:r>
              <a:rPr lang="en-US" sz="2700" dirty="0">
                <a:solidFill>
                  <a:schemeClr val="tx2"/>
                </a:solidFill>
              </a:rPr>
              <a:t>urance</a:t>
            </a:r>
            <a:endParaRPr lang="en-US" sz="2700" dirty="0">
              <a:solidFill>
                <a:schemeClr val="tx2"/>
              </a:solidFill>
              <a:latin typeface="+mn-lt"/>
              <a:cs typeface="+mn-cs"/>
            </a:endParaRP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401[k] plans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Pension funds</a:t>
            </a:r>
          </a:p>
          <a:p>
            <a:pPr marL="342900" indent="-342900" fontAlgn="auto">
              <a:spcBef>
                <a:spcPct val="20000"/>
              </a:spcBef>
              <a:spcAft>
                <a:spcPts val="0"/>
              </a:spcAft>
              <a:buFont typeface="Wingdings" pitchFamily="2" charset="2"/>
              <a:buChar char="q"/>
              <a:defRPr/>
            </a:pPr>
            <a:r>
              <a:rPr lang="en-US" sz="2700" dirty="0">
                <a:solidFill>
                  <a:schemeClr val="tx2"/>
                </a:solidFill>
                <a:latin typeface="+mn-lt"/>
                <a:cs typeface="+mn-cs"/>
              </a:rPr>
              <a:t>Annuities</a:t>
            </a:r>
          </a:p>
          <a:p>
            <a:pPr marL="342900" indent="-342900" fontAlgn="auto">
              <a:spcBef>
                <a:spcPct val="20000"/>
              </a:spcBef>
              <a:spcAft>
                <a:spcPts val="0"/>
              </a:spcAft>
              <a:buFont typeface="Wingdings" pitchFamily="2" charset="2"/>
              <a:buChar char="q"/>
              <a:defRPr/>
            </a:pPr>
            <a:r>
              <a:rPr lang="en-US" sz="2700" dirty="0">
                <a:solidFill>
                  <a:schemeClr val="tx2"/>
                </a:solidFill>
              </a:rPr>
              <a:t>Non-education IRAs</a:t>
            </a:r>
            <a:endParaRPr lang="en-US" sz="2700" b="1" dirty="0"/>
          </a:p>
        </p:txBody>
      </p:sp>
    </p:spTree>
    <p:extLst>
      <p:ext uri="{BB962C8B-B14F-4D97-AF65-F5344CB8AC3E}">
        <p14:creationId xmlns:p14="http://schemas.microsoft.com/office/powerpoint/2010/main" val="2606252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E711-E4A5-B85C-26DF-254623BC57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EFBA87A-6464-9399-45A7-B90DFC3095AD}"/>
              </a:ext>
            </a:extLst>
          </p:cNvPr>
          <p:cNvSpPr>
            <a:spLocks noGrp="1"/>
          </p:cNvSpPr>
          <p:nvPr>
            <p:ph idx="1"/>
          </p:nvPr>
        </p:nvSpPr>
        <p:spPr/>
        <p:txBody>
          <a:bodyPr/>
          <a:lstStyle/>
          <a:p>
            <a:endParaRPr lang="en-US" dirty="0"/>
          </a:p>
        </p:txBody>
      </p:sp>
      <p:pic>
        <p:nvPicPr>
          <p:cNvPr id="4" name="Picture 2" descr="Screenshot continuation of the Parent Financials section, which includes text boxes for the parent to enter the information about the student’s other parent. This includes the other parent’s name, date of birth, Social Security number, and email address. ">
            <a:extLst>
              <a:ext uri="{FF2B5EF4-FFF2-40B4-BE49-F238E27FC236}">
                <a16:creationId xmlns:a16="http://schemas.microsoft.com/office/drawing/2014/main" id="{47B096B6-F318-0284-88D4-29D99F1CD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8075613" cy="6858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8B511A34-4374-1E6B-11C7-712FD2BEBC4B}"/>
              </a:ext>
            </a:extLst>
          </p:cNvPr>
          <p:cNvSpPr>
            <a:spLocks noChangeAspect="1"/>
          </p:cNvSpPr>
          <p:nvPr/>
        </p:nvSpPr>
        <p:spPr>
          <a:xfrm>
            <a:off x="6248400" y="1570426"/>
            <a:ext cx="4267200" cy="1934774"/>
          </a:xfrm>
          <a:prstGeom prst="wedgeRoundRectCallout">
            <a:avLst>
              <a:gd name="adj1" fmla="val -51256"/>
              <a:gd name="adj2" fmla="val 71655"/>
              <a:gd name="adj3" fmla="val 16667"/>
            </a:avLst>
          </a:prstGeom>
          <a:solidFill>
            <a:sysClr val="window" lastClr="FFFFFF"/>
          </a:solidFill>
          <a:ln w="25400" cap="flat" cmpd="sng" algn="ctr">
            <a:solidFill>
              <a:srgbClr val="FF0F00">
                <a:lumMod val="60000"/>
                <a:lumOff val="4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If </a:t>
            </a: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married parents</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filed </a:t>
            </a: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2022 taxes separately</a:t>
            </a:r>
            <a:r>
              <a:rPr kumimoji="0" lang="en-US" sz="2400" b="1" i="0" u="none" strike="noStrike" kern="1200" cap="none" spc="0" normalizeH="0" baseline="0" noProof="0" dirty="0">
                <a:ln>
                  <a:noFill/>
                </a:ln>
                <a:solidFill>
                  <a:srgbClr val="44546A"/>
                </a:solidFill>
                <a:effectLst/>
                <a:uLnTx/>
                <a:uFillTx/>
                <a:latin typeface="Calibri" panose="020F0502020204030204"/>
                <a:ea typeface="+mn-ea"/>
                <a:cs typeface="+mn-cs"/>
              </a:rPr>
              <a:t>, then parent 2 must complete a separate FAFSA parent section.</a:t>
            </a:r>
            <a:endPar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209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12E4-D94D-D276-4DA6-9185DF479DE9}"/>
              </a:ext>
            </a:extLst>
          </p:cNvPr>
          <p:cNvSpPr>
            <a:spLocks noGrp="1"/>
          </p:cNvSpPr>
          <p:nvPr>
            <p:ph type="title"/>
          </p:nvPr>
        </p:nvSpPr>
        <p:spPr/>
        <p:txBody>
          <a:bodyPr/>
          <a:lstStyle/>
          <a:p>
            <a:r>
              <a:rPr lang="en-US" dirty="0"/>
              <a:t>Parents w/o SSNs</a:t>
            </a:r>
          </a:p>
        </p:txBody>
      </p:sp>
      <p:sp>
        <p:nvSpPr>
          <p:cNvPr id="3" name="Content Placeholder 2">
            <a:extLst>
              <a:ext uri="{FF2B5EF4-FFF2-40B4-BE49-F238E27FC236}">
                <a16:creationId xmlns:a16="http://schemas.microsoft.com/office/drawing/2014/main" id="{06D8D273-FBC1-2207-2B94-6D392BD5F3AE}"/>
              </a:ext>
            </a:extLst>
          </p:cNvPr>
          <p:cNvSpPr>
            <a:spLocks noGrp="1"/>
          </p:cNvSpPr>
          <p:nvPr>
            <p:ph idx="1"/>
          </p:nvPr>
        </p:nvSpPr>
        <p:spPr/>
        <p:txBody>
          <a:bodyPr/>
          <a:lstStyle/>
          <a:p>
            <a:pPr marL="0" indent="0">
              <a:buNone/>
            </a:pPr>
            <a:r>
              <a:rPr lang="en-US" dirty="0"/>
              <a:t>Two pathways upon answering knowledge-based questions…</a:t>
            </a:r>
          </a:p>
          <a:p>
            <a:pPr marL="514350" indent="-514350">
              <a:buFont typeface="+mj-lt"/>
              <a:buAutoNum type="arabicPeriod"/>
            </a:pPr>
            <a:r>
              <a:rPr lang="en-US" dirty="0"/>
              <a:t>Account created; your identity has been verified</a:t>
            </a:r>
            <a:endParaRPr lang="en-US" b="1" dirty="0">
              <a:solidFill>
                <a:srgbClr val="00B0F0"/>
              </a:solidFill>
            </a:endParaRPr>
          </a:p>
          <a:p>
            <a:pPr marL="914400" lvl="1" indent="-392113">
              <a:buFont typeface="Wingdings" panose="05000000000000000000" pitchFamily="2" charset="2"/>
              <a:buChar char="§"/>
            </a:pPr>
            <a:r>
              <a:rPr lang="en-US" dirty="0"/>
              <a:t>FSA ID can be used immediately</a:t>
            </a:r>
          </a:p>
          <a:p>
            <a:pPr marL="514350" indent="-514350">
              <a:buFont typeface="+mj-lt"/>
              <a:buAutoNum type="arabicPeriod"/>
            </a:pPr>
            <a:r>
              <a:rPr lang="en-US" dirty="0"/>
              <a:t>Account created </a:t>
            </a:r>
            <a:r>
              <a:rPr lang="en-US" b="1" dirty="0">
                <a:solidFill>
                  <a:srgbClr val="00B0F0"/>
                </a:solidFill>
              </a:rPr>
              <a:t>but you need to contact us</a:t>
            </a:r>
          </a:p>
          <a:p>
            <a:pPr marL="914400" lvl="1" indent="-392113">
              <a:buFont typeface="Wingdings" panose="05000000000000000000" pitchFamily="2" charset="2"/>
              <a:buChar char="§"/>
            </a:pPr>
            <a:r>
              <a:rPr lang="en-US" dirty="0"/>
              <a:t>User must call FAFSA at </a:t>
            </a:r>
            <a:r>
              <a:rPr lang="en-US" b="1" dirty="0">
                <a:solidFill>
                  <a:schemeClr val="bg2">
                    <a:lumMod val="60000"/>
                    <a:lumOff val="40000"/>
                  </a:schemeClr>
                </a:solidFill>
              </a:rPr>
              <a:t>800-433-3243</a:t>
            </a:r>
            <a:r>
              <a:rPr lang="en-US" dirty="0"/>
              <a:t> to confirm their identity</a:t>
            </a:r>
          </a:p>
          <a:p>
            <a:pPr marL="914400" lvl="1" indent="-392113">
              <a:buFont typeface="Wingdings" panose="05000000000000000000" pitchFamily="2" charset="2"/>
              <a:buChar char="§"/>
            </a:pPr>
            <a:r>
              <a:rPr lang="en-US" dirty="0"/>
              <a:t>If identity is unconfirmed, </a:t>
            </a:r>
            <a:r>
              <a:rPr lang="en-US" b="1" i="1" u="sng" dirty="0"/>
              <a:t>paper FAFSA</a:t>
            </a:r>
          </a:p>
          <a:p>
            <a:pPr marL="514350" indent="-514350">
              <a:buFont typeface="+mj-lt"/>
              <a:buAutoNum type="arabicPeriod"/>
            </a:pPr>
            <a:endParaRPr lang="en-US" dirty="0"/>
          </a:p>
        </p:txBody>
      </p:sp>
    </p:spTree>
    <p:extLst>
      <p:ext uri="{BB962C8B-B14F-4D97-AF65-F5344CB8AC3E}">
        <p14:creationId xmlns:p14="http://schemas.microsoft.com/office/powerpoint/2010/main" val="777278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EF03-F0DF-D464-AFD6-11789D6122F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BAB39A-9055-295D-A2DF-378B75996236}"/>
              </a:ext>
            </a:extLst>
          </p:cNvPr>
          <p:cNvSpPr>
            <a:spLocks noGrp="1"/>
          </p:cNvSpPr>
          <p:nvPr>
            <p:ph idx="1"/>
          </p:nvPr>
        </p:nvSpPr>
        <p:spPr/>
        <p:txBody>
          <a:bodyPr/>
          <a:lstStyle/>
          <a:p>
            <a:endParaRPr lang="en-US" dirty="0"/>
          </a:p>
        </p:txBody>
      </p:sp>
      <p:pic>
        <p:nvPicPr>
          <p:cNvPr id="4" name="Picture 3" descr="Screenshot of the parent review page. Each of the four previous sections are listed, which the parent can expand and collapse to review and verify their information. ">
            <a:extLst>
              <a:ext uri="{FF2B5EF4-FFF2-40B4-BE49-F238E27FC236}">
                <a16:creationId xmlns:a16="http://schemas.microsoft.com/office/drawing/2014/main" id="{F89B965B-0C3F-EC62-8CC8-FF94AD253F21}"/>
              </a:ext>
            </a:extLst>
          </p:cNvPr>
          <p:cNvPicPr>
            <a:picLocks noChangeAspect="1"/>
          </p:cNvPicPr>
          <p:nvPr/>
        </p:nvPicPr>
        <p:blipFill>
          <a:blip r:embed="rId3"/>
          <a:stretch>
            <a:fillRect/>
          </a:stretch>
        </p:blipFill>
        <p:spPr>
          <a:xfrm>
            <a:off x="0" y="-1"/>
            <a:ext cx="9663761" cy="6400800"/>
          </a:xfrm>
          <a:prstGeom prst="rect">
            <a:avLst/>
          </a:prstGeom>
          <a:ln w="12700">
            <a:solidFill>
              <a:schemeClr val="tx1"/>
            </a:solidFill>
          </a:ln>
        </p:spPr>
      </p:pic>
    </p:spTree>
    <p:extLst>
      <p:ext uri="{BB962C8B-B14F-4D97-AF65-F5344CB8AC3E}">
        <p14:creationId xmlns:p14="http://schemas.microsoft.com/office/powerpoint/2010/main" val="1909357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598C-486C-7CE6-4E20-3F8665B978C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E91853A-CD06-A2E3-F72E-9AAA95AA017E}"/>
              </a:ext>
            </a:extLst>
          </p:cNvPr>
          <p:cNvSpPr>
            <a:spLocks noGrp="1"/>
          </p:cNvSpPr>
          <p:nvPr>
            <p:ph idx="1"/>
          </p:nvPr>
        </p:nvSpPr>
        <p:spPr/>
        <p:txBody>
          <a:bodyPr/>
          <a:lstStyle/>
          <a:p>
            <a:endParaRPr lang="en-US" dirty="0"/>
          </a:p>
        </p:txBody>
      </p:sp>
      <p:pic>
        <p:nvPicPr>
          <p:cNvPr id="4" name="Picture 3" descr="Screenshot of the signature page. The parent is instructed to review the terms and conditions they will be agreeing to by signing the FAFSA form. A checkbox indicates the parent agrees to the terms, and there is a button below that for the parent to “Sign and Submit” the form.">
            <a:extLst>
              <a:ext uri="{FF2B5EF4-FFF2-40B4-BE49-F238E27FC236}">
                <a16:creationId xmlns:a16="http://schemas.microsoft.com/office/drawing/2014/main" id="{977FC4CE-602B-147E-47E0-156F055B5CEB}"/>
              </a:ext>
            </a:extLst>
          </p:cNvPr>
          <p:cNvPicPr>
            <a:picLocks noChangeAspect="1"/>
          </p:cNvPicPr>
          <p:nvPr/>
        </p:nvPicPr>
        <p:blipFill>
          <a:blip r:embed="rId3"/>
          <a:stretch>
            <a:fillRect/>
          </a:stretch>
        </p:blipFill>
        <p:spPr>
          <a:xfrm>
            <a:off x="2151823" y="0"/>
            <a:ext cx="6915977" cy="6858000"/>
          </a:xfrm>
          <a:prstGeom prst="rect">
            <a:avLst/>
          </a:prstGeom>
          <a:ln w="12700">
            <a:solidFill>
              <a:schemeClr val="tx1"/>
            </a:solidFill>
          </a:ln>
        </p:spPr>
      </p:pic>
    </p:spTree>
    <p:extLst>
      <p:ext uri="{BB962C8B-B14F-4D97-AF65-F5344CB8AC3E}">
        <p14:creationId xmlns:p14="http://schemas.microsoft.com/office/powerpoint/2010/main" val="2616418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9328-81AC-EA65-BD94-EE0E2D78538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2D1C55C-9C8F-C9B2-91FD-6D940B1CD474}"/>
              </a:ext>
            </a:extLst>
          </p:cNvPr>
          <p:cNvSpPr>
            <a:spLocks noGrp="1"/>
          </p:cNvSpPr>
          <p:nvPr>
            <p:ph idx="1"/>
          </p:nvPr>
        </p:nvSpPr>
        <p:spPr/>
        <p:txBody>
          <a:bodyPr/>
          <a:lstStyle/>
          <a:p>
            <a:endParaRPr lang="en-US" dirty="0"/>
          </a:p>
        </p:txBody>
      </p:sp>
      <p:pic>
        <p:nvPicPr>
          <p:cNvPr id="4" name="Picture 3"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4EADC854-B2CC-FADB-1946-2E2BDB2FEC4D}"/>
              </a:ext>
            </a:extLst>
          </p:cNvPr>
          <p:cNvPicPr>
            <a:picLocks noChangeAspect="1"/>
          </p:cNvPicPr>
          <p:nvPr/>
        </p:nvPicPr>
        <p:blipFill>
          <a:blip r:embed="rId3"/>
          <a:stretch>
            <a:fillRect/>
          </a:stretch>
        </p:blipFill>
        <p:spPr>
          <a:xfrm>
            <a:off x="888194" y="-1"/>
            <a:ext cx="8255806" cy="6858000"/>
          </a:xfrm>
          <a:prstGeom prst="rect">
            <a:avLst/>
          </a:prstGeom>
          <a:ln w="12700">
            <a:solidFill>
              <a:schemeClr val="tx1"/>
            </a:solidFill>
          </a:ln>
        </p:spPr>
      </p:pic>
    </p:spTree>
    <p:extLst>
      <p:ext uri="{BB962C8B-B14F-4D97-AF65-F5344CB8AC3E}">
        <p14:creationId xmlns:p14="http://schemas.microsoft.com/office/powerpoint/2010/main" val="4191850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A9BC7-871F-7C4D-9082-71A441501047}"/>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9B605E12-CA74-AD11-DF1A-3F797599AA34}"/>
              </a:ext>
            </a:extLst>
          </p:cNvPr>
          <p:cNvSpPr>
            <a:spLocks noGrp="1"/>
          </p:cNvSpPr>
          <p:nvPr>
            <p:ph idx="1"/>
          </p:nvPr>
        </p:nvSpPr>
        <p:spPr/>
        <p:txBody>
          <a:bodyPr/>
          <a:lstStyle/>
          <a:p>
            <a:endParaRPr lang="en-US" dirty="0"/>
          </a:p>
        </p:txBody>
      </p:sp>
      <p:pic>
        <p:nvPicPr>
          <p:cNvPr id="4" name="Picture 3"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
            <a:extLst>
              <a:ext uri="{FF2B5EF4-FFF2-40B4-BE49-F238E27FC236}">
                <a16:creationId xmlns:a16="http://schemas.microsoft.com/office/drawing/2014/main" id="{FEC99F92-B5E0-7EF8-0F48-FA39115DD2D3}"/>
              </a:ext>
            </a:extLst>
          </p:cNvPr>
          <p:cNvPicPr>
            <a:picLocks noChangeAspect="1"/>
          </p:cNvPicPr>
          <p:nvPr/>
        </p:nvPicPr>
        <p:blipFill>
          <a:blip r:embed="rId2"/>
          <a:stretch>
            <a:fillRect/>
          </a:stretch>
        </p:blipFill>
        <p:spPr>
          <a:xfrm>
            <a:off x="10731" y="7513"/>
            <a:ext cx="12161520" cy="2993605"/>
          </a:xfrm>
          <a:prstGeom prst="rect">
            <a:avLst/>
          </a:prstGeom>
          <a:ln w="12700">
            <a:solidFill>
              <a:schemeClr val="tx1"/>
            </a:solidFill>
          </a:ln>
        </p:spPr>
      </p:pic>
      <p:sp>
        <p:nvSpPr>
          <p:cNvPr id="3" name="Rectangle 2">
            <a:extLst>
              <a:ext uri="{FF2B5EF4-FFF2-40B4-BE49-F238E27FC236}">
                <a16:creationId xmlns:a16="http://schemas.microsoft.com/office/drawing/2014/main" id="{94FF8422-61E2-31A3-4ECB-D103DA0FC3D9}"/>
              </a:ext>
            </a:extLst>
          </p:cNvPr>
          <p:cNvSpPr/>
          <p:nvPr/>
        </p:nvSpPr>
        <p:spPr>
          <a:xfrm>
            <a:off x="6858000" y="304800"/>
            <a:ext cx="2667000" cy="9144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3-5 days</a:t>
            </a:r>
          </a:p>
        </p:txBody>
      </p:sp>
    </p:spTree>
    <p:extLst>
      <p:ext uri="{BB962C8B-B14F-4D97-AF65-F5344CB8AC3E}">
        <p14:creationId xmlns:p14="http://schemas.microsoft.com/office/powerpoint/2010/main" val="3752911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1B0E57-41EE-0086-65F3-8F5DF07E1009}"/>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F1D1CF9F-359D-11F9-EF2C-8E019F12B7BD}"/>
              </a:ext>
            </a:extLst>
          </p:cNvPr>
          <p:cNvSpPr>
            <a:spLocks noGrp="1"/>
          </p:cNvSpPr>
          <p:nvPr>
            <p:ph idx="1"/>
          </p:nvPr>
        </p:nvSpPr>
        <p:spPr/>
        <p:txBody>
          <a:bodyPr/>
          <a:lstStyle/>
          <a:p>
            <a:endParaRPr lang="en-US"/>
          </a:p>
        </p:txBody>
      </p:sp>
      <p:pic>
        <p:nvPicPr>
          <p:cNvPr id="8" name="Picture 7" descr="Screenshot continuation of the FAFSA Submission Summary. Hyperlinks provide the student with the option to view information about their student aid in the Aid Summary and to compare schools using the College Scorecard. ">
            <a:extLst>
              <a:ext uri="{FF2B5EF4-FFF2-40B4-BE49-F238E27FC236}">
                <a16:creationId xmlns:a16="http://schemas.microsoft.com/office/drawing/2014/main" id="{AE8A8D9D-2B8B-6879-73C7-F45B2F0DE6E2}"/>
              </a:ext>
            </a:extLst>
          </p:cNvPr>
          <p:cNvPicPr>
            <a:picLocks noChangeAspect="1"/>
          </p:cNvPicPr>
          <p:nvPr/>
        </p:nvPicPr>
        <p:blipFill>
          <a:blip r:embed="rId2"/>
          <a:stretch>
            <a:fillRect/>
          </a:stretch>
        </p:blipFill>
        <p:spPr>
          <a:xfrm>
            <a:off x="0" y="0"/>
            <a:ext cx="8944404" cy="6858000"/>
          </a:xfrm>
          <a:prstGeom prst="rect">
            <a:avLst/>
          </a:prstGeom>
          <a:ln w="12700">
            <a:solidFill>
              <a:schemeClr val="tx1"/>
            </a:solidFill>
          </a:ln>
        </p:spPr>
      </p:pic>
    </p:spTree>
    <p:extLst>
      <p:ext uri="{BB962C8B-B14F-4D97-AF65-F5344CB8AC3E}">
        <p14:creationId xmlns:p14="http://schemas.microsoft.com/office/powerpoint/2010/main" val="1207003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9803" y="2143765"/>
            <a:ext cx="4800597" cy="1361435"/>
          </a:xfrm>
        </p:spPr>
        <p:txBody>
          <a:bodyPr>
            <a:normAutofit/>
          </a:bodyPr>
          <a:lstStyle/>
          <a:p>
            <a:pPr marL="0" indent="0" algn="ctr">
              <a:buNone/>
            </a:pPr>
            <a:r>
              <a:rPr lang="en-US" sz="4000" b="1" dirty="0"/>
              <a:t>rita.turchetta@tn.gov</a:t>
            </a:r>
            <a:br>
              <a:rPr lang="en-US" sz="4000" b="1" dirty="0"/>
            </a:br>
            <a:r>
              <a:rPr lang="en-US" sz="4000" b="1" dirty="0"/>
              <a:t>615-478-5584</a:t>
            </a:r>
            <a:endParaRPr lang="en-US" sz="3600" b="1" dirty="0"/>
          </a:p>
        </p:txBody>
      </p:sp>
      <p:pic>
        <p:nvPicPr>
          <p:cNvPr id="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1328" t="21824" r="30446" b="21937"/>
          <a:stretch/>
        </p:blipFill>
        <p:spPr bwMode="auto">
          <a:xfrm>
            <a:off x="2286000" y="2661726"/>
            <a:ext cx="1676400" cy="16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25"/>
          <a:stretch/>
        </p:blipFill>
        <p:spPr bwMode="auto">
          <a:xfrm>
            <a:off x="3988536" y="2851297"/>
            <a:ext cx="17843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940"/>
          <a:stretch/>
        </p:blipFill>
        <p:spPr bwMode="auto">
          <a:xfrm>
            <a:off x="3996750" y="3505200"/>
            <a:ext cx="178157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019800" y="2837937"/>
            <a:ext cx="0" cy="1253050"/>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pic>
        <p:nvPicPr>
          <p:cNvPr id="7" name="Picture 2" descr="C:\Users\cb50344\AppData\Local\Microsoft\Windows\INetCache\IE\5N0HM600\Twitter_bird_log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1" y="4818606"/>
            <a:ext cx="633681" cy="5153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53000" y="4749225"/>
            <a:ext cx="193335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a:ea typeface="Open Sans" panose="020B0606030504020204" pitchFamily="34" charset="0"/>
                <a:cs typeface="Open Sans" panose="020B0606030504020204" pitchFamily="34" charset="0"/>
              </a:rPr>
              <a:t>tnpromise</a:t>
            </a:r>
            <a:endPar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endParaRPr>
          </a:p>
        </p:txBody>
      </p:sp>
      <p:pic>
        <p:nvPicPr>
          <p:cNvPr id="9" name="Picture 2" descr="Website Icon - Westside Regional Center">
            <a:extLst>
              <a:ext uri="{FF2B5EF4-FFF2-40B4-BE49-F238E27FC236}">
                <a16:creationId xmlns:a16="http://schemas.microsoft.com/office/drawing/2014/main" id="{DDF7AE2D-952F-4E11-B448-466AB32A88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410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AB18392-8E42-440F-AF34-8E8D425E5BB4}"/>
              </a:ext>
            </a:extLst>
          </p:cNvPr>
          <p:cNvSpPr/>
          <p:nvPr/>
        </p:nvSpPr>
        <p:spPr>
          <a:xfrm>
            <a:off x="4952871" y="5435025"/>
            <a:ext cx="289572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Open Sans" panose="020B0606030504020204" pitchFamily="34" charset="0"/>
                <a:cs typeface="Open Sans" panose="020B0606030504020204" pitchFamily="34" charset="0"/>
              </a:rPr>
              <a:t>collegefortn.org</a:t>
            </a:r>
          </a:p>
        </p:txBody>
      </p:sp>
      <p:sp>
        <p:nvSpPr>
          <p:cNvPr id="10" name="Content Placeholder 1">
            <a:extLst>
              <a:ext uri="{FF2B5EF4-FFF2-40B4-BE49-F238E27FC236}">
                <a16:creationId xmlns:a16="http://schemas.microsoft.com/office/drawing/2014/main" id="{3F0EBF2F-7DA3-5C69-02CE-2FF38BA37086}"/>
              </a:ext>
            </a:extLst>
          </p:cNvPr>
          <p:cNvSpPr txBox="1">
            <a:spLocks/>
          </p:cNvSpPr>
          <p:nvPr/>
        </p:nvSpPr>
        <p:spPr>
          <a:xfrm>
            <a:off x="6019803" y="3362965"/>
            <a:ext cx="4800597" cy="1361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32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32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32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32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t>jason.seay@tn.gov</a:t>
            </a:r>
            <a:br>
              <a:rPr lang="en-US" sz="4000" b="1" dirty="0"/>
            </a:br>
            <a:r>
              <a:rPr lang="en-US" sz="4000" b="1" dirty="0"/>
              <a:t>615-319-1740</a:t>
            </a:r>
            <a:endParaRPr lang="en-US" sz="3600" b="1" dirty="0"/>
          </a:p>
        </p:txBody>
      </p:sp>
    </p:spTree>
    <p:extLst>
      <p:ext uri="{BB962C8B-B14F-4D97-AF65-F5344CB8AC3E}">
        <p14:creationId xmlns:p14="http://schemas.microsoft.com/office/powerpoint/2010/main" val="383172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12E4-D94D-D276-4DA6-9185DF479DE9}"/>
              </a:ext>
            </a:extLst>
          </p:cNvPr>
          <p:cNvSpPr>
            <a:spLocks noGrp="1"/>
          </p:cNvSpPr>
          <p:nvPr>
            <p:ph type="title"/>
          </p:nvPr>
        </p:nvSpPr>
        <p:spPr/>
        <p:txBody>
          <a:bodyPr/>
          <a:lstStyle/>
          <a:p>
            <a:r>
              <a:rPr lang="en-US" dirty="0"/>
              <a:t>Proofing Documents</a:t>
            </a:r>
          </a:p>
        </p:txBody>
      </p:sp>
      <p:sp>
        <p:nvSpPr>
          <p:cNvPr id="3" name="Content Placeholder 2">
            <a:extLst>
              <a:ext uri="{FF2B5EF4-FFF2-40B4-BE49-F238E27FC236}">
                <a16:creationId xmlns:a16="http://schemas.microsoft.com/office/drawing/2014/main" id="{06D8D273-FBC1-2207-2B94-6D392BD5F3AE}"/>
              </a:ext>
            </a:extLst>
          </p:cNvPr>
          <p:cNvSpPr>
            <a:spLocks noGrp="1"/>
          </p:cNvSpPr>
          <p:nvPr>
            <p:ph idx="1"/>
          </p:nvPr>
        </p:nvSpPr>
        <p:spPr/>
        <p:txBody>
          <a:bodyPr/>
          <a:lstStyle/>
          <a:p>
            <a:r>
              <a:rPr lang="en-US" dirty="0"/>
              <a:t>Driver’s License</a:t>
            </a:r>
          </a:p>
          <a:p>
            <a:r>
              <a:rPr lang="en-US" dirty="0"/>
              <a:t>State or City ID Card</a:t>
            </a:r>
          </a:p>
          <a:p>
            <a:r>
              <a:rPr lang="en-US" dirty="0"/>
              <a:t>Foreign Passport</a:t>
            </a:r>
          </a:p>
          <a:p>
            <a:r>
              <a:rPr lang="en-US" dirty="0"/>
              <a:t>Utility Bill + ONE of the following</a:t>
            </a:r>
          </a:p>
          <a:p>
            <a:pPr lvl="1"/>
            <a:r>
              <a:rPr lang="en-US" dirty="0"/>
              <a:t>Municipal ID Card</a:t>
            </a:r>
          </a:p>
          <a:p>
            <a:pPr lvl="1"/>
            <a:r>
              <a:rPr lang="en-US" dirty="0"/>
              <a:t>Community ID</a:t>
            </a:r>
          </a:p>
          <a:p>
            <a:pPr lvl="1"/>
            <a:r>
              <a:rPr lang="en-US" dirty="0"/>
              <a:t>Consular ID Card</a:t>
            </a:r>
          </a:p>
        </p:txBody>
      </p:sp>
    </p:spTree>
    <p:extLst>
      <p:ext uri="{BB962C8B-B14F-4D97-AF65-F5344CB8AC3E}">
        <p14:creationId xmlns:p14="http://schemas.microsoft.com/office/powerpoint/2010/main" val="612703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12294</TotalTime>
  <Words>2486</Words>
  <Application>Microsoft Office PowerPoint</Application>
  <PresentationFormat>Widescreen</PresentationFormat>
  <Paragraphs>246</Paragraphs>
  <Slides>85</Slides>
  <Notes>78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85</vt:i4>
      </vt:variant>
    </vt:vector>
  </HeadingPairs>
  <TitlesOfParts>
    <vt:vector size="95" baseType="lpstr">
      <vt:lpstr>Arial</vt:lpstr>
      <vt:lpstr>Calibri</vt:lpstr>
      <vt:lpstr>Calibri Light</vt:lpstr>
      <vt:lpstr>Open Sans</vt:lpstr>
      <vt:lpstr>Wingdings</vt:lpstr>
      <vt:lpstr>2_PowerPoint A</vt:lpstr>
      <vt:lpstr>3_PowerPoint A</vt:lpstr>
      <vt:lpstr>2_Office Theme</vt:lpstr>
      <vt:lpstr>1_PowerPoint A</vt:lpstr>
      <vt:lpstr>1_Office Theme</vt:lpstr>
      <vt:lpstr>PowerPoint Presentation</vt:lpstr>
      <vt:lpstr>2024-25 FAFSA</vt:lpstr>
      <vt:lpstr>Role-based FAFSA</vt:lpstr>
      <vt:lpstr>PowerPoint Presentation</vt:lpstr>
      <vt:lpstr>FSA ID = Username/Password</vt:lpstr>
      <vt:lpstr>FSA ID = Username/Password</vt:lpstr>
      <vt:lpstr>Parents w/o SSNs</vt:lpstr>
      <vt:lpstr>Parents w/o SSNs</vt:lpstr>
      <vt:lpstr>Proofing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FAFSA Assets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Jason Seay</cp:lastModifiedBy>
  <cp:revision>588</cp:revision>
  <cp:lastPrinted>2018-08-21T19:51:34Z</cp:lastPrinted>
  <dcterms:created xsi:type="dcterms:W3CDTF">2015-04-17T18:57:14Z</dcterms:created>
  <dcterms:modified xsi:type="dcterms:W3CDTF">2023-12-13T14:38:16Z</dcterms:modified>
</cp:coreProperties>
</file>