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742" r:id="rId2"/>
  </p:sldMasterIdLst>
  <p:notesMasterIdLst>
    <p:notesMasterId r:id="rId25"/>
  </p:notesMasterIdLst>
  <p:handoutMasterIdLst>
    <p:handoutMasterId r:id="rId26"/>
  </p:handoutMasterIdLst>
  <p:sldIdLst>
    <p:sldId id="1782" r:id="rId3"/>
    <p:sldId id="1637" r:id="rId4"/>
    <p:sldId id="1638" r:id="rId5"/>
    <p:sldId id="1793" r:id="rId6"/>
    <p:sldId id="1727" r:id="rId7"/>
    <p:sldId id="1792" r:id="rId8"/>
    <p:sldId id="1723" r:id="rId9"/>
    <p:sldId id="1794" r:id="rId10"/>
    <p:sldId id="1799" r:id="rId11"/>
    <p:sldId id="1789" r:id="rId12"/>
    <p:sldId id="1726" r:id="rId13"/>
    <p:sldId id="1795" r:id="rId14"/>
    <p:sldId id="1662" r:id="rId15"/>
    <p:sldId id="1668" r:id="rId16"/>
    <p:sldId id="1732" r:id="rId17"/>
    <p:sldId id="1780" r:id="rId18"/>
    <p:sldId id="1781" r:id="rId19"/>
    <p:sldId id="1790" r:id="rId20"/>
    <p:sldId id="1655" r:id="rId21"/>
    <p:sldId id="1797" r:id="rId22"/>
    <p:sldId id="1733" r:id="rId23"/>
    <p:sldId id="1730" r:id="rId24"/>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son Seay" initials="JS" lastIdx="3" clrIdx="0">
    <p:extLst>
      <p:ext uri="{19B8F6BF-5375-455C-9EA6-DF929625EA0E}">
        <p15:presenceInfo xmlns:p15="http://schemas.microsoft.com/office/powerpoint/2012/main" userId="S::CB05500@tn.gov::177eca19-a8f1-4632-8321-565da92bfca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365D"/>
    <a:srgbClr val="D1D3D6"/>
    <a:srgbClr val="00B0F0"/>
    <a:srgbClr val="FF9F99"/>
    <a:srgbClr val="FFFF00"/>
    <a:srgbClr val="CBCBCB"/>
    <a:srgbClr val="E7E7E7"/>
    <a:srgbClr val="011D5F"/>
    <a:srgbClr val="192246"/>
    <a:srgbClr val="BD92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4" autoAdjust="0"/>
    <p:restoredTop sz="86410" autoAdjust="0"/>
  </p:normalViewPr>
  <p:slideViewPr>
    <p:cSldViewPr>
      <p:cViewPr varScale="1">
        <p:scale>
          <a:sx n="85" d="100"/>
          <a:sy n="85" d="100"/>
        </p:scale>
        <p:origin x="750" y="9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1296"/>
    </p:cViewPr>
  </p:sorterViewPr>
  <p:notesViewPr>
    <p:cSldViewPr>
      <p:cViewPr>
        <p:scale>
          <a:sx n="98" d="100"/>
          <a:sy n="98" d="100"/>
        </p:scale>
        <p:origin x="1824"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commentAuthors" Target="commentAuthors.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193D40D-0110-4138-AAA3-B7FDDD31993D}" type="doc">
      <dgm:prSet loTypeId="urn:microsoft.com/office/officeart/2005/8/layout/hierarchy3" loCatId="list" qsTypeId="urn:microsoft.com/office/officeart/2005/8/quickstyle/simple1" qsCatId="simple" csTypeId="urn:microsoft.com/office/officeart/2005/8/colors/accent0_2" csCatId="mainScheme" phldr="1"/>
      <dgm:spPr/>
      <dgm:t>
        <a:bodyPr/>
        <a:lstStyle/>
        <a:p>
          <a:endParaRPr lang="en-US"/>
        </a:p>
      </dgm:t>
    </dgm:pt>
    <dgm:pt modelId="{513894CD-1BB8-426C-A292-191DA584035D}">
      <dgm:prSet/>
      <dgm:spPr>
        <a:solidFill>
          <a:srgbClr val="00B0F0"/>
        </a:solidFill>
      </dgm:spPr>
      <dgm:t>
        <a:bodyPr/>
        <a:lstStyle/>
        <a:p>
          <a:pPr rtl="0"/>
          <a:r>
            <a:rPr lang="en-US" dirty="0">
              <a:solidFill>
                <a:schemeClr val="tx2"/>
              </a:solidFill>
            </a:rPr>
            <a:t>Community College</a:t>
          </a:r>
          <a:endParaRPr lang="en-US" dirty="0"/>
        </a:p>
      </dgm:t>
    </dgm:pt>
    <dgm:pt modelId="{FB6EF584-668B-4DB9-B010-D1119155410A}" type="parTrans" cxnId="{6D2C81E5-8F5D-47E9-A463-3DA5463172B3}">
      <dgm:prSet/>
      <dgm:spPr/>
      <dgm:t>
        <a:bodyPr/>
        <a:lstStyle/>
        <a:p>
          <a:endParaRPr lang="en-US"/>
        </a:p>
      </dgm:t>
    </dgm:pt>
    <dgm:pt modelId="{55C1523E-3831-43B9-88F3-09B5DD0A1FEC}" type="sibTrans" cxnId="{6D2C81E5-8F5D-47E9-A463-3DA5463172B3}">
      <dgm:prSet/>
      <dgm:spPr/>
      <dgm:t>
        <a:bodyPr/>
        <a:lstStyle/>
        <a:p>
          <a:endParaRPr lang="en-US"/>
        </a:p>
      </dgm:t>
    </dgm:pt>
    <dgm:pt modelId="{3FFA897A-11F5-45B8-8178-6A80AC430582}">
      <dgm:prSet/>
      <dgm:spPr>
        <a:solidFill>
          <a:srgbClr val="00B0F0"/>
        </a:solidFill>
      </dgm:spPr>
      <dgm:t>
        <a:bodyPr/>
        <a:lstStyle/>
        <a:p>
          <a:pPr rtl="0"/>
          <a:r>
            <a:rPr lang="en-US" dirty="0"/>
            <a:t>4-year Public</a:t>
          </a:r>
        </a:p>
      </dgm:t>
    </dgm:pt>
    <dgm:pt modelId="{7BB5DAD4-3A29-487A-8EA8-A3B68FA117A1}" type="parTrans" cxnId="{155FC008-A0F0-4F20-A312-FDC6F30010A4}">
      <dgm:prSet/>
      <dgm:spPr/>
      <dgm:t>
        <a:bodyPr/>
        <a:lstStyle/>
        <a:p>
          <a:endParaRPr lang="en-US"/>
        </a:p>
      </dgm:t>
    </dgm:pt>
    <dgm:pt modelId="{B1B751FF-7AE9-4334-A15B-8CB3DCF7BEDE}" type="sibTrans" cxnId="{155FC008-A0F0-4F20-A312-FDC6F30010A4}">
      <dgm:prSet/>
      <dgm:spPr/>
      <dgm:t>
        <a:bodyPr/>
        <a:lstStyle/>
        <a:p>
          <a:endParaRPr lang="en-US"/>
        </a:p>
      </dgm:t>
    </dgm:pt>
    <dgm:pt modelId="{9F8A2A8A-389C-4741-A6BC-19CB3ADF6D73}">
      <dgm:prSet/>
      <dgm:spPr/>
      <dgm:t>
        <a:bodyPr/>
        <a:lstStyle/>
        <a:p>
          <a:pPr rtl="0"/>
          <a:r>
            <a:rPr lang="en-US" dirty="0"/>
            <a:t>$1,000 per semester</a:t>
          </a:r>
        </a:p>
      </dgm:t>
    </dgm:pt>
    <dgm:pt modelId="{C3D0BD43-B5A8-4D66-92B8-A4B79324A486}" type="parTrans" cxnId="{B98F4D7D-F5CB-4BCF-9191-2E6BA4FADAA2}">
      <dgm:prSet/>
      <dgm:spPr/>
      <dgm:t>
        <a:bodyPr/>
        <a:lstStyle/>
        <a:p>
          <a:endParaRPr lang="en-US"/>
        </a:p>
      </dgm:t>
    </dgm:pt>
    <dgm:pt modelId="{FCCFD7E9-6EDF-4BA0-B47C-5A5A32DC2BF7}" type="sibTrans" cxnId="{B98F4D7D-F5CB-4BCF-9191-2E6BA4FADAA2}">
      <dgm:prSet/>
      <dgm:spPr/>
      <dgm:t>
        <a:bodyPr/>
        <a:lstStyle/>
        <a:p>
          <a:endParaRPr lang="en-US"/>
        </a:p>
      </dgm:t>
    </dgm:pt>
    <dgm:pt modelId="{057437F1-706F-48B9-A505-8363F57743F8}">
      <dgm:prSet/>
      <dgm:spPr>
        <a:solidFill>
          <a:srgbClr val="00B0F0"/>
        </a:solidFill>
      </dgm:spPr>
      <dgm:t>
        <a:bodyPr/>
        <a:lstStyle/>
        <a:p>
          <a:pPr rtl="0"/>
          <a:r>
            <a:rPr lang="en-US" dirty="0"/>
            <a:t>TCAT</a:t>
          </a:r>
        </a:p>
      </dgm:t>
    </dgm:pt>
    <dgm:pt modelId="{C695547F-3610-4D92-8B0A-A3D9272C1D5E}" type="parTrans" cxnId="{6E9C8442-7212-4DB0-8940-B241F08540EA}">
      <dgm:prSet/>
      <dgm:spPr/>
      <dgm:t>
        <a:bodyPr/>
        <a:lstStyle/>
        <a:p>
          <a:endParaRPr lang="en-US"/>
        </a:p>
      </dgm:t>
    </dgm:pt>
    <dgm:pt modelId="{B6869AE0-29EC-490E-96FE-0D175A674803}" type="sibTrans" cxnId="{6E9C8442-7212-4DB0-8940-B241F08540EA}">
      <dgm:prSet/>
      <dgm:spPr/>
      <dgm:t>
        <a:bodyPr/>
        <a:lstStyle/>
        <a:p>
          <a:endParaRPr lang="en-US"/>
        </a:p>
      </dgm:t>
    </dgm:pt>
    <dgm:pt modelId="{4D862657-6D2D-41B6-841B-63E61CE56D0B}">
      <dgm:prSet/>
      <dgm:spPr/>
      <dgm:t>
        <a:bodyPr/>
        <a:lstStyle/>
        <a:p>
          <a:pPr rtl="0"/>
          <a:r>
            <a:rPr lang="en-US" dirty="0"/>
            <a:t>$667 per trimester</a:t>
          </a:r>
        </a:p>
      </dgm:t>
    </dgm:pt>
    <dgm:pt modelId="{F4566593-9DBB-4E32-AC7E-4D29855AC769}" type="parTrans" cxnId="{39832908-0727-484B-8B7C-42F4D38056C8}">
      <dgm:prSet/>
      <dgm:spPr/>
      <dgm:t>
        <a:bodyPr/>
        <a:lstStyle/>
        <a:p>
          <a:endParaRPr lang="en-US"/>
        </a:p>
      </dgm:t>
    </dgm:pt>
    <dgm:pt modelId="{0CE77779-32D4-4834-A38F-88EA5ECE6F1F}" type="sibTrans" cxnId="{39832908-0727-484B-8B7C-42F4D38056C8}">
      <dgm:prSet/>
      <dgm:spPr/>
      <dgm:t>
        <a:bodyPr/>
        <a:lstStyle/>
        <a:p>
          <a:endParaRPr lang="en-US"/>
        </a:p>
      </dgm:t>
    </dgm:pt>
    <dgm:pt modelId="{209DA6DF-DCDF-4896-9BE2-E6DA430EFD33}">
      <dgm:prSet/>
      <dgm:spPr/>
      <dgm:t>
        <a:bodyPr/>
        <a:lstStyle/>
        <a:p>
          <a:pPr rtl="0"/>
          <a:r>
            <a:rPr lang="en-US" dirty="0"/>
            <a:t>$1,000 per semester</a:t>
          </a:r>
        </a:p>
      </dgm:t>
    </dgm:pt>
    <dgm:pt modelId="{7C0E8EBA-FFDC-4426-8268-62BBAC90023C}" type="parTrans" cxnId="{ADE8D2A4-DCE6-4ED9-9231-4201FDBCDF33}">
      <dgm:prSet/>
      <dgm:spPr/>
      <dgm:t>
        <a:bodyPr/>
        <a:lstStyle/>
        <a:p>
          <a:endParaRPr lang="en-US"/>
        </a:p>
      </dgm:t>
    </dgm:pt>
    <dgm:pt modelId="{ADF9A3F1-47D4-46C3-A778-912282F22045}" type="sibTrans" cxnId="{ADE8D2A4-DCE6-4ED9-9231-4201FDBCDF33}">
      <dgm:prSet/>
      <dgm:spPr/>
      <dgm:t>
        <a:bodyPr/>
        <a:lstStyle/>
        <a:p>
          <a:endParaRPr lang="en-US"/>
        </a:p>
      </dgm:t>
    </dgm:pt>
    <dgm:pt modelId="{FB60EEBD-D270-42AB-BACB-896A53684298}">
      <dgm:prSet/>
      <dgm:spPr>
        <a:solidFill>
          <a:srgbClr val="00B0F0"/>
        </a:solidFill>
      </dgm:spPr>
      <dgm:t>
        <a:bodyPr/>
        <a:lstStyle/>
        <a:p>
          <a:pPr rtl="0"/>
          <a:r>
            <a:rPr lang="en-US" dirty="0"/>
            <a:t>4-year Private</a:t>
          </a:r>
        </a:p>
      </dgm:t>
    </dgm:pt>
    <dgm:pt modelId="{EB47FC79-1AE1-4FF1-993D-2682446F3F22}" type="parTrans" cxnId="{FA7EB7F6-57D1-41C7-9BF3-BA9578ECB84D}">
      <dgm:prSet/>
      <dgm:spPr/>
      <dgm:t>
        <a:bodyPr/>
        <a:lstStyle/>
        <a:p>
          <a:endParaRPr lang="en-US"/>
        </a:p>
      </dgm:t>
    </dgm:pt>
    <dgm:pt modelId="{2397AB1A-EB84-4999-B72A-40FA0D643D71}" type="sibTrans" cxnId="{FA7EB7F6-57D1-41C7-9BF3-BA9578ECB84D}">
      <dgm:prSet/>
      <dgm:spPr/>
      <dgm:t>
        <a:bodyPr/>
        <a:lstStyle/>
        <a:p>
          <a:endParaRPr lang="en-US"/>
        </a:p>
      </dgm:t>
    </dgm:pt>
    <dgm:pt modelId="{296417FC-7EAD-487B-91EA-91A44504AA67}">
      <dgm:prSet/>
      <dgm:spPr/>
      <dgm:t>
        <a:bodyPr/>
        <a:lstStyle/>
        <a:p>
          <a:pPr rtl="0"/>
          <a:r>
            <a:rPr lang="en-US" dirty="0"/>
            <a:t>$2,000 per semester</a:t>
          </a:r>
        </a:p>
      </dgm:t>
    </dgm:pt>
    <dgm:pt modelId="{1DFE39B5-C0A9-4148-A90F-1D48633880B3}" type="parTrans" cxnId="{70E486B6-18F6-4AB2-9708-A0A9DA086CD8}">
      <dgm:prSet/>
      <dgm:spPr/>
      <dgm:t>
        <a:bodyPr/>
        <a:lstStyle/>
        <a:p>
          <a:endParaRPr lang="en-US"/>
        </a:p>
      </dgm:t>
    </dgm:pt>
    <dgm:pt modelId="{35F9C461-F468-4272-9E10-055304E3E3BC}" type="sibTrans" cxnId="{70E486B6-18F6-4AB2-9708-A0A9DA086CD8}">
      <dgm:prSet/>
      <dgm:spPr/>
      <dgm:t>
        <a:bodyPr/>
        <a:lstStyle/>
        <a:p>
          <a:endParaRPr lang="en-US"/>
        </a:p>
      </dgm:t>
    </dgm:pt>
    <dgm:pt modelId="{0BC7698F-AE20-4ED8-AAE2-4E14D5583C15}" type="pres">
      <dgm:prSet presAssocID="{C193D40D-0110-4138-AAA3-B7FDDD31993D}" presName="diagram" presStyleCnt="0">
        <dgm:presLayoutVars>
          <dgm:chPref val="1"/>
          <dgm:dir/>
          <dgm:animOne val="branch"/>
          <dgm:animLvl val="lvl"/>
          <dgm:resizeHandles/>
        </dgm:presLayoutVars>
      </dgm:prSet>
      <dgm:spPr/>
    </dgm:pt>
    <dgm:pt modelId="{0B722115-554C-4B32-8E88-DB3D9557770D}" type="pres">
      <dgm:prSet presAssocID="{057437F1-706F-48B9-A505-8363F57743F8}" presName="root" presStyleCnt="0"/>
      <dgm:spPr/>
    </dgm:pt>
    <dgm:pt modelId="{8E25B5F5-D152-4087-93D7-229D7A2182F4}" type="pres">
      <dgm:prSet presAssocID="{057437F1-706F-48B9-A505-8363F57743F8}" presName="rootComposite" presStyleCnt="0"/>
      <dgm:spPr/>
    </dgm:pt>
    <dgm:pt modelId="{96BEBCDB-CC0F-41BD-9716-FD144EBC5758}" type="pres">
      <dgm:prSet presAssocID="{057437F1-706F-48B9-A505-8363F57743F8}" presName="rootText" presStyleLbl="node1" presStyleIdx="0" presStyleCnt="4"/>
      <dgm:spPr/>
    </dgm:pt>
    <dgm:pt modelId="{CC52AE43-7DDB-44E5-A14F-3942FF81D09F}" type="pres">
      <dgm:prSet presAssocID="{057437F1-706F-48B9-A505-8363F57743F8}" presName="rootConnector" presStyleLbl="node1" presStyleIdx="0" presStyleCnt="4"/>
      <dgm:spPr/>
    </dgm:pt>
    <dgm:pt modelId="{4A09CE12-5D1C-4719-901D-20A39B32C4F3}" type="pres">
      <dgm:prSet presAssocID="{057437F1-706F-48B9-A505-8363F57743F8}" presName="childShape" presStyleCnt="0"/>
      <dgm:spPr/>
    </dgm:pt>
    <dgm:pt modelId="{83AC32F8-8D81-4354-B490-92A8A9726BAA}" type="pres">
      <dgm:prSet presAssocID="{F4566593-9DBB-4E32-AC7E-4D29855AC769}" presName="Name13" presStyleLbl="parChTrans1D2" presStyleIdx="0" presStyleCnt="4"/>
      <dgm:spPr/>
    </dgm:pt>
    <dgm:pt modelId="{8DBF6634-DBC5-47AF-B012-7E298603EED8}" type="pres">
      <dgm:prSet presAssocID="{4D862657-6D2D-41B6-841B-63E61CE56D0B}" presName="childText" presStyleLbl="bgAcc1" presStyleIdx="0" presStyleCnt="4">
        <dgm:presLayoutVars>
          <dgm:bulletEnabled val="1"/>
        </dgm:presLayoutVars>
      </dgm:prSet>
      <dgm:spPr/>
    </dgm:pt>
    <dgm:pt modelId="{27382E13-98F5-49B3-A813-BC2A728B9D0C}" type="pres">
      <dgm:prSet presAssocID="{513894CD-1BB8-426C-A292-191DA584035D}" presName="root" presStyleCnt="0"/>
      <dgm:spPr/>
    </dgm:pt>
    <dgm:pt modelId="{3BF73C78-CEB5-4670-AB15-C53685EC033F}" type="pres">
      <dgm:prSet presAssocID="{513894CD-1BB8-426C-A292-191DA584035D}" presName="rootComposite" presStyleCnt="0"/>
      <dgm:spPr/>
    </dgm:pt>
    <dgm:pt modelId="{DDDDBB93-545C-4B74-AEF3-9BE4EEE07D27}" type="pres">
      <dgm:prSet presAssocID="{513894CD-1BB8-426C-A292-191DA584035D}" presName="rootText" presStyleLbl="node1" presStyleIdx="1" presStyleCnt="4"/>
      <dgm:spPr/>
    </dgm:pt>
    <dgm:pt modelId="{ACB6F5DA-012D-4160-8A6B-865359516456}" type="pres">
      <dgm:prSet presAssocID="{513894CD-1BB8-426C-A292-191DA584035D}" presName="rootConnector" presStyleLbl="node1" presStyleIdx="1" presStyleCnt="4"/>
      <dgm:spPr/>
    </dgm:pt>
    <dgm:pt modelId="{436DE1F8-55A2-465D-8EDB-9FD0D6845917}" type="pres">
      <dgm:prSet presAssocID="{513894CD-1BB8-426C-A292-191DA584035D}" presName="childShape" presStyleCnt="0"/>
      <dgm:spPr/>
    </dgm:pt>
    <dgm:pt modelId="{D26A37EC-833A-4FFF-B7E4-0CD5AE4348DA}" type="pres">
      <dgm:prSet presAssocID="{C3D0BD43-B5A8-4D66-92B8-A4B79324A486}" presName="Name13" presStyleLbl="parChTrans1D2" presStyleIdx="1" presStyleCnt="4"/>
      <dgm:spPr/>
    </dgm:pt>
    <dgm:pt modelId="{6400382A-905B-4974-8F98-462738AA2DDB}" type="pres">
      <dgm:prSet presAssocID="{9F8A2A8A-389C-4741-A6BC-19CB3ADF6D73}" presName="childText" presStyleLbl="bgAcc1" presStyleIdx="1" presStyleCnt="4">
        <dgm:presLayoutVars>
          <dgm:bulletEnabled val="1"/>
        </dgm:presLayoutVars>
      </dgm:prSet>
      <dgm:spPr/>
    </dgm:pt>
    <dgm:pt modelId="{5DFC0A39-3E7A-4760-8E00-9268BD22536E}" type="pres">
      <dgm:prSet presAssocID="{3FFA897A-11F5-45B8-8178-6A80AC430582}" presName="root" presStyleCnt="0"/>
      <dgm:spPr/>
    </dgm:pt>
    <dgm:pt modelId="{0B647645-0056-460C-9387-C5BC3073DCF4}" type="pres">
      <dgm:prSet presAssocID="{3FFA897A-11F5-45B8-8178-6A80AC430582}" presName="rootComposite" presStyleCnt="0"/>
      <dgm:spPr/>
    </dgm:pt>
    <dgm:pt modelId="{C9506349-344E-4E3B-A27E-A4F3A1C7C89D}" type="pres">
      <dgm:prSet presAssocID="{3FFA897A-11F5-45B8-8178-6A80AC430582}" presName="rootText" presStyleLbl="node1" presStyleIdx="2" presStyleCnt="4"/>
      <dgm:spPr/>
    </dgm:pt>
    <dgm:pt modelId="{B2547896-B940-44AC-A527-FD45444D8A6C}" type="pres">
      <dgm:prSet presAssocID="{3FFA897A-11F5-45B8-8178-6A80AC430582}" presName="rootConnector" presStyleLbl="node1" presStyleIdx="2" presStyleCnt="4"/>
      <dgm:spPr/>
    </dgm:pt>
    <dgm:pt modelId="{4B4D199D-C171-4398-90EC-47198DF7B2D6}" type="pres">
      <dgm:prSet presAssocID="{3FFA897A-11F5-45B8-8178-6A80AC430582}" presName="childShape" presStyleCnt="0"/>
      <dgm:spPr/>
    </dgm:pt>
    <dgm:pt modelId="{D798FEDA-B51B-4651-BBFB-EB37851FFBC0}" type="pres">
      <dgm:prSet presAssocID="{7C0E8EBA-FFDC-4426-8268-62BBAC90023C}" presName="Name13" presStyleLbl="parChTrans1D2" presStyleIdx="2" presStyleCnt="4"/>
      <dgm:spPr/>
    </dgm:pt>
    <dgm:pt modelId="{1905C2AA-7166-41C0-936B-0DEDB8478953}" type="pres">
      <dgm:prSet presAssocID="{209DA6DF-DCDF-4896-9BE2-E6DA430EFD33}" presName="childText" presStyleLbl="bgAcc1" presStyleIdx="2" presStyleCnt="4">
        <dgm:presLayoutVars>
          <dgm:bulletEnabled val="1"/>
        </dgm:presLayoutVars>
      </dgm:prSet>
      <dgm:spPr/>
    </dgm:pt>
    <dgm:pt modelId="{ACABB750-A8F9-433F-987D-B8F097DA78FD}" type="pres">
      <dgm:prSet presAssocID="{FB60EEBD-D270-42AB-BACB-896A53684298}" presName="root" presStyleCnt="0"/>
      <dgm:spPr/>
    </dgm:pt>
    <dgm:pt modelId="{D686CDCF-2131-4405-B320-E91FAA6EE2FD}" type="pres">
      <dgm:prSet presAssocID="{FB60EEBD-D270-42AB-BACB-896A53684298}" presName="rootComposite" presStyleCnt="0"/>
      <dgm:spPr/>
    </dgm:pt>
    <dgm:pt modelId="{FA758BF0-55A1-4BD6-864E-AAAC376A5286}" type="pres">
      <dgm:prSet presAssocID="{FB60EEBD-D270-42AB-BACB-896A53684298}" presName="rootText" presStyleLbl="node1" presStyleIdx="3" presStyleCnt="4"/>
      <dgm:spPr/>
    </dgm:pt>
    <dgm:pt modelId="{7CD34A10-F097-4587-926C-D03ACF792DE7}" type="pres">
      <dgm:prSet presAssocID="{FB60EEBD-D270-42AB-BACB-896A53684298}" presName="rootConnector" presStyleLbl="node1" presStyleIdx="3" presStyleCnt="4"/>
      <dgm:spPr/>
    </dgm:pt>
    <dgm:pt modelId="{94FF463C-CDED-4816-B0EE-D8CBC1C9BD45}" type="pres">
      <dgm:prSet presAssocID="{FB60EEBD-D270-42AB-BACB-896A53684298}" presName="childShape" presStyleCnt="0"/>
      <dgm:spPr/>
    </dgm:pt>
    <dgm:pt modelId="{EF44F6FA-A116-42C5-94F5-C040F3DC1511}" type="pres">
      <dgm:prSet presAssocID="{1DFE39B5-C0A9-4148-A90F-1D48633880B3}" presName="Name13" presStyleLbl="parChTrans1D2" presStyleIdx="3" presStyleCnt="4"/>
      <dgm:spPr/>
    </dgm:pt>
    <dgm:pt modelId="{0A5746B8-8352-4FFD-97ED-65290AFCD850}" type="pres">
      <dgm:prSet presAssocID="{296417FC-7EAD-487B-91EA-91A44504AA67}" presName="childText" presStyleLbl="bgAcc1" presStyleIdx="3" presStyleCnt="4">
        <dgm:presLayoutVars>
          <dgm:bulletEnabled val="1"/>
        </dgm:presLayoutVars>
      </dgm:prSet>
      <dgm:spPr/>
    </dgm:pt>
  </dgm:ptLst>
  <dgm:cxnLst>
    <dgm:cxn modelId="{39832908-0727-484B-8B7C-42F4D38056C8}" srcId="{057437F1-706F-48B9-A505-8363F57743F8}" destId="{4D862657-6D2D-41B6-841B-63E61CE56D0B}" srcOrd="0" destOrd="0" parTransId="{F4566593-9DBB-4E32-AC7E-4D29855AC769}" sibTransId="{0CE77779-32D4-4834-A38F-88EA5ECE6F1F}"/>
    <dgm:cxn modelId="{155FC008-A0F0-4F20-A312-FDC6F30010A4}" srcId="{C193D40D-0110-4138-AAA3-B7FDDD31993D}" destId="{3FFA897A-11F5-45B8-8178-6A80AC430582}" srcOrd="2" destOrd="0" parTransId="{7BB5DAD4-3A29-487A-8EA8-A3B68FA117A1}" sibTransId="{B1B751FF-7AE9-4334-A15B-8CB3DCF7BEDE}"/>
    <dgm:cxn modelId="{F2B07B13-9710-4237-86D3-335883BA370F}" type="presOf" srcId="{FB60EEBD-D270-42AB-BACB-896A53684298}" destId="{7CD34A10-F097-4587-926C-D03ACF792DE7}" srcOrd="1" destOrd="0" presId="urn:microsoft.com/office/officeart/2005/8/layout/hierarchy3"/>
    <dgm:cxn modelId="{5D7FD21F-7A05-4272-8235-102A85CED883}" type="presOf" srcId="{9F8A2A8A-389C-4741-A6BC-19CB3ADF6D73}" destId="{6400382A-905B-4974-8F98-462738AA2DDB}" srcOrd="0" destOrd="0" presId="urn:microsoft.com/office/officeart/2005/8/layout/hierarchy3"/>
    <dgm:cxn modelId="{C78C7522-65DD-451B-B729-E4DE1694B4D5}" type="presOf" srcId="{513894CD-1BB8-426C-A292-191DA584035D}" destId="{ACB6F5DA-012D-4160-8A6B-865359516456}" srcOrd="1" destOrd="0" presId="urn:microsoft.com/office/officeart/2005/8/layout/hierarchy3"/>
    <dgm:cxn modelId="{9003BD24-F246-4929-8217-A0F30F856CA3}" type="presOf" srcId="{057437F1-706F-48B9-A505-8363F57743F8}" destId="{CC52AE43-7DDB-44E5-A14F-3942FF81D09F}" srcOrd="1" destOrd="0" presId="urn:microsoft.com/office/officeart/2005/8/layout/hierarchy3"/>
    <dgm:cxn modelId="{5842D935-0112-4BFC-A179-CFA5568C37F5}" type="presOf" srcId="{513894CD-1BB8-426C-A292-191DA584035D}" destId="{DDDDBB93-545C-4B74-AEF3-9BE4EEE07D27}" srcOrd="0" destOrd="0" presId="urn:microsoft.com/office/officeart/2005/8/layout/hierarchy3"/>
    <dgm:cxn modelId="{6E9C8442-7212-4DB0-8940-B241F08540EA}" srcId="{C193D40D-0110-4138-AAA3-B7FDDD31993D}" destId="{057437F1-706F-48B9-A505-8363F57743F8}" srcOrd="0" destOrd="0" parTransId="{C695547F-3610-4D92-8B0A-A3D9272C1D5E}" sibTransId="{B6869AE0-29EC-490E-96FE-0D175A674803}"/>
    <dgm:cxn modelId="{7A1EFD68-7A6F-495D-AEAB-95A5232416FB}" type="presOf" srcId="{3FFA897A-11F5-45B8-8178-6A80AC430582}" destId="{C9506349-344E-4E3B-A27E-A4F3A1C7C89D}" srcOrd="0" destOrd="0" presId="urn:microsoft.com/office/officeart/2005/8/layout/hierarchy3"/>
    <dgm:cxn modelId="{A758DD4A-F29E-4363-9E59-FBC8C7B4AAA5}" type="presOf" srcId="{209DA6DF-DCDF-4896-9BE2-E6DA430EFD33}" destId="{1905C2AA-7166-41C0-936B-0DEDB8478953}" srcOrd="0" destOrd="0" presId="urn:microsoft.com/office/officeart/2005/8/layout/hierarchy3"/>
    <dgm:cxn modelId="{69F5354C-F76A-4970-9641-71AF55E34E93}" type="presOf" srcId="{7C0E8EBA-FFDC-4426-8268-62BBAC90023C}" destId="{D798FEDA-B51B-4651-BBFB-EB37851FFBC0}" srcOrd="0" destOrd="0" presId="urn:microsoft.com/office/officeart/2005/8/layout/hierarchy3"/>
    <dgm:cxn modelId="{B98F4D7D-F5CB-4BCF-9191-2E6BA4FADAA2}" srcId="{513894CD-1BB8-426C-A292-191DA584035D}" destId="{9F8A2A8A-389C-4741-A6BC-19CB3ADF6D73}" srcOrd="0" destOrd="0" parTransId="{C3D0BD43-B5A8-4D66-92B8-A4B79324A486}" sibTransId="{FCCFD7E9-6EDF-4BA0-B47C-5A5A32DC2BF7}"/>
    <dgm:cxn modelId="{56469483-95F8-4447-A8C9-393FA8276A82}" type="presOf" srcId="{4D862657-6D2D-41B6-841B-63E61CE56D0B}" destId="{8DBF6634-DBC5-47AF-B012-7E298603EED8}" srcOrd="0" destOrd="0" presId="urn:microsoft.com/office/officeart/2005/8/layout/hierarchy3"/>
    <dgm:cxn modelId="{8F8D3786-7D1B-4D9C-954A-1F7AAD7048FE}" type="presOf" srcId="{057437F1-706F-48B9-A505-8363F57743F8}" destId="{96BEBCDB-CC0F-41BD-9716-FD144EBC5758}" srcOrd="0" destOrd="0" presId="urn:microsoft.com/office/officeart/2005/8/layout/hierarchy3"/>
    <dgm:cxn modelId="{334C9298-B811-4ED5-8F8A-68D3F18EFF9E}" type="presOf" srcId="{C193D40D-0110-4138-AAA3-B7FDDD31993D}" destId="{0BC7698F-AE20-4ED8-AAE2-4E14D5583C15}" srcOrd="0" destOrd="0" presId="urn:microsoft.com/office/officeart/2005/8/layout/hierarchy3"/>
    <dgm:cxn modelId="{ADE8D2A4-DCE6-4ED9-9231-4201FDBCDF33}" srcId="{3FFA897A-11F5-45B8-8178-6A80AC430582}" destId="{209DA6DF-DCDF-4896-9BE2-E6DA430EFD33}" srcOrd="0" destOrd="0" parTransId="{7C0E8EBA-FFDC-4426-8268-62BBAC90023C}" sibTransId="{ADF9A3F1-47D4-46C3-A778-912282F22045}"/>
    <dgm:cxn modelId="{D99894B4-5ED4-4DD9-83A5-5D792F72763F}" type="presOf" srcId="{296417FC-7EAD-487B-91EA-91A44504AA67}" destId="{0A5746B8-8352-4FFD-97ED-65290AFCD850}" srcOrd="0" destOrd="0" presId="urn:microsoft.com/office/officeart/2005/8/layout/hierarchy3"/>
    <dgm:cxn modelId="{0A54B5B4-D71C-4B02-9686-1CD97F1CF741}" type="presOf" srcId="{1DFE39B5-C0A9-4148-A90F-1D48633880B3}" destId="{EF44F6FA-A116-42C5-94F5-C040F3DC1511}" srcOrd="0" destOrd="0" presId="urn:microsoft.com/office/officeart/2005/8/layout/hierarchy3"/>
    <dgm:cxn modelId="{70E486B6-18F6-4AB2-9708-A0A9DA086CD8}" srcId="{FB60EEBD-D270-42AB-BACB-896A53684298}" destId="{296417FC-7EAD-487B-91EA-91A44504AA67}" srcOrd="0" destOrd="0" parTransId="{1DFE39B5-C0A9-4148-A90F-1D48633880B3}" sibTransId="{35F9C461-F468-4272-9E10-055304E3E3BC}"/>
    <dgm:cxn modelId="{6623C9BC-77AD-4A6F-8CC9-E659D8B1EB55}" type="presOf" srcId="{F4566593-9DBB-4E32-AC7E-4D29855AC769}" destId="{83AC32F8-8D81-4354-B490-92A8A9726BAA}" srcOrd="0" destOrd="0" presId="urn:microsoft.com/office/officeart/2005/8/layout/hierarchy3"/>
    <dgm:cxn modelId="{569DEDD1-12D0-4759-A228-0861EB402E8B}" type="presOf" srcId="{C3D0BD43-B5A8-4D66-92B8-A4B79324A486}" destId="{D26A37EC-833A-4FFF-B7E4-0CD5AE4348DA}" srcOrd="0" destOrd="0" presId="urn:microsoft.com/office/officeart/2005/8/layout/hierarchy3"/>
    <dgm:cxn modelId="{8D07DFD6-A026-4D44-9AA0-1D65AD7286E2}" type="presOf" srcId="{3FFA897A-11F5-45B8-8178-6A80AC430582}" destId="{B2547896-B940-44AC-A527-FD45444D8A6C}" srcOrd="1" destOrd="0" presId="urn:microsoft.com/office/officeart/2005/8/layout/hierarchy3"/>
    <dgm:cxn modelId="{6D2C81E5-8F5D-47E9-A463-3DA5463172B3}" srcId="{C193D40D-0110-4138-AAA3-B7FDDD31993D}" destId="{513894CD-1BB8-426C-A292-191DA584035D}" srcOrd="1" destOrd="0" parTransId="{FB6EF584-668B-4DB9-B010-D1119155410A}" sibTransId="{55C1523E-3831-43B9-88F3-09B5DD0A1FEC}"/>
    <dgm:cxn modelId="{10BD8BE6-A98F-4E23-8595-427B97EE8376}" type="presOf" srcId="{FB60EEBD-D270-42AB-BACB-896A53684298}" destId="{FA758BF0-55A1-4BD6-864E-AAAC376A5286}" srcOrd="0" destOrd="0" presId="urn:microsoft.com/office/officeart/2005/8/layout/hierarchy3"/>
    <dgm:cxn modelId="{FA7EB7F6-57D1-41C7-9BF3-BA9578ECB84D}" srcId="{C193D40D-0110-4138-AAA3-B7FDDD31993D}" destId="{FB60EEBD-D270-42AB-BACB-896A53684298}" srcOrd="3" destOrd="0" parTransId="{EB47FC79-1AE1-4FF1-993D-2682446F3F22}" sibTransId="{2397AB1A-EB84-4999-B72A-40FA0D643D71}"/>
    <dgm:cxn modelId="{71675120-1E09-460F-AD03-750E85A7BA79}" type="presParOf" srcId="{0BC7698F-AE20-4ED8-AAE2-4E14D5583C15}" destId="{0B722115-554C-4B32-8E88-DB3D9557770D}" srcOrd="0" destOrd="0" presId="urn:microsoft.com/office/officeart/2005/8/layout/hierarchy3"/>
    <dgm:cxn modelId="{DC288E65-2B59-41F9-97B9-52C7F952F877}" type="presParOf" srcId="{0B722115-554C-4B32-8E88-DB3D9557770D}" destId="{8E25B5F5-D152-4087-93D7-229D7A2182F4}" srcOrd="0" destOrd="0" presId="urn:microsoft.com/office/officeart/2005/8/layout/hierarchy3"/>
    <dgm:cxn modelId="{F277A216-26EE-476B-8687-2AF7C12453F5}" type="presParOf" srcId="{8E25B5F5-D152-4087-93D7-229D7A2182F4}" destId="{96BEBCDB-CC0F-41BD-9716-FD144EBC5758}" srcOrd="0" destOrd="0" presId="urn:microsoft.com/office/officeart/2005/8/layout/hierarchy3"/>
    <dgm:cxn modelId="{4F6833F1-1BA1-40CE-BA78-5EF3A39DD72C}" type="presParOf" srcId="{8E25B5F5-D152-4087-93D7-229D7A2182F4}" destId="{CC52AE43-7DDB-44E5-A14F-3942FF81D09F}" srcOrd="1" destOrd="0" presId="urn:microsoft.com/office/officeart/2005/8/layout/hierarchy3"/>
    <dgm:cxn modelId="{4C556D73-224A-4541-AD35-523EA1666240}" type="presParOf" srcId="{0B722115-554C-4B32-8E88-DB3D9557770D}" destId="{4A09CE12-5D1C-4719-901D-20A39B32C4F3}" srcOrd="1" destOrd="0" presId="urn:microsoft.com/office/officeart/2005/8/layout/hierarchy3"/>
    <dgm:cxn modelId="{15E00FA0-75C9-48F4-914E-066F17AE117C}" type="presParOf" srcId="{4A09CE12-5D1C-4719-901D-20A39B32C4F3}" destId="{83AC32F8-8D81-4354-B490-92A8A9726BAA}" srcOrd="0" destOrd="0" presId="urn:microsoft.com/office/officeart/2005/8/layout/hierarchy3"/>
    <dgm:cxn modelId="{1469FD2D-833C-4C9B-AE46-1D5371D0827B}" type="presParOf" srcId="{4A09CE12-5D1C-4719-901D-20A39B32C4F3}" destId="{8DBF6634-DBC5-47AF-B012-7E298603EED8}" srcOrd="1" destOrd="0" presId="urn:microsoft.com/office/officeart/2005/8/layout/hierarchy3"/>
    <dgm:cxn modelId="{80CF153E-E07B-4035-B5E7-C51329720B2C}" type="presParOf" srcId="{0BC7698F-AE20-4ED8-AAE2-4E14D5583C15}" destId="{27382E13-98F5-49B3-A813-BC2A728B9D0C}" srcOrd="1" destOrd="0" presId="urn:microsoft.com/office/officeart/2005/8/layout/hierarchy3"/>
    <dgm:cxn modelId="{FC9E9042-F976-42B0-A3F7-F5269B5AA397}" type="presParOf" srcId="{27382E13-98F5-49B3-A813-BC2A728B9D0C}" destId="{3BF73C78-CEB5-4670-AB15-C53685EC033F}" srcOrd="0" destOrd="0" presId="urn:microsoft.com/office/officeart/2005/8/layout/hierarchy3"/>
    <dgm:cxn modelId="{5DD339C3-47DE-4ADD-9064-A4D6E2248824}" type="presParOf" srcId="{3BF73C78-CEB5-4670-AB15-C53685EC033F}" destId="{DDDDBB93-545C-4B74-AEF3-9BE4EEE07D27}" srcOrd="0" destOrd="0" presId="urn:microsoft.com/office/officeart/2005/8/layout/hierarchy3"/>
    <dgm:cxn modelId="{A90E9F61-44CF-450A-9AE4-4CB80A8B9492}" type="presParOf" srcId="{3BF73C78-CEB5-4670-AB15-C53685EC033F}" destId="{ACB6F5DA-012D-4160-8A6B-865359516456}" srcOrd="1" destOrd="0" presId="urn:microsoft.com/office/officeart/2005/8/layout/hierarchy3"/>
    <dgm:cxn modelId="{34FDB1AB-44B8-4801-82F4-5152DA807D97}" type="presParOf" srcId="{27382E13-98F5-49B3-A813-BC2A728B9D0C}" destId="{436DE1F8-55A2-465D-8EDB-9FD0D6845917}" srcOrd="1" destOrd="0" presId="urn:microsoft.com/office/officeart/2005/8/layout/hierarchy3"/>
    <dgm:cxn modelId="{27D099CF-4A64-4D05-860D-3E31E539F765}" type="presParOf" srcId="{436DE1F8-55A2-465D-8EDB-9FD0D6845917}" destId="{D26A37EC-833A-4FFF-B7E4-0CD5AE4348DA}" srcOrd="0" destOrd="0" presId="urn:microsoft.com/office/officeart/2005/8/layout/hierarchy3"/>
    <dgm:cxn modelId="{6544615B-8D8F-4272-9D0E-623905885E62}" type="presParOf" srcId="{436DE1F8-55A2-465D-8EDB-9FD0D6845917}" destId="{6400382A-905B-4974-8F98-462738AA2DDB}" srcOrd="1" destOrd="0" presId="urn:microsoft.com/office/officeart/2005/8/layout/hierarchy3"/>
    <dgm:cxn modelId="{B72D33C0-4C60-4469-8FF1-AB13C78DABD5}" type="presParOf" srcId="{0BC7698F-AE20-4ED8-AAE2-4E14D5583C15}" destId="{5DFC0A39-3E7A-4760-8E00-9268BD22536E}" srcOrd="2" destOrd="0" presId="urn:microsoft.com/office/officeart/2005/8/layout/hierarchy3"/>
    <dgm:cxn modelId="{C764BF30-5CFE-4AC9-87AC-7FE4972404B6}" type="presParOf" srcId="{5DFC0A39-3E7A-4760-8E00-9268BD22536E}" destId="{0B647645-0056-460C-9387-C5BC3073DCF4}" srcOrd="0" destOrd="0" presId="urn:microsoft.com/office/officeart/2005/8/layout/hierarchy3"/>
    <dgm:cxn modelId="{DCCE8D10-6B4D-4F2F-A69A-9C28905004BE}" type="presParOf" srcId="{0B647645-0056-460C-9387-C5BC3073DCF4}" destId="{C9506349-344E-4E3B-A27E-A4F3A1C7C89D}" srcOrd="0" destOrd="0" presId="urn:microsoft.com/office/officeart/2005/8/layout/hierarchy3"/>
    <dgm:cxn modelId="{BF539CF9-F55D-489D-AA6A-961C7A6269E7}" type="presParOf" srcId="{0B647645-0056-460C-9387-C5BC3073DCF4}" destId="{B2547896-B940-44AC-A527-FD45444D8A6C}" srcOrd="1" destOrd="0" presId="urn:microsoft.com/office/officeart/2005/8/layout/hierarchy3"/>
    <dgm:cxn modelId="{D2FE8897-51FD-4A94-A214-83CDD0CE2F6C}" type="presParOf" srcId="{5DFC0A39-3E7A-4760-8E00-9268BD22536E}" destId="{4B4D199D-C171-4398-90EC-47198DF7B2D6}" srcOrd="1" destOrd="0" presId="urn:microsoft.com/office/officeart/2005/8/layout/hierarchy3"/>
    <dgm:cxn modelId="{BC5B1C05-424F-4FA0-9CF9-27E766C11FDA}" type="presParOf" srcId="{4B4D199D-C171-4398-90EC-47198DF7B2D6}" destId="{D798FEDA-B51B-4651-BBFB-EB37851FFBC0}" srcOrd="0" destOrd="0" presId="urn:microsoft.com/office/officeart/2005/8/layout/hierarchy3"/>
    <dgm:cxn modelId="{EA8941CB-AF48-41A9-97FC-B8B348ABC107}" type="presParOf" srcId="{4B4D199D-C171-4398-90EC-47198DF7B2D6}" destId="{1905C2AA-7166-41C0-936B-0DEDB8478953}" srcOrd="1" destOrd="0" presId="urn:microsoft.com/office/officeart/2005/8/layout/hierarchy3"/>
    <dgm:cxn modelId="{7CFDBAE2-6D5F-41C3-BF0E-4EEF3F922A64}" type="presParOf" srcId="{0BC7698F-AE20-4ED8-AAE2-4E14D5583C15}" destId="{ACABB750-A8F9-433F-987D-B8F097DA78FD}" srcOrd="3" destOrd="0" presId="urn:microsoft.com/office/officeart/2005/8/layout/hierarchy3"/>
    <dgm:cxn modelId="{954CAD6F-0FEF-4F02-B195-92269C0F8B35}" type="presParOf" srcId="{ACABB750-A8F9-433F-987D-B8F097DA78FD}" destId="{D686CDCF-2131-4405-B320-E91FAA6EE2FD}" srcOrd="0" destOrd="0" presId="urn:microsoft.com/office/officeart/2005/8/layout/hierarchy3"/>
    <dgm:cxn modelId="{59AF4DD4-3E98-48FB-8B32-2456079D3A2F}" type="presParOf" srcId="{D686CDCF-2131-4405-B320-E91FAA6EE2FD}" destId="{FA758BF0-55A1-4BD6-864E-AAAC376A5286}" srcOrd="0" destOrd="0" presId="urn:microsoft.com/office/officeart/2005/8/layout/hierarchy3"/>
    <dgm:cxn modelId="{B019C0F2-E761-42B5-87F6-D773CE1BC431}" type="presParOf" srcId="{D686CDCF-2131-4405-B320-E91FAA6EE2FD}" destId="{7CD34A10-F097-4587-926C-D03ACF792DE7}" srcOrd="1" destOrd="0" presId="urn:microsoft.com/office/officeart/2005/8/layout/hierarchy3"/>
    <dgm:cxn modelId="{F8DDD4D2-09B5-43F5-8AAC-BEC9FE438C6C}" type="presParOf" srcId="{ACABB750-A8F9-433F-987D-B8F097DA78FD}" destId="{94FF463C-CDED-4816-B0EE-D8CBC1C9BD45}" srcOrd="1" destOrd="0" presId="urn:microsoft.com/office/officeart/2005/8/layout/hierarchy3"/>
    <dgm:cxn modelId="{8C368BBC-6224-400E-95D0-EC626EBC8034}" type="presParOf" srcId="{94FF463C-CDED-4816-B0EE-D8CBC1C9BD45}" destId="{EF44F6FA-A116-42C5-94F5-C040F3DC1511}" srcOrd="0" destOrd="0" presId="urn:microsoft.com/office/officeart/2005/8/layout/hierarchy3"/>
    <dgm:cxn modelId="{1BBA187A-7E74-4FF8-8CD6-B337D4EF618E}" type="presParOf" srcId="{94FF463C-CDED-4816-B0EE-D8CBC1C9BD45}" destId="{0A5746B8-8352-4FFD-97ED-65290AFCD850}" srcOrd="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BEBCDB-CC0F-41BD-9716-FD144EBC5758}">
      <dsp:nvSpPr>
        <dsp:cNvPr id="0" name=""/>
        <dsp:cNvSpPr/>
      </dsp:nvSpPr>
      <dsp:spPr>
        <a:xfrm>
          <a:off x="2009" y="783865"/>
          <a:ext cx="2309217" cy="1154608"/>
        </a:xfrm>
        <a:prstGeom prst="roundRect">
          <a:avLst>
            <a:gd name="adj" fmla="val 10000"/>
          </a:avLst>
        </a:prstGeom>
        <a:solidFill>
          <a:srgbClr val="00B0F0"/>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675" tIns="44450" rIns="66675" bIns="44450" numCol="1" spcCol="1270" anchor="ctr" anchorCtr="0">
          <a:noAutofit/>
        </a:bodyPr>
        <a:lstStyle/>
        <a:p>
          <a:pPr marL="0" lvl="0" indent="0" algn="ctr" defTabSz="1555750" rtl="0">
            <a:lnSpc>
              <a:spcPct val="90000"/>
            </a:lnSpc>
            <a:spcBef>
              <a:spcPct val="0"/>
            </a:spcBef>
            <a:spcAft>
              <a:spcPct val="35000"/>
            </a:spcAft>
            <a:buNone/>
          </a:pPr>
          <a:r>
            <a:rPr lang="en-US" sz="3500" kern="1200" dirty="0"/>
            <a:t>TCAT</a:t>
          </a:r>
        </a:p>
      </dsp:txBody>
      <dsp:txXfrm>
        <a:off x="35826" y="817682"/>
        <a:ext cx="2241583" cy="1086974"/>
      </dsp:txXfrm>
    </dsp:sp>
    <dsp:sp modelId="{83AC32F8-8D81-4354-B490-92A8A9726BAA}">
      <dsp:nvSpPr>
        <dsp:cNvPr id="0" name=""/>
        <dsp:cNvSpPr/>
      </dsp:nvSpPr>
      <dsp:spPr>
        <a:xfrm>
          <a:off x="232930" y="1938473"/>
          <a:ext cx="230921" cy="865956"/>
        </a:xfrm>
        <a:custGeom>
          <a:avLst/>
          <a:gdLst/>
          <a:ahLst/>
          <a:cxnLst/>
          <a:rect l="0" t="0" r="0" b="0"/>
          <a:pathLst>
            <a:path>
              <a:moveTo>
                <a:pt x="0" y="0"/>
              </a:moveTo>
              <a:lnTo>
                <a:pt x="0" y="865956"/>
              </a:lnTo>
              <a:lnTo>
                <a:pt x="230921" y="865956"/>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DBF6634-DBC5-47AF-B012-7E298603EED8}">
      <dsp:nvSpPr>
        <dsp:cNvPr id="0" name=""/>
        <dsp:cNvSpPr/>
      </dsp:nvSpPr>
      <dsp:spPr>
        <a:xfrm>
          <a:off x="463852" y="2227126"/>
          <a:ext cx="1847373" cy="1154608"/>
        </a:xfrm>
        <a:prstGeom prst="roundRect">
          <a:avLst>
            <a:gd name="adj" fmla="val 10000"/>
          </a:avLst>
        </a:prstGeom>
        <a:solidFill>
          <a:schemeClr val="dk2">
            <a:alpha val="90000"/>
            <a:tint val="4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5245" tIns="36830" rIns="55245" bIns="36830" numCol="1" spcCol="1270" anchor="ctr" anchorCtr="0">
          <a:noAutofit/>
        </a:bodyPr>
        <a:lstStyle/>
        <a:p>
          <a:pPr marL="0" lvl="0" indent="0" algn="ctr" defTabSz="1289050" rtl="0">
            <a:lnSpc>
              <a:spcPct val="90000"/>
            </a:lnSpc>
            <a:spcBef>
              <a:spcPct val="0"/>
            </a:spcBef>
            <a:spcAft>
              <a:spcPct val="35000"/>
            </a:spcAft>
            <a:buNone/>
          </a:pPr>
          <a:r>
            <a:rPr lang="en-US" sz="2900" kern="1200" dirty="0"/>
            <a:t>$667 per trimester</a:t>
          </a:r>
        </a:p>
      </dsp:txBody>
      <dsp:txXfrm>
        <a:off x="497669" y="2260943"/>
        <a:ext cx="1779739" cy="1086974"/>
      </dsp:txXfrm>
    </dsp:sp>
    <dsp:sp modelId="{DDDDBB93-545C-4B74-AEF3-9BE4EEE07D27}">
      <dsp:nvSpPr>
        <dsp:cNvPr id="0" name=""/>
        <dsp:cNvSpPr/>
      </dsp:nvSpPr>
      <dsp:spPr>
        <a:xfrm>
          <a:off x="2888530" y="783865"/>
          <a:ext cx="2309217" cy="1154608"/>
        </a:xfrm>
        <a:prstGeom prst="roundRect">
          <a:avLst>
            <a:gd name="adj" fmla="val 10000"/>
          </a:avLst>
        </a:prstGeom>
        <a:solidFill>
          <a:srgbClr val="00B0F0"/>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675" tIns="44450" rIns="66675" bIns="44450" numCol="1" spcCol="1270" anchor="ctr" anchorCtr="0">
          <a:noAutofit/>
        </a:bodyPr>
        <a:lstStyle/>
        <a:p>
          <a:pPr marL="0" lvl="0" indent="0" algn="ctr" defTabSz="1555750" rtl="0">
            <a:lnSpc>
              <a:spcPct val="90000"/>
            </a:lnSpc>
            <a:spcBef>
              <a:spcPct val="0"/>
            </a:spcBef>
            <a:spcAft>
              <a:spcPct val="35000"/>
            </a:spcAft>
            <a:buNone/>
          </a:pPr>
          <a:r>
            <a:rPr lang="en-US" sz="3500" kern="1200" dirty="0">
              <a:solidFill>
                <a:schemeClr val="tx2"/>
              </a:solidFill>
            </a:rPr>
            <a:t>Community College</a:t>
          </a:r>
          <a:endParaRPr lang="en-US" sz="3500" kern="1200" dirty="0"/>
        </a:p>
      </dsp:txBody>
      <dsp:txXfrm>
        <a:off x="2922347" y="817682"/>
        <a:ext cx="2241583" cy="1086974"/>
      </dsp:txXfrm>
    </dsp:sp>
    <dsp:sp modelId="{D26A37EC-833A-4FFF-B7E4-0CD5AE4348DA}">
      <dsp:nvSpPr>
        <dsp:cNvPr id="0" name=""/>
        <dsp:cNvSpPr/>
      </dsp:nvSpPr>
      <dsp:spPr>
        <a:xfrm>
          <a:off x="3119452" y="1938473"/>
          <a:ext cx="230921" cy="865956"/>
        </a:xfrm>
        <a:custGeom>
          <a:avLst/>
          <a:gdLst/>
          <a:ahLst/>
          <a:cxnLst/>
          <a:rect l="0" t="0" r="0" b="0"/>
          <a:pathLst>
            <a:path>
              <a:moveTo>
                <a:pt x="0" y="0"/>
              </a:moveTo>
              <a:lnTo>
                <a:pt x="0" y="865956"/>
              </a:lnTo>
              <a:lnTo>
                <a:pt x="230921" y="865956"/>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400382A-905B-4974-8F98-462738AA2DDB}">
      <dsp:nvSpPr>
        <dsp:cNvPr id="0" name=""/>
        <dsp:cNvSpPr/>
      </dsp:nvSpPr>
      <dsp:spPr>
        <a:xfrm>
          <a:off x="3350374" y="2227126"/>
          <a:ext cx="1847373" cy="1154608"/>
        </a:xfrm>
        <a:prstGeom prst="roundRect">
          <a:avLst>
            <a:gd name="adj" fmla="val 10000"/>
          </a:avLst>
        </a:prstGeom>
        <a:solidFill>
          <a:schemeClr val="dk2">
            <a:alpha val="90000"/>
            <a:tint val="4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5245" tIns="36830" rIns="55245" bIns="36830" numCol="1" spcCol="1270" anchor="ctr" anchorCtr="0">
          <a:noAutofit/>
        </a:bodyPr>
        <a:lstStyle/>
        <a:p>
          <a:pPr marL="0" lvl="0" indent="0" algn="ctr" defTabSz="1289050" rtl="0">
            <a:lnSpc>
              <a:spcPct val="90000"/>
            </a:lnSpc>
            <a:spcBef>
              <a:spcPct val="0"/>
            </a:spcBef>
            <a:spcAft>
              <a:spcPct val="35000"/>
            </a:spcAft>
            <a:buNone/>
          </a:pPr>
          <a:r>
            <a:rPr lang="en-US" sz="2900" kern="1200" dirty="0"/>
            <a:t>$1,000 per semester</a:t>
          </a:r>
        </a:p>
      </dsp:txBody>
      <dsp:txXfrm>
        <a:off x="3384191" y="2260943"/>
        <a:ext cx="1779739" cy="1086974"/>
      </dsp:txXfrm>
    </dsp:sp>
    <dsp:sp modelId="{C9506349-344E-4E3B-A27E-A4F3A1C7C89D}">
      <dsp:nvSpPr>
        <dsp:cNvPr id="0" name=""/>
        <dsp:cNvSpPr/>
      </dsp:nvSpPr>
      <dsp:spPr>
        <a:xfrm>
          <a:off x="5775052" y="783865"/>
          <a:ext cx="2309217" cy="1154608"/>
        </a:xfrm>
        <a:prstGeom prst="roundRect">
          <a:avLst>
            <a:gd name="adj" fmla="val 10000"/>
          </a:avLst>
        </a:prstGeom>
        <a:solidFill>
          <a:srgbClr val="00B0F0"/>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675" tIns="44450" rIns="66675" bIns="44450" numCol="1" spcCol="1270" anchor="ctr" anchorCtr="0">
          <a:noAutofit/>
        </a:bodyPr>
        <a:lstStyle/>
        <a:p>
          <a:pPr marL="0" lvl="0" indent="0" algn="ctr" defTabSz="1555750" rtl="0">
            <a:lnSpc>
              <a:spcPct val="90000"/>
            </a:lnSpc>
            <a:spcBef>
              <a:spcPct val="0"/>
            </a:spcBef>
            <a:spcAft>
              <a:spcPct val="35000"/>
            </a:spcAft>
            <a:buNone/>
          </a:pPr>
          <a:r>
            <a:rPr lang="en-US" sz="3500" kern="1200" dirty="0"/>
            <a:t>4-year Public</a:t>
          </a:r>
        </a:p>
      </dsp:txBody>
      <dsp:txXfrm>
        <a:off x="5808869" y="817682"/>
        <a:ext cx="2241583" cy="1086974"/>
      </dsp:txXfrm>
    </dsp:sp>
    <dsp:sp modelId="{D798FEDA-B51B-4651-BBFB-EB37851FFBC0}">
      <dsp:nvSpPr>
        <dsp:cNvPr id="0" name=""/>
        <dsp:cNvSpPr/>
      </dsp:nvSpPr>
      <dsp:spPr>
        <a:xfrm>
          <a:off x="6005973" y="1938473"/>
          <a:ext cx="230921" cy="865956"/>
        </a:xfrm>
        <a:custGeom>
          <a:avLst/>
          <a:gdLst/>
          <a:ahLst/>
          <a:cxnLst/>
          <a:rect l="0" t="0" r="0" b="0"/>
          <a:pathLst>
            <a:path>
              <a:moveTo>
                <a:pt x="0" y="0"/>
              </a:moveTo>
              <a:lnTo>
                <a:pt x="0" y="865956"/>
              </a:lnTo>
              <a:lnTo>
                <a:pt x="230921" y="865956"/>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905C2AA-7166-41C0-936B-0DEDB8478953}">
      <dsp:nvSpPr>
        <dsp:cNvPr id="0" name=""/>
        <dsp:cNvSpPr/>
      </dsp:nvSpPr>
      <dsp:spPr>
        <a:xfrm>
          <a:off x="6236895" y="2227126"/>
          <a:ext cx="1847373" cy="1154608"/>
        </a:xfrm>
        <a:prstGeom prst="roundRect">
          <a:avLst>
            <a:gd name="adj" fmla="val 10000"/>
          </a:avLst>
        </a:prstGeom>
        <a:solidFill>
          <a:schemeClr val="dk2">
            <a:alpha val="90000"/>
            <a:tint val="4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5245" tIns="36830" rIns="55245" bIns="36830" numCol="1" spcCol="1270" anchor="ctr" anchorCtr="0">
          <a:noAutofit/>
        </a:bodyPr>
        <a:lstStyle/>
        <a:p>
          <a:pPr marL="0" lvl="0" indent="0" algn="ctr" defTabSz="1289050" rtl="0">
            <a:lnSpc>
              <a:spcPct val="90000"/>
            </a:lnSpc>
            <a:spcBef>
              <a:spcPct val="0"/>
            </a:spcBef>
            <a:spcAft>
              <a:spcPct val="35000"/>
            </a:spcAft>
            <a:buNone/>
          </a:pPr>
          <a:r>
            <a:rPr lang="en-US" sz="2900" kern="1200" dirty="0"/>
            <a:t>$1,000 per semester</a:t>
          </a:r>
        </a:p>
      </dsp:txBody>
      <dsp:txXfrm>
        <a:off x="6270712" y="2260943"/>
        <a:ext cx="1779739" cy="1086974"/>
      </dsp:txXfrm>
    </dsp:sp>
    <dsp:sp modelId="{FA758BF0-55A1-4BD6-864E-AAAC376A5286}">
      <dsp:nvSpPr>
        <dsp:cNvPr id="0" name=""/>
        <dsp:cNvSpPr/>
      </dsp:nvSpPr>
      <dsp:spPr>
        <a:xfrm>
          <a:off x="8661573" y="783865"/>
          <a:ext cx="2309217" cy="1154608"/>
        </a:xfrm>
        <a:prstGeom prst="roundRect">
          <a:avLst>
            <a:gd name="adj" fmla="val 10000"/>
          </a:avLst>
        </a:prstGeom>
        <a:solidFill>
          <a:srgbClr val="00B0F0"/>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675" tIns="44450" rIns="66675" bIns="44450" numCol="1" spcCol="1270" anchor="ctr" anchorCtr="0">
          <a:noAutofit/>
        </a:bodyPr>
        <a:lstStyle/>
        <a:p>
          <a:pPr marL="0" lvl="0" indent="0" algn="ctr" defTabSz="1555750" rtl="0">
            <a:lnSpc>
              <a:spcPct val="90000"/>
            </a:lnSpc>
            <a:spcBef>
              <a:spcPct val="0"/>
            </a:spcBef>
            <a:spcAft>
              <a:spcPct val="35000"/>
            </a:spcAft>
            <a:buNone/>
          </a:pPr>
          <a:r>
            <a:rPr lang="en-US" sz="3500" kern="1200" dirty="0"/>
            <a:t>4-year Private</a:t>
          </a:r>
        </a:p>
      </dsp:txBody>
      <dsp:txXfrm>
        <a:off x="8695390" y="817682"/>
        <a:ext cx="2241583" cy="1086974"/>
      </dsp:txXfrm>
    </dsp:sp>
    <dsp:sp modelId="{EF44F6FA-A116-42C5-94F5-C040F3DC1511}">
      <dsp:nvSpPr>
        <dsp:cNvPr id="0" name=""/>
        <dsp:cNvSpPr/>
      </dsp:nvSpPr>
      <dsp:spPr>
        <a:xfrm>
          <a:off x="8892495" y="1938473"/>
          <a:ext cx="230921" cy="865956"/>
        </a:xfrm>
        <a:custGeom>
          <a:avLst/>
          <a:gdLst/>
          <a:ahLst/>
          <a:cxnLst/>
          <a:rect l="0" t="0" r="0" b="0"/>
          <a:pathLst>
            <a:path>
              <a:moveTo>
                <a:pt x="0" y="0"/>
              </a:moveTo>
              <a:lnTo>
                <a:pt x="0" y="865956"/>
              </a:lnTo>
              <a:lnTo>
                <a:pt x="230921" y="865956"/>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A5746B8-8352-4FFD-97ED-65290AFCD850}">
      <dsp:nvSpPr>
        <dsp:cNvPr id="0" name=""/>
        <dsp:cNvSpPr/>
      </dsp:nvSpPr>
      <dsp:spPr>
        <a:xfrm>
          <a:off x="9123417" y="2227126"/>
          <a:ext cx="1847373" cy="1154608"/>
        </a:xfrm>
        <a:prstGeom prst="roundRect">
          <a:avLst>
            <a:gd name="adj" fmla="val 10000"/>
          </a:avLst>
        </a:prstGeom>
        <a:solidFill>
          <a:schemeClr val="dk2">
            <a:alpha val="90000"/>
            <a:tint val="4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5245" tIns="36830" rIns="55245" bIns="36830" numCol="1" spcCol="1270" anchor="ctr" anchorCtr="0">
          <a:noAutofit/>
        </a:bodyPr>
        <a:lstStyle/>
        <a:p>
          <a:pPr marL="0" lvl="0" indent="0" algn="ctr" defTabSz="1289050" rtl="0">
            <a:lnSpc>
              <a:spcPct val="90000"/>
            </a:lnSpc>
            <a:spcBef>
              <a:spcPct val="0"/>
            </a:spcBef>
            <a:spcAft>
              <a:spcPct val="35000"/>
            </a:spcAft>
            <a:buNone/>
          </a:pPr>
          <a:r>
            <a:rPr lang="en-US" sz="2900" kern="1200" dirty="0"/>
            <a:t>$2,000 per semester</a:t>
          </a:r>
        </a:p>
      </dsp:txBody>
      <dsp:txXfrm>
        <a:off x="9157234" y="2260943"/>
        <a:ext cx="1779739" cy="108697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2329" cy="462120"/>
          </a:xfrm>
          <a:prstGeom prst="rect">
            <a:avLst/>
          </a:prstGeom>
        </p:spPr>
        <p:txBody>
          <a:bodyPr vert="horz" lIns="90763" tIns="45382" rIns="90763" bIns="45382" rtlCol="0"/>
          <a:lstStyle>
            <a:lvl1pPr algn="l">
              <a:defRPr sz="1200"/>
            </a:lvl1pPr>
          </a:lstStyle>
          <a:p>
            <a:endParaRPr lang="en-US"/>
          </a:p>
        </p:txBody>
      </p:sp>
      <p:sp>
        <p:nvSpPr>
          <p:cNvPr id="3" name="Date Placeholder 2"/>
          <p:cNvSpPr>
            <a:spLocks noGrp="1"/>
          </p:cNvSpPr>
          <p:nvPr>
            <p:ph type="dt" sz="quarter" idx="1"/>
          </p:nvPr>
        </p:nvSpPr>
        <p:spPr>
          <a:xfrm>
            <a:off x="3936173" y="0"/>
            <a:ext cx="3012329" cy="462120"/>
          </a:xfrm>
          <a:prstGeom prst="rect">
            <a:avLst/>
          </a:prstGeom>
        </p:spPr>
        <p:txBody>
          <a:bodyPr vert="horz" lIns="90763" tIns="45382" rIns="90763" bIns="45382" rtlCol="0"/>
          <a:lstStyle>
            <a:lvl1pPr algn="r">
              <a:defRPr sz="1200"/>
            </a:lvl1pPr>
          </a:lstStyle>
          <a:p>
            <a:fld id="{A529B845-3DE4-C44E-82C8-700AB11ED3A6}" type="datetime1">
              <a:rPr lang="en-US" smtClean="0"/>
              <a:t>10/19/2023</a:t>
            </a:fld>
            <a:endParaRPr lang="en-US"/>
          </a:p>
        </p:txBody>
      </p:sp>
      <p:sp>
        <p:nvSpPr>
          <p:cNvPr id="4" name="Footer Placeholder 3"/>
          <p:cNvSpPr>
            <a:spLocks noGrp="1"/>
          </p:cNvSpPr>
          <p:nvPr>
            <p:ph type="ftr" sz="quarter" idx="2"/>
          </p:nvPr>
        </p:nvSpPr>
        <p:spPr>
          <a:xfrm>
            <a:off x="0" y="8772378"/>
            <a:ext cx="3012329" cy="462120"/>
          </a:xfrm>
          <a:prstGeom prst="rect">
            <a:avLst/>
          </a:prstGeom>
        </p:spPr>
        <p:txBody>
          <a:bodyPr vert="horz" lIns="90763" tIns="45382" rIns="90763" bIns="45382" rtlCol="0" anchor="b"/>
          <a:lstStyle>
            <a:lvl1pPr algn="l">
              <a:defRPr sz="1200"/>
            </a:lvl1pPr>
          </a:lstStyle>
          <a:p>
            <a:endParaRPr lang="en-US"/>
          </a:p>
        </p:txBody>
      </p:sp>
      <p:sp>
        <p:nvSpPr>
          <p:cNvPr id="5" name="Slide Number Placeholder 4"/>
          <p:cNvSpPr>
            <a:spLocks noGrp="1"/>
          </p:cNvSpPr>
          <p:nvPr>
            <p:ph type="sldNum" sz="quarter" idx="3"/>
          </p:nvPr>
        </p:nvSpPr>
        <p:spPr>
          <a:xfrm>
            <a:off x="3936173" y="8772378"/>
            <a:ext cx="3012329" cy="462120"/>
          </a:xfrm>
          <a:prstGeom prst="rect">
            <a:avLst/>
          </a:prstGeom>
        </p:spPr>
        <p:txBody>
          <a:bodyPr vert="horz" lIns="90763" tIns="45382" rIns="90763" bIns="45382" rtlCol="0" anchor="b"/>
          <a:lstStyle>
            <a:lvl1pPr algn="r">
              <a:defRPr sz="1200"/>
            </a:lvl1pPr>
          </a:lstStyle>
          <a:p>
            <a:fld id="{A796EF79-0BF4-924E-943E-33FECC0BC4E2}" type="slidenum">
              <a:rPr lang="en-US" smtClean="0"/>
              <a:t>‹#›</a:t>
            </a:fld>
            <a:endParaRPr lang="en-US"/>
          </a:p>
        </p:txBody>
      </p:sp>
    </p:spTree>
    <p:extLst>
      <p:ext uri="{BB962C8B-B14F-4D97-AF65-F5344CB8AC3E}">
        <p14:creationId xmlns:p14="http://schemas.microsoft.com/office/powerpoint/2010/main" val="302575321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3012002" cy="461193"/>
          </a:xfrm>
          <a:prstGeom prst="rect">
            <a:avLst/>
          </a:prstGeom>
        </p:spPr>
        <p:txBody>
          <a:bodyPr vert="horz" lIns="87474" tIns="43738" rIns="87474" bIns="43738" rtlCol="0"/>
          <a:lstStyle>
            <a:lvl1pPr algn="l">
              <a:defRPr sz="1200"/>
            </a:lvl1pPr>
          </a:lstStyle>
          <a:p>
            <a:endParaRPr lang="en-US"/>
          </a:p>
        </p:txBody>
      </p:sp>
      <p:sp>
        <p:nvSpPr>
          <p:cNvPr id="3" name="Date Placeholder 2"/>
          <p:cNvSpPr>
            <a:spLocks noGrp="1"/>
          </p:cNvSpPr>
          <p:nvPr>
            <p:ph type="dt" idx="1"/>
          </p:nvPr>
        </p:nvSpPr>
        <p:spPr>
          <a:xfrm>
            <a:off x="3936566" y="2"/>
            <a:ext cx="3012002" cy="461193"/>
          </a:xfrm>
          <a:prstGeom prst="rect">
            <a:avLst/>
          </a:prstGeom>
        </p:spPr>
        <p:txBody>
          <a:bodyPr vert="horz" lIns="87474" tIns="43738" rIns="87474" bIns="43738" rtlCol="0"/>
          <a:lstStyle>
            <a:lvl1pPr algn="r">
              <a:defRPr sz="1200"/>
            </a:lvl1pPr>
          </a:lstStyle>
          <a:p>
            <a:fld id="{D55E2DDC-EEF2-C84C-B230-6800F23774E3}" type="datetime1">
              <a:rPr lang="en-US" smtClean="0"/>
              <a:t>10/19/2023</a:t>
            </a:fld>
            <a:endParaRPr lang="en-US"/>
          </a:p>
        </p:txBody>
      </p:sp>
      <p:sp>
        <p:nvSpPr>
          <p:cNvPr id="4" name="Slide Image Placeholder 3"/>
          <p:cNvSpPr>
            <a:spLocks noGrp="1" noRot="1" noChangeAspect="1"/>
          </p:cNvSpPr>
          <p:nvPr>
            <p:ph type="sldImg" idx="2"/>
          </p:nvPr>
        </p:nvSpPr>
        <p:spPr>
          <a:xfrm>
            <a:off x="396875" y="693738"/>
            <a:ext cx="6156325" cy="3463925"/>
          </a:xfrm>
          <a:prstGeom prst="rect">
            <a:avLst/>
          </a:prstGeom>
          <a:noFill/>
          <a:ln w="12700">
            <a:solidFill>
              <a:prstClr val="black"/>
            </a:solidFill>
          </a:ln>
        </p:spPr>
        <p:txBody>
          <a:bodyPr vert="horz" lIns="87474" tIns="43738" rIns="87474" bIns="43738" rtlCol="0" anchor="ctr"/>
          <a:lstStyle/>
          <a:p>
            <a:endParaRPr lang="en-US"/>
          </a:p>
        </p:txBody>
      </p:sp>
      <p:sp>
        <p:nvSpPr>
          <p:cNvPr id="5" name="Notes Placeholder 4"/>
          <p:cNvSpPr>
            <a:spLocks noGrp="1"/>
          </p:cNvSpPr>
          <p:nvPr>
            <p:ph type="body" sz="quarter" idx="3"/>
          </p:nvPr>
        </p:nvSpPr>
        <p:spPr>
          <a:xfrm>
            <a:off x="695311" y="4387444"/>
            <a:ext cx="5559456" cy="4155317"/>
          </a:xfrm>
          <a:prstGeom prst="rect">
            <a:avLst/>
          </a:prstGeom>
        </p:spPr>
        <p:txBody>
          <a:bodyPr vert="horz" lIns="87474" tIns="43738" rIns="87474" bIns="4373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773358"/>
            <a:ext cx="3012002" cy="461193"/>
          </a:xfrm>
          <a:prstGeom prst="rect">
            <a:avLst/>
          </a:prstGeom>
        </p:spPr>
        <p:txBody>
          <a:bodyPr vert="horz" lIns="87474" tIns="43738" rIns="87474" bIns="43738" rtlCol="0" anchor="b"/>
          <a:lstStyle>
            <a:lvl1pPr algn="l">
              <a:defRPr sz="1200"/>
            </a:lvl1pPr>
          </a:lstStyle>
          <a:p>
            <a:endParaRPr lang="en-US"/>
          </a:p>
        </p:txBody>
      </p:sp>
      <p:sp>
        <p:nvSpPr>
          <p:cNvPr id="7" name="Slide Number Placeholder 6"/>
          <p:cNvSpPr>
            <a:spLocks noGrp="1"/>
          </p:cNvSpPr>
          <p:nvPr>
            <p:ph type="sldNum" sz="quarter" idx="5"/>
          </p:nvPr>
        </p:nvSpPr>
        <p:spPr>
          <a:xfrm>
            <a:off x="3936566" y="8773358"/>
            <a:ext cx="3012002" cy="461193"/>
          </a:xfrm>
          <a:prstGeom prst="rect">
            <a:avLst/>
          </a:prstGeom>
        </p:spPr>
        <p:txBody>
          <a:bodyPr vert="horz" lIns="87474" tIns="43738" rIns="87474" bIns="43738" rtlCol="0" anchor="b"/>
          <a:lstStyle>
            <a:lvl1pPr algn="r">
              <a:defRPr sz="1200"/>
            </a:lvl1pPr>
          </a:lstStyle>
          <a:p>
            <a:fld id="{DE8B79F1-B7B6-4FD2-9263-BB9B47A67CD8}" type="slidenum">
              <a:rPr lang="en-US" smtClean="0"/>
              <a:t>‹#›</a:t>
            </a:fld>
            <a:endParaRPr lang="en-US"/>
          </a:p>
        </p:txBody>
      </p:sp>
    </p:spTree>
    <p:extLst>
      <p:ext uri="{BB962C8B-B14F-4D97-AF65-F5344CB8AC3E}">
        <p14:creationId xmlns:p14="http://schemas.microsoft.com/office/powerpoint/2010/main" val="17383634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E8B79F1-B7B6-4FD2-9263-BB9B47A67CD8}" type="slidenum">
              <a:rPr lang="en-US" smtClean="0"/>
              <a:t>1</a:t>
            </a:fld>
            <a:endParaRPr lang="en-US"/>
          </a:p>
        </p:txBody>
      </p:sp>
    </p:spTree>
    <p:extLst>
      <p:ext uri="{BB962C8B-B14F-4D97-AF65-F5344CB8AC3E}">
        <p14:creationId xmlns:p14="http://schemas.microsoft.com/office/powerpoint/2010/main" val="37805718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96875" y="693738"/>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8B79F1-B7B6-4FD2-9263-BB9B47A67CD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47157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didn’t want to create specific slide to address the noncitizen policy change around paper applications, but I did want to make sure you were ready to respond to it. This may come up in Memphis or Chattanooga, but I guarantee it will be an issue in Knoxville. The issue which caused this policy change stemmed from Fulton HS in </a:t>
            </a:r>
            <a:r>
              <a:rPr lang="en-US" dirty="0" err="1"/>
              <a:t>Knoxviille</a:t>
            </a:r>
            <a:r>
              <a:rPr lang="en-US" dirty="0"/>
              <a:t>, TN. Our response should be focused on the fact that students are required to have a SSN to complete a FAFSA to be eligible so it was determined that until a student possesses a valid SSN no TNP app should be submitted. However, stress to counselors that any student who receives an SSN after the 11/1 deadline and submits an appeal will be approved to participate in the program.</a:t>
            </a:r>
          </a:p>
        </p:txBody>
      </p:sp>
      <p:sp>
        <p:nvSpPr>
          <p:cNvPr id="4" name="Slide Number Placeholder 3"/>
          <p:cNvSpPr>
            <a:spLocks noGrp="1"/>
          </p:cNvSpPr>
          <p:nvPr>
            <p:ph type="sldNum" sz="quarter" idx="5"/>
          </p:nvPr>
        </p:nvSpPr>
        <p:spPr/>
        <p:txBody>
          <a:bodyPr/>
          <a:lstStyle/>
          <a:p>
            <a:fld id="{DE8B79F1-B7B6-4FD2-9263-BB9B47A67CD8}" type="slidenum">
              <a:rPr lang="en-US" smtClean="0"/>
              <a:t>2</a:t>
            </a:fld>
            <a:endParaRPr lang="en-US"/>
          </a:p>
        </p:txBody>
      </p:sp>
    </p:spTree>
    <p:extLst>
      <p:ext uri="{BB962C8B-B14F-4D97-AF65-F5344CB8AC3E}">
        <p14:creationId xmlns:p14="http://schemas.microsoft.com/office/powerpoint/2010/main" val="2311162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Calibri" panose="020F0502020204030204" pitchFamily="34" charset="0"/>
                <a:ea typeface="Calibri" panose="020F0502020204030204" pitchFamily="34" charset="0"/>
              </a:rPr>
              <a:t>By completing the four steps and enrolling at a technical or community college next fall, Promise will offset any tuition not covered by other financial aid. You will still be responsible for costs such as books, food, and other fees. </a:t>
            </a:r>
          </a:p>
        </p:txBody>
      </p:sp>
      <p:sp>
        <p:nvSpPr>
          <p:cNvPr id="4" name="Slide Number Placeholder 3"/>
          <p:cNvSpPr>
            <a:spLocks noGrp="1"/>
          </p:cNvSpPr>
          <p:nvPr>
            <p:ph type="sldNum" sz="quarter" idx="5"/>
          </p:nvPr>
        </p:nvSpPr>
        <p:spPr/>
        <p:txBody>
          <a:bodyPr/>
          <a:lstStyle/>
          <a:p>
            <a:fld id="{DE8B79F1-B7B6-4FD2-9263-BB9B47A67CD8}" type="slidenum">
              <a:rPr lang="en-US" smtClean="0"/>
              <a:t>5</a:t>
            </a:fld>
            <a:endParaRPr lang="en-US"/>
          </a:p>
        </p:txBody>
      </p:sp>
    </p:spTree>
    <p:extLst>
      <p:ext uri="{BB962C8B-B14F-4D97-AF65-F5344CB8AC3E}">
        <p14:creationId xmlns:p14="http://schemas.microsoft.com/office/powerpoint/2010/main" val="12377099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Mention to school counselors that the mandatory meeting webinar will be made available to all graduates who self-report as an “early grad” and then indicate the intent to enroll early. Communications will be sent from tnAchieves – emailed Ayers to confirm.</a:t>
            </a:r>
          </a:p>
          <a:p>
            <a:endParaRPr lang="en-US" dirty="0"/>
          </a:p>
          <a:p>
            <a:r>
              <a:rPr lang="en-US" dirty="0"/>
              <a:t>Remind all that community service hours may not be completed prior to 11/1</a:t>
            </a:r>
          </a:p>
          <a:p>
            <a:endParaRPr lang="en-US" dirty="0"/>
          </a:p>
          <a:p>
            <a:r>
              <a:rPr lang="en-US" dirty="0"/>
              <a:t>Stress the importance of completing the 23-24 as soon as possible.</a:t>
            </a:r>
          </a:p>
          <a:p>
            <a:endParaRPr lang="en-US" dirty="0"/>
          </a:p>
          <a:p>
            <a:r>
              <a:rPr lang="en-US" dirty="0"/>
              <a:t>Remind counselors that students who wait to complete all the requirements may have to pay up front since they are ineligible for an award until all requirements are met. TBR CCs may choose to hold early grads in classes in spring ’24. This was done in the spring ’23 for early grads.</a:t>
            </a:r>
          </a:p>
        </p:txBody>
      </p:sp>
      <p:sp>
        <p:nvSpPr>
          <p:cNvPr id="4" name="Slide Number Placeholder 3"/>
          <p:cNvSpPr>
            <a:spLocks noGrp="1"/>
          </p:cNvSpPr>
          <p:nvPr>
            <p:ph type="sldNum" sz="quarter" idx="5"/>
          </p:nvPr>
        </p:nvSpPr>
        <p:spPr/>
        <p:txBody>
          <a:bodyPr/>
          <a:lstStyle/>
          <a:p>
            <a:fld id="{DE8B79F1-B7B6-4FD2-9263-BB9B47A67CD8}" type="slidenum">
              <a:rPr lang="en-US" smtClean="0"/>
              <a:t>7</a:t>
            </a:fld>
            <a:endParaRPr lang="en-US"/>
          </a:p>
        </p:txBody>
      </p:sp>
    </p:spTree>
    <p:extLst>
      <p:ext uri="{BB962C8B-B14F-4D97-AF65-F5344CB8AC3E}">
        <p14:creationId xmlns:p14="http://schemas.microsoft.com/office/powerpoint/2010/main" val="17499412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Mention to school counselors that the mandatory meeting webinar will be made available to all graduates who self-report as an “early grad” and then indicate the intent to enroll early. Communications will be sent from tnAchieves – emailed Ayers to confirm.</a:t>
            </a:r>
          </a:p>
          <a:p>
            <a:endParaRPr lang="en-US" dirty="0"/>
          </a:p>
          <a:p>
            <a:r>
              <a:rPr lang="en-US" dirty="0"/>
              <a:t>Remind all that community service hours may not be completed prior to 11/1</a:t>
            </a:r>
          </a:p>
          <a:p>
            <a:endParaRPr lang="en-US" dirty="0"/>
          </a:p>
          <a:p>
            <a:r>
              <a:rPr lang="en-US" dirty="0"/>
              <a:t>Stress the importance of completing the 23-24 as soon as possible.</a:t>
            </a:r>
          </a:p>
          <a:p>
            <a:endParaRPr lang="en-US" dirty="0"/>
          </a:p>
          <a:p>
            <a:r>
              <a:rPr lang="en-US" dirty="0"/>
              <a:t>Remind counselors that students who wait to complete all the requirements may have to pay up front since they are ineligible for an award until all requirements are met. TBR CCs may choose to hold early grads in classes in spring ’24. This was done in the spring ’23 for early grads.</a:t>
            </a:r>
          </a:p>
        </p:txBody>
      </p:sp>
      <p:sp>
        <p:nvSpPr>
          <p:cNvPr id="4" name="Slide Number Placeholder 3"/>
          <p:cNvSpPr>
            <a:spLocks noGrp="1"/>
          </p:cNvSpPr>
          <p:nvPr>
            <p:ph type="sldNum" sz="quarter" idx="5"/>
          </p:nvPr>
        </p:nvSpPr>
        <p:spPr/>
        <p:txBody>
          <a:bodyPr/>
          <a:lstStyle/>
          <a:p>
            <a:fld id="{DE8B79F1-B7B6-4FD2-9263-BB9B47A67CD8}" type="slidenum">
              <a:rPr lang="en-US" smtClean="0"/>
              <a:t>8</a:t>
            </a:fld>
            <a:endParaRPr lang="en-US"/>
          </a:p>
        </p:txBody>
      </p:sp>
    </p:spTree>
    <p:extLst>
      <p:ext uri="{BB962C8B-B14F-4D97-AF65-F5344CB8AC3E}">
        <p14:creationId xmlns:p14="http://schemas.microsoft.com/office/powerpoint/2010/main" val="5486688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E8B79F1-B7B6-4FD2-9263-BB9B47A67CD8}" type="slidenum">
              <a:rPr lang="en-US" smtClean="0"/>
              <a:t>10</a:t>
            </a:fld>
            <a:endParaRPr lang="en-US"/>
          </a:p>
        </p:txBody>
      </p:sp>
    </p:spTree>
    <p:extLst>
      <p:ext uri="{BB962C8B-B14F-4D97-AF65-F5344CB8AC3E}">
        <p14:creationId xmlns:p14="http://schemas.microsoft.com/office/powerpoint/2010/main" val="22608068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Award amounts are based upon the type of Tennessee college you attend.  </a:t>
            </a:r>
            <a:endParaRPr lang="en-US" dirty="0"/>
          </a:p>
        </p:txBody>
      </p:sp>
      <p:sp>
        <p:nvSpPr>
          <p:cNvPr id="4" name="Slide Number Placeholder 3"/>
          <p:cNvSpPr>
            <a:spLocks noGrp="1"/>
          </p:cNvSpPr>
          <p:nvPr>
            <p:ph type="sldNum" sz="quarter" idx="5"/>
          </p:nvPr>
        </p:nvSpPr>
        <p:spPr/>
        <p:txBody>
          <a:bodyPr/>
          <a:lstStyle/>
          <a:p>
            <a:fld id="{DE8B79F1-B7B6-4FD2-9263-BB9B47A67CD8}" type="slidenum">
              <a:rPr lang="en-US" smtClean="0"/>
              <a:t>11</a:t>
            </a:fld>
            <a:endParaRPr lang="en-US"/>
          </a:p>
        </p:txBody>
      </p:sp>
    </p:spTree>
    <p:extLst>
      <p:ext uri="{BB962C8B-B14F-4D97-AF65-F5344CB8AC3E}">
        <p14:creationId xmlns:p14="http://schemas.microsoft.com/office/powerpoint/2010/main" val="33810894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Award amounts are based upon the type of Tennessee college you attend.  </a:t>
            </a:r>
            <a:endParaRPr lang="en-US" dirty="0"/>
          </a:p>
        </p:txBody>
      </p:sp>
      <p:sp>
        <p:nvSpPr>
          <p:cNvPr id="4" name="Slide Number Placeholder 3"/>
          <p:cNvSpPr>
            <a:spLocks noGrp="1"/>
          </p:cNvSpPr>
          <p:nvPr>
            <p:ph type="sldNum" sz="quarter" idx="5"/>
          </p:nvPr>
        </p:nvSpPr>
        <p:spPr/>
        <p:txBody>
          <a:bodyPr/>
          <a:lstStyle/>
          <a:p>
            <a:fld id="{DE8B79F1-B7B6-4FD2-9263-BB9B47A67CD8}" type="slidenum">
              <a:rPr lang="en-US" smtClean="0"/>
              <a:t>12</a:t>
            </a:fld>
            <a:endParaRPr lang="en-US"/>
          </a:p>
        </p:txBody>
      </p:sp>
    </p:spTree>
    <p:extLst>
      <p:ext uri="{BB962C8B-B14F-4D97-AF65-F5344CB8AC3E}">
        <p14:creationId xmlns:p14="http://schemas.microsoft.com/office/powerpoint/2010/main" val="34601695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E8B79F1-B7B6-4FD2-9263-BB9B47A67CD8}" type="slidenum">
              <a:rPr lang="en-US" smtClean="0"/>
              <a:t>18</a:t>
            </a:fld>
            <a:endParaRPr lang="en-US"/>
          </a:p>
        </p:txBody>
      </p:sp>
    </p:spTree>
    <p:extLst>
      <p:ext uri="{BB962C8B-B14F-4D97-AF65-F5344CB8AC3E}">
        <p14:creationId xmlns:p14="http://schemas.microsoft.com/office/powerpoint/2010/main" val="22252001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 name="Text Placeholder 2"/>
          <p:cNvSpPr>
            <a:spLocks noGrp="1"/>
          </p:cNvSpPr>
          <p:nvPr>
            <p:ph type="body" idx="10" hasCustomPrompt="1"/>
          </p:nvPr>
        </p:nvSpPr>
        <p:spPr>
          <a:xfrm>
            <a:off x="8636000" y="6096000"/>
            <a:ext cx="2844800" cy="457200"/>
          </a:xfrm>
        </p:spPr>
        <p:txBody>
          <a:bodyPr anchor="b">
            <a:normAutofit/>
          </a:bodyPr>
          <a:lstStyle>
            <a:lvl1pPr marL="0" indent="0" algn="r">
              <a:buNone/>
              <a:defRPr sz="16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a:t>
            </a:r>
          </a:p>
        </p:txBody>
      </p:sp>
      <p:pic>
        <p:nvPicPr>
          <p:cNvPr id="3" name="Picture 2">
            <a:extLst>
              <a:ext uri="{FF2B5EF4-FFF2-40B4-BE49-F238E27FC236}">
                <a16:creationId xmlns:a16="http://schemas.microsoft.com/office/drawing/2014/main" id="{7DA05B4F-BCAB-4A1D-9D0D-5537CD6DCA6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429000" y="2133600"/>
            <a:ext cx="5349240" cy="696903"/>
          </a:xfrm>
          <a:prstGeom prst="rect">
            <a:avLst/>
          </a:prstGeom>
        </p:spPr>
      </p:pic>
      <p:cxnSp>
        <p:nvCxnSpPr>
          <p:cNvPr id="11" name="Straight Connector 10"/>
          <p:cNvCxnSpPr/>
          <p:nvPr userDrawn="1"/>
        </p:nvCxnSpPr>
        <p:spPr>
          <a:xfrm>
            <a:off x="3048000" y="2895600"/>
            <a:ext cx="6096000" cy="0"/>
          </a:xfrm>
          <a:prstGeom prst="line">
            <a:avLst/>
          </a:prstGeom>
          <a:ln w="19050">
            <a:solidFill>
              <a:schemeClr val="tx2"/>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2156397" y="2971800"/>
            <a:ext cx="7879207" cy="584200"/>
          </a:xfrm>
        </p:spPr>
        <p:txBody>
          <a:bodyPr>
            <a:normAutofit fontScale="92500" lnSpcReduction="20000"/>
          </a:bodyPr>
          <a:lstStyle>
            <a:lvl1pPr marL="0" indent="0" algn="ctr">
              <a:buNone/>
              <a:defRPr/>
            </a:lvl1pPr>
          </a:lstStyle>
          <a:p>
            <a:r>
              <a:rPr lang="en-US" sz="3900" dirty="0">
                <a:solidFill>
                  <a:srgbClr val="183962"/>
                </a:solidFill>
                <a:latin typeface="+mj-lt"/>
                <a:ea typeface="Open Sans" panose="020B0606030504020204" pitchFamily="34" charset="0"/>
                <a:cs typeface="Open Sans" panose="020B0606030504020204" pitchFamily="34" charset="0"/>
              </a:rPr>
              <a:t>Presentation Title</a:t>
            </a:r>
            <a:endParaRPr lang="en-US" dirty="0">
              <a:solidFill>
                <a:srgbClr val="183962"/>
              </a:solidFill>
              <a:latin typeface="+mj-lt"/>
              <a:ea typeface="Open Sans" panose="020B0606030504020204" pitchFamily="34" charset="0"/>
              <a:cs typeface="Open Sans" panose="020B0606030504020204" pitchFamily="34" charset="0"/>
            </a:endParaRPr>
          </a:p>
          <a:p>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81125754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ody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4" name="Text Placeholder 2"/>
          <p:cNvSpPr>
            <a:spLocks noGrp="1"/>
          </p:cNvSpPr>
          <p:nvPr>
            <p:ph idx="1"/>
          </p:nvPr>
        </p:nvSpPr>
        <p:spPr>
          <a:xfrm>
            <a:off x="609600" y="1701806"/>
            <a:ext cx="10972800" cy="4165599"/>
          </a:xfrm>
          <a:prstGeom prst="rect">
            <a:avLst/>
          </a:prstGeom>
        </p:spPr>
        <p:txBody>
          <a:bodyPr vert="horz" lIns="91440" tIns="45720" rIns="91440" bIns="45720" rtlCol="0">
            <a:normAutofit/>
          </a:bodyPr>
          <a:lstStyle>
            <a:lvl1pPr marL="342900" indent="-342900">
              <a:buFont typeface="Arial" panose="020B0604020202020204" pitchFamily="34" charset="0"/>
              <a:buChar char="•"/>
              <a:defRPr>
                <a:solidFill>
                  <a:schemeClr val="tx2"/>
                </a:solidFill>
              </a:defRPr>
            </a:lvl1pPr>
            <a:lvl2pPr marL="742950" indent="-285750">
              <a:buFont typeface="Calibri" panose="020F0502020204030204" pitchFamily="34" charset="0"/>
              <a:buChar cha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JM" dirty="0"/>
          </a:p>
        </p:txBody>
      </p:sp>
    </p:spTree>
    <p:extLst>
      <p:ext uri="{BB962C8B-B14F-4D97-AF65-F5344CB8AC3E}">
        <p14:creationId xmlns:p14="http://schemas.microsoft.com/office/powerpoint/2010/main" val="63109903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Column Body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quarter" idx="10"/>
          </p:nvPr>
        </p:nvSpPr>
        <p:spPr>
          <a:xfrm>
            <a:off x="609600" y="1676400"/>
            <a:ext cx="5384800" cy="4191000"/>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3"/>
          <p:cNvSpPr>
            <a:spLocks noGrp="1"/>
          </p:cNvSpPr>
          <p:nvPr>
            <p:ph sz="quarter" idx="11"/>
          </p:nvPr>
        </p:nvSpPr>
        <p:spPr>
          <a:xfrm>
            <a:off x="6197600" y="1676400"/>
            <a:ext cx="5384800" cy="4191000"/>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61711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hank You">
    <p:spTree>
      <p:nvGrpSpPr>
        <p:cNvPr id="1" name=""/>
        <p:cNvGrpSpPr/>
        <p:nvPr/>
      </p:nvGrpSpPr>
      <p:grpSpPr>
        <a:xfrm>
          <a:off x="0" y="0"/>
          <a:ext cx="0" cy="0"/>
          <a:chOff x="0" y="0"/>
          <a:chExt cx="0" cy="0"/>
        </a:xfrm>
      </p:grpSpPr>
      <p:sp>
        <p:nvSpPr>
          <p:cNvPr id="10" name="Text Placeholder 2"/>
          <p:cNvSpPr>
            <a:spLocks noGrp="1"/>
          </p:cNvSpPr>
          <p:nvPr>
            <p:ph idx="1"/>
          </p:nvPr>
        </p:nvSpPr>
        <p:spPr>
          <a:xfrm>
            <a:off x="609600" y="1701806"/>
            <a:ext cx="10972800" cy="4165599"/>
          </a:xfrm>
          <a:prstGeom prst="rect">
            <a:avLst/>
          </a:prstGeom>
        </p:spPr>
        <p:txBody>
          <a:bodyPr vert="horz" lIns="91440" tIns="45720" rIns="91440" bIns="45720" rtlCol="0">
            <a:normAutofit/>
          </a:bodyPr>
          <a:lstStyle>
            <a:lvl1pPr marL="342900" indent="-342900">
              <a:buFont typeface="Arial" panose="020B0604020202020204" pitchFamily="34" charset="0"/>
              <a:buChar char="•"/>
              <a:defRPr sz="3200">
                <a:solidFill>
                  <a:schemeClr val="tx2"/>
                </a:solidFill>
                <a:latin typeface="+mj-lt"/>
              </a:defRPr>
            </a:lvl1pPr>
            <a:lvl2pPr marL="742950" indent="-285750">
              <a:buFont typeface="Calibri" panose="020F0502020204030204" pitchFamily="34" charset="0"/>
              <a:buChar char="▫"/>
              <a:defRPr sz="3200">
                <a:solidFill>
                  <a:schemeClr val="tx2"/>
                </a:solidFill>
                <a:latin typeface="+mj-lt"/>
              </a:defRPr>
            </a:lvl2pPr>
            <a:lvl3pPr>
              <a:defRPr sz="3200">
                <a:solidFill>
                  <a:schemeClr val="tx2"/>
                </a:solidFill>
                <a:latin typeface="+mj-lt"/>
              </a:defRPr>
            </a:lvl3pPr>
            <a:lvl4pPr>
              <a:defRPr sz="3200">
                <a:solidFill>
                  <a:schemeClr val="tx2"/>
                </a:solidFill>
                <a:latin typeface="+mj-lt"/>
              </a:defRPr>
            </a:lvl4pPr>
            <a:lvl5pPr>
              <a:defRPr sz="3200">
                <a:solidFill>
                  <a:schemeClr val="tx2"/>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JM" dirty="0"/>
          </a:p>
        </p:txBody>
      </p:sp>
    </p:spTree>
    <p:extLst>
      <p:ext uri="{BB962C8B-B14F-4D97-AF65-F5344CB8AC3E}">
        <p14:creationId xmlns:p14="http://schemas.microsoft.com/office/powerpoint/2010/main" val="21402512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 name="Text Placeholder 2"/>
          <p:cNvSpPr>
            <a:spLocks noGrp="1"/>
          </p:cNvSpPr>
          <p:nvPr>
            <p:ph type="body" idx="10" hasCustomPrompt="1"/>
          </p:nvPr>
        </p:nvSpPr>
        <p:spPr>
          <a:xfrm>
            <a:off x="8636000" y="6096000"/>
            <a:ext cx="2844800" cy="457200"/>
          </a:xfrm>
        </p:spPr>
        <p:txBody>
          <a:bodyPr anchor="b">
            <a:normAutofit/>
          </a:bodyPr>
          <a:lstStyle>
            <a:lvl1pPr marL="0" indent="0" algn="r">
              <a:buNone/>
              <a:defRPr sz="16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a:t>
            </a:r>
          </a:p>
        </p:txBody>
      </p:sp>
      <p:pic>
        <p:nvPicPr>
          <p:cNvPr id="6" name="Picture 5">
            <a:extLst>
              <a:ext uri="{FF2B5EF4-FFF2-40B4-BE49-F238E27FC236}">
                <a16:creationId xmlns:a16="http://schemas.microsoft.com/office/drawing/2014/main" id="{FCA8DEA2-D7EF-410A-82D3-8F7FCC6D577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429000" y="2133600"/>
            <a:ext cx="5349240" cy="696903"/>
          </a:xfrm>
          <a:prstGeom prst="rect">
            <a:avLst/>
          </a:prstGeom>
        </p:spPr>
      </p:pic>
      <p:cxnSp>
        <p:nvCxnSpPr>
          <p:cNvPr id="11" name="Straight Connector 10"/>
          <p:cNvCxnSpPr/>
          <p:nvPr userDrawn="1"/>
        </p:nvCxnSpPr>
        <p:spPr>
          <a:xfrm>
            <a:off x="3048000" y="2895600"/>
            <a:ext cx="6096000" cy="0"/>
          </a:xfrm>
          <a:prstGeom prst="line">
            <a:avLst/>
          </a:prstGeom>
          <a:ln w="19050">
            <a:solidFill>
              <a:schemeClr val="tx2"/>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2156397" y="2971800"/>
            <a:ext cx="7879207" cy="584200"/>
          </a:xfrm>
        </p:spPr>
        <p:txBody>
          <a:bodyPr>
            <a:normAutofit fontScale="92500" lnSpcReduction="20000"/>
          </a:bodyPr>
          <a:lstStyle>
            <a:lvl1pPr marL="0" indent="0" algn="ctr">
              <a:buNone/>
              <a:defRPr/>
            </a:lvl1pPr>
          </a:lstStyle>
          <a:p>
            <a:r>
              <a:rPr lang="en-US" sz="3900" dirty="0">
                <a:solidFill>
                  <a:srgbClr val="183962"/>
                </a:solidFill>
                <a:latin typeface="+mj-lt"/>
                <a:ea typeface="Open Sans" panose="020B0606030504020204" pitchFamily="34" charset="0"/>
                <a:cs typeface="Open Sans" panose="020B0606030504020204" pitchFamily="34" charset="0"/>
              </a:rPr>
              <a:t>Presentation Title</a:t>
            </a:r>
            <a:endParaRPr lang="en-US" dirty="0">
              <a:solidFill>
                <a:srgbClr val="183962"/>
              </a:solidFill>
              <a:latin typeface="+mj-lt"/>
              <a:ea typeface="Open Sans" panose="020B0606030504020204" pitchFamily="34" charset="0"/>
              <a:cs typeface="Open Sans" panose="020B0606030504020204" pitchFamily="34" charset="0"/>
            </a:endParaRPr>
          </a:p>
          <a:p>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1117303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ody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4" name="Text Placeholder 2"/>
          <p:cNvSpPr>
            <a:spLocks noGrp="1"/>
          </p:cNvSpPr>
          <p:nvPr>
            <p:ph idx="1"/>
          </p:nvPr>
        </p:nvSpPr>
        <p:spPr>
          <a:xfrm>
            <a:off x="609600" y="1701806"/>
            <a:ext cx="10972800" cy="4165599"/>
          </a:xfrm>
          <a:prstGeom prst="rect">
            <a:avLst/>
          </a:prstGeom>
        </p:spPr>
        <p:txBody>
          <a:bodyPr vert="horz" lIns="91440" tIns="45720" rIns="91440" bIns="45720" rtlCol="0">
            <a:normAutofit/>
          </a:bodyPr>
          <a:lstStyle>
            <a:lvl1pPr marL="342900" indent="-342900">
              <a:buFont typeface="Arial" panose="020B0604020202020204" pitchFamily="34" charset="0"/>
              <a:buChar char="•"/>
              <a:defRPr>
                <a:solidFill>
                  <a:schemeClr val="tx2"/>
                </a:solidFill>
              </a:defRPr>
            </a:lvl1pPr>
            <a:lvl2pPr marL="742950" indent="-285750">
              <a:buFont typeface="Calibri" panose="020F0502020204030204" pitchFamily="34" charset="0"/>
              <a:buChar cha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JM" dirty="0"/>
          </a:p>
        </p:txBody>
      </p:sp>
    </p:spTree>
    <p:extLst>
      <p:ext uri="{BB962C8B-B14F-4D97-AF65-F5344CB8AC3E}">
        <p14:creationId xmlns:p14="http://schemas.microsoft.com/office/powerpoint/2010/main" val="379925553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Body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quarter" idx="10"/>
          </p:nvPr>
        </p:nvSpPr>
        <p:spPr>
          <a:xfrm>
            <a:off x="609600" y="1676400"/>
            <a:ext cx="5384800" cy="4191000"/>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3"/>
          <p:cNvSpPr>
            <a:spLocks noGrp="1"/>
          </p:cNvSpPr>
          <p:nvPr>
            <p:ph sz="quarter" idx="11"/>
          </p:nvPr>
        </p:nvSpPr>
        <p:spPr>
          <a:xfrm>
            <a:off x="6197600" y="1676400"/>
            <a:ext cx="5384800" cy="4191000"/>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6710490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hank You">
    <p:spTree>
      <p:nvGrpSpPr>
        <p:cNvPr id="1" name=""/>
        <p:cNvGrpSpPr/>
        <p:nvPr/>
      </p:nvGrpSpPr>
      <p:grpSpPr>
        <a:xfrm>
          <a:off x="0" y="0"/>
          <a:ext cx="0" cy="0"/>
          <a:chOff x="0" y="0"/>
          <a:chExt cx="0" cy="0"/>
        </a:xfrm>
      </p:grpSpPr>
      <p:sp>
        <p:nvSpPr>
          <p:cNvPr id="10" name="Text Placeholder 2"/>
          <p:cNvSpPr>
            <a:spLocks noGrp="1"/>
          </p:cNvSpPr>
          <p:nvPr>
            <p:ph idx="1"/>
          </p:nvPr>
        </p:nvSpPr>
        <p:spPr>
          <a:xfrm>
            <a:off x="609600" y="1701806"/>
            <a:ext cx="10972800" cy="4165599"/>
          </a:xfrm>
          <a:prstGeom prst="rect">
            <a:avLst/>
          </a:prstGeom>
        </p:spPr>
        <p:txBody>
          <a:bodyPr vert="horz" lIns="91440" tIns="45720" rIns="91440" bIns="45720" rtlCol="0">
            <a:normAutofit/>
          </a:bodyPr>
          <a:lstStyle>
            <a:lvl1pPr marL="342900" indent="-342900">
              <a:buFont typeface="Arial" panose="020B0604020202020204" pitchFamily="34" charset="0"/>
              <a:buChar char="•"/>
              <a:defRPr sz="3200">
                <a:solidFill>
                  <a:schemeClr val="tx2"/>
                </a:solidFill>
                <a:latin typeface="+mj-lt"/>
              </a:defRPr>
            </a:lvl1pPr>
            <a:lvl2pPr marL="742950" indent="-285750">
              <a:buFont typeface="Calibri" panose="020F0502020204030204" pitchFamily="34" charset="0"/>
              <a:buChar char="▫"/>
              <a:defRPr sz="3200">
                <a:solidFill>
                  <a:schemeClr val="tx2"/>
                </a:solidFill>
                <a:latin typeface="+mj-lt"/>
              </a:defRPr>
            </a:lvl2pPr>
            <a:lvl3pPr>
              <a:defRPr sz="3200">
                <a:solidFill>
                  <a:schemeClr val="tx2"/>
                </a:solidFill>
                <a:latin typeface="+mj-lt"/>
              </a:defRPr>
            </a:lvl3pPr>
            <a:lvl4pPr>
              <a:defRPr sz="3200">
                <a:solidFill>
                  <a:schemeClr val="tx2"/>
                </a:solidFill>
                <a:latin typeface="+mj-lt"/>
              </a:defRPr>
            </a:lvl4pPr>
            <a:lvl5pPr>
              <a:defRPr sz="3200">
                <a:solidFill>
                  <a:schemeClr val="tx2"/>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JM" dirty="0"/>
          </a:p>
        </p:txBody>
      </p:sp>
    </p:spTree>
    <p:extLst>
      <p:ext uri="{BB962C8B-B14F-4D97-AF65-F5344CB8AC3E}">
        <p14:creationId xmlns:p14="http://schemas.microsoft.com/office/powerpoint/2010/main" val="174072530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609600" y="6356351"/>
            <a:ext cx="2844800" cy="365125"/>
          </a:xfrm>
          <a:prstGeom prst="rect">
            <a:avLst/>
          </a:prstGeom>
        </p:spPr>
        <p:txBody>
          <a:bodyPr/>
          <a:lstStyle/>
          <a:p>
            <a:fld id="{D4F1B3C0-5004-4580-A462-E0890CAA9BDC}" type="datetime1">
              <a:rPr lang="en-US" smtClean="0">
                <a:solidFill>
                  <a:prstClr val="black"/>
                </a:solidFill>
              </a:rPr>
              <a:pPr/>
              <a:t>10/19/2023</a:t>
            </a:fld>
            <a:endParaRPr lang="en-US" dirty="0">
              <a:solidFill>
                <a:prstClr val="black"/>
              </a:solidFill>
            </a:endParaRPr>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p>
            <a:endParaRPr lang="en-US" dirty="0">
              <a:solidFill>
                <a:prstClr val="black"/>
              </a:solidFill>
            </a:endParaRPr>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295C6AA6-850F-4800-9E8E-8F77AC1DC730}" type="slidenum">
              <a:rPr lang="en-US" smtClean="0">
                <a:solidFill>
                  <a:prstClr val="black"/>
                </a:solidFill>
              </a:rPr>
              <a:pPr/>
              <a:t>‹#›</a:t>
            </a:fld>
            <a:endParaRPr lang="en-US" dirty="0">
              <a:solidFill>
                <a:prstClr val="black"/>
              </a:solidFill>
            </a:endParaRPr>
          </a:p>
        </p:txBody>
      </p:sp>
    </p:spTree>
    <p:extLst>
      <p:ext uri="{BB962C8B-B14F-4D97-AF65-F5344CB8AC3E}">
        <p14:creationId xmlns:p14="http://schemas.microsoft.com/office/powerpoint/2010/main" val="268659611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3.jpe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heme" Target="../theme/theme2.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304800"/>
            <a:ext cx="10972800" cy="1143000"/>
          </a:xfrm>
          <a:prstGeom prst="rect">
            <a:avLst/>
          </a:prstGeom>
        </p:spPr>
        <p:txBody>
          <a:bodyPr vert="horz" lIns="91440" tIns="45720" rIns="91440" bIns="45720" rtlCol="0" anchor="ctr">
            <a:noAutofit/>
          </a:bodyPr>
          <a:lstStyle/>
          <a:p>
            <a:r>
              <a:rPr lang="en-US" dirty="0"/>
              <a:t>Click to edit Master title style</a:t>
            </a:r>
            <a:endParaRPr lang="en-JM" dirty="0"/>
          </a:p>
        </p:txBody>
      </p:sp>
      <p:sp>
        <p:nvSpPr>
          <p:cNvPr id="3" name="Text Placeholder 2"/>
          <p:cNvSpPr>
            <a:spLocks noGrp="1"/>
          </p:cNvSpPr>
          <p:nvPr>
            <p:ph type="body" idx="1"/>
          </p:nvPr>
        </p:nvSpPr>
        <p:spPr>
          <a:xfrm>
            <a:off x="609600" y="1701806"/>
            <a:ext cx="10972800" cy="416559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JM" dirty="0"/>
          </a:p>
        </p:txBody>
      </p:sp>
      <p:pic>
        <p:nvPicPr>
          <p:cNvPr id="4" name="Picture 3" descr="Text, logo&#10;&#10;Description automatically generated">
            <a:extLst>
              <a:ext uri="{FF2B5EF4-FFF2-40B4-BE49-F238E27FC236}">
                <a16:creationId xmlns:a16="http://schemas.microsoft.com/office/drawing/2014/main" id="{7A14FDC0-A14D-C630-0482-6308B822BB44}"/>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9023872" y="6324600"/>
            <a:ext cx="3244328" cy="685800"/>
          </a:xfrm>
          <a:prstGeom prst="rect">
            <a:avLst/>
          </a:prstGeom>
        </p:spPr>
      </p:pic>
    </p:spTree>
    <p:extLst>
      <p:ext uri="{BB962C8B-B14F-4D97-AF65-F5344CB8AC3E}">
        <p14:creationId xmlns:p14="http://schemas.microsoft.com/office/powerpoint/2010/main" val="1239801488"/>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1" r:id="rId3"/>
    <p:sldLayoutId id="2147483690" r:id="rId4"/>
  </p:sldLayoutIdLst>
  <mc:AlternateContent xmlns:mc="http://schemas.openxmlformats.org/markup-compatibility/2006" xmlns:p14="http://schemas.microsoft.com/office/powerpoint/2010/main">
    <mc:Choice Requires="p14">
      <p:transition p14:dur="10"/>
    </mc:Choice>
    <mc:Fallback xmlns="">
      <p:transition/>
    </mc:Fallback>
  </mc:AlternateContent>
  <p:hf sldNum="0" hdr="0" ftr="0" dt="0"/>
  <p:txStyles>
    <p:titleStyle>
      <a:lvl1pPr algn="ctr" defTabSz="914400" rtl="0" eaLnBrk="1" latinLnBrk="0" hangingPunct="1">
        <a:spcBef>
          <a:spcPct val="0"/>
        </a:spcBef>
        <a:buNone/>
        <a:defRPr sz="6600" b="1" i="0" kern="1200">
          <a:solidFill>
            <a:schemeClr val="tx2"/>
          </a:solidFill>
          <a:latin typeface="+mj-lt"/>
          <a:ea typeface="Open Sans Light" panose="020B0306030504020204" pitchFamily="34" charset="0"/>
          <a:cs typeface="PermianSlabSerifTypeface"/>
        </a:defRPr>
      </a:lvl1pPr>
    </p:titleStyle>
    <p:bodyStyle>
      <a:lvl1pPr marL="342900" indent="-342900" algn="l" defTabSz="914400" rtl="0" eaLnBrk="1" latinLnBrk="0" hangingPunct="1">
        <a:spcBef>
          <a:spcPct val="20000"/>
        </a:spcBef>
        <a:buClr>
          <a:schemeClr val="tx2"/>
        </a:buClr>
        <a:buFont typeface="Arial" panose="020B0604020202020204" pitchFamily="34" charset="0"/>
        <a:buChar char="•"/>
        <a:defRPr sz="3200" kern="1200">
          <a:solidFill>
            <a:schemeClr val="tx2"/>
          </a:solidFill>
          <a:latin typeface="+mj-lt"/>
          <a:ea typeface="+mn-ea"/>
          <a:cs typeface="Open Sans"/>
        </a:defRPr>
      </a:lvl1pPr>
      <a:lvl2pPr marL="742950" indent="-285750" algn="l" defTabSz="914400" rtl="0" eaLnBrk="1" latinLnBrk="0" hangingPunct="1">
        <a:spcBef>
          <a:spcPct val="20000"/>
        </a:spcBef>
        <a:buClr>
          <a:schemeClr val="tx2"/>
        </a:buClr>
        <a:buFont typeface="Calibri" panose="020F0502020204030204" pitchFamily="34" charset="0"/>
        <a:buChar char="▫"/>
        <a:defRPr sz="2800" kern="1200">
          <a:solidFill>
            <a:schemeClr val="tx2"/>
          </a:solidFill>
          <a:latin typeface="+mj-lt"/>
          <a:ea typeface="+mn-ea"/>
          <a:cs typeface="Open Sans"/>
        </a:defRPr>
      </a:lvl2pPr>
      <a:lvl3pPr marL="1143000" indent="-228600" algn="l" defTabSz="914400" rtl="0" eaLnBrk="1" latinLnBrk="0" hangingPunct="1">
        <a:spcBef>
          <a:spcPct val="20000"/>
        </a:spcBef>
        <a:buClr>
          <a:schemeClr val="tx2"/>
        </a:buClr>
        <a:buFont typeface="Calibri" panose="020F0502020204030204" pitchFamily="34" charset="0"/>
        <a:buChar char="–"/>
        <a:defRPr sz="2400" kern="1200">
          <a:solidFill>
            <a:schemeClr val="tx2"/>
          </a:solidFill>
          <a:latin typeface="+mj-lt"/>
          <a:ea typeface="+mn-ea"/>
          <a:cs typeface="Open Sans"/>
        </a:defRPr>
      </a:lvl3pPr>
      <a:lvl4pPr marL="1600200" indent="-228600" algn="l" defTabSz="914400" rtl="0" eaLnBrk="1" latinLnBrk="0" hangingPunct="1">
        <a:spcBef>
          <a:spcPct val="20000"/>
        </a:spcBef>
        <a:buClr>
          <a:schemeClr val="tx2"/>
        </a:buClr>
        <a:buFont typeface="Wingdings" panose="05000000000000000000" pitchFamily="2" charset="2"/>
        <a:buChar char="§"/>
        <a:defRPr sz="2000" kern="1200">
          <a:solidFill>
            <a:schemeClr val="tx2"/>
          </a:solidFill>
          <a:latin typeface="+mj-lt"/>
          <a:ea typeface="+mn-ea"/>
          <a:cs typeface="Open Sans"/>
        </a:defRPr>
      </a:lvl4pPr>
      <a:lvl5pPr marL="2057400" indent="-228600" algn="l" defTabSz="914400" rtl="0" eaLnBrk="1" latinLnBrk="0" hangingPunct="1">
        <a:spcBef>
          <a:spcPct val="20000"/>
        </a:spcBef>
        <a:buClr>
          <a:schemeClr val="tx2"/>
        </a:buClr>
        <a:buFont typeface="Arial" pitchFamily="34" charset="0"/>
        <a:buChar char="»"/>
        <a:defRPr sz="2000" kern="1200">
          <a:solidFill>
            <a:schemeClr val="tx2"/>
          </a:solidFill>
          <a:latin typeface="+mj-lt"/>
          <a:ea typeface="+mn-ea"/>
          <a:cs typeface="Open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304800"/>
            <a:ext cx="10972800" cy="1143000"/>
          </a:xfrm>
          <a:prstGeom prst="rect">
            <a:avLst/>
          </a:prstGeom>
        </p:spPr>
        <p:txBody>
          <a:bodyPr vert="horz" lIns="91440" tIns="45720" rIns="91440" bIns="45720" rtlCol="0" anchor="ctr">
            <a:noAutofit/>
          </a:bodyPr>
          <a:lstStyle/>
          <a:p>
            <a:r>
              <a:rPr lang="en-US" dirty="0"/>
              <a:t>Click to edit Master title style</a:t>
            </a:r>
            <a:endParaRPr lang="en-JM" dirty="0"/>
          </a:p>
        </p:txBody>
      </p:sp>
      <p:pic>
        <p:nvPicPr>
          <p:cNvPr id="5" name="Picture 4">
            <a:extLst>
              <a:ext uri="{FF2B5EF4-FFF2-40B4-BE49-F238E27FC236}">
                <a16:creationId xmlns:a16="http://schemas.microsoft.com/office/drawing/2014/main" id="{EDE06170-17EE-4E3D-BD04-2F88C137E0D1}"/>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4724400" y="6500614"/>
            <a:ext cx="2743200" cy="357386"/>
          </a:xfrm>
          <a:prstGeom prst="rect">
            <a:avLst/>
          </a:prstGeom>
        </p:spPr>
      </p:pic>
      <p:sp>
        <p:nvSpPr>
          <p:cNvPr id="3" name="Text Placeholder 2"/>
          <p:cNvSpPr>
            <a:spLocks noGrp="1"/>
          </p:cNvSpPr>
          <p:nvPr>
            <p:ph type="body" idx="1"/>
          </p:nvPr>
        </p:nvSpPr>
        <p:spPr>
          <a:xfrm>
            <a:off x="609600" y="1701806"/>
            <a:ext cx="10972800" cy="416559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JM" dirty="0"/>
          </a:p>
        </p:txBody>
      </p:sp>
    </p:spTree>
    <p:extLst>
      <p:ext uri="{BB962C8B-B14F-4D97-AF65-F5344CB8AC3E}">
        <p14:creationId xmlns:p14="http://schemas.microsoft.com/office/powerpoint/2010/main" val="337444558"/>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8" r:id="rId5"/>
  </p:sldLayoutIdLst>
  <mc:AlternateContent xmlns:mc="http://schemas.openxmlformats.org/markup-compatibility/2006" xmlns:p14="http://schemas.microsoft.com/office/powerpoint/2010/main">
    <mc:Choice Requires="p14">
      <p:transition p14:dur="10"/>
    </mc:Choice>
    <mc:Fallback xmlns="">
      <p:transition/>
    </mc:Fallback>
  </mc:AlternateContent>
  <p:hf sldNum="0" hdr="0" ftr="0" dt="0"/>
  <p:txStyles>
    <p:titleStyle>
      <a:lvl1pPr algn="ctr" defTabSz="914400" rtl="0" eaLnBrk="1" latinLnBrk="0" hangingPunct="1">
        <a:spcBef>
          <a:spcPct val="0"/>
        </a:spcBef>
        <a:buNone/>
        <a:defRPr sz="6600" b="1" i="0" kern="1200">
          <a:solidFill>
            <a:schemeClr val="tx2"/>
          </a:solidFill>
          <a:latin typeface="+mj-lt"/>
          <a:ea typeface="Open Sans Light" panose="020B0306030504020204" pitchFamily="34" charset="0"/>
          <a:cs typeface="PermianSlabSerifTypeface"/>
        </a:defRPr>
      </a:lvl1pPr>
    </p:titleStyle>
    <p:bodyStyle>
      <a:lvl1pPr marL="342900" indent="-342900" algn="l" defTabSz="914400" rtl="0" eaLnBrk="1" latinLnBrk="0" hangingPunct="1">
        <a:spcBef>
          <a:spcPct val="20000"/>
        </a:spcBef>
        <a:buClr>
          <a:schemeClr val="tx2"/>
        </a:buClr>
        <a:buFont typeface="Arial" panose="020B0604020202020204" pitchFamily="34" charset="0"/>
        <a:buChar char="•"/>
        <a:defRPr sz="3200" kern="1200">
          <a:solidFill>
            <a:schemeClr val="tx2"/>
          </a:solidFill>
          <a:latin typeface="+mj-lt"/>
          <a:ea typeface="+mn-ea"/>
          <a:cs typeface="Open Sans"/>
        </a:defRPr>
      </a:lvl1pPr>
      <a:lvl2pPr marL="742950" indent="-285750" algn="l" defTabSz="914400" rtl="0" eaLnBrk="1" latinLnBrk="0" hangingPunct="1">
        <a:spcBef>
          <a:spcPct val="20000"/>
        </a:spcBef>
        <a:buClr>
          <a:schemeClr val="tx2"/>
        </a:buClr>
        <a:buFont typeface="Calibri" panose="020F0502020204030204" pitchFamily="34" charset="0"/>
        <a:buChar char="▫"/>
        <a:defRPr sz="2800" kern="1200">
          <a:solidFill>
            <a:schemeClr val="tx2"/>
          </a:solidFill>
          <a:latin typeface="+mj-lt"/>
          <a:ea typeface="+mn-ea"/>
          <a:cs typeface="Open Sans"/>
        </a:defRPr>
      </a:lvl2pPr>
      <a:lvl3pPr marL="1143000" indent="-228600" algn="l" defTabSz="914400" rtl="0" eaLnBrk="1" latinLnBrk="0" hangingPunct="1">
        <a:spcBef>
          <a:spcPct val="20000"/>
        </a:spcBef>
        <a:buClr>
          <a:schemeClr val="tx2"/>
        </a:buClr>
        <a:buFont typeface="Calibri" panose="020F0502020204030204" pitchFamily="34" charset="0"/>
        <a:buChar char="–"/>
        <a:defRPr sz="2400" kern="1200">
          <a:solidFill>
            <a:schemeClr val="tx2"/>
          </a:solidFill>
          <a:latin typeface="+mj-lt"/>
          <a:ea typeface="+mn-ea"/>
          <a:cs typeface="Open Sans"/>
        </a:defRPr>
      </a:lvl3pPr>
      <a:lvl4pPr marL="1600200" indent="-228600" algn="l" defTabSz="914400" rtl="0" eaLnBrk="1" latinLnBrk="0" hangingPunct="1">
        <a:spcBef>
          <a:spcPct val="20000"/>
        </a:spcBef>
        <a:buClr>
          <a:schemeClr val="tx2"/>
        </a:buClr>
        <a:buFont typeface="Wingdings" panose="05000000000000000000" pitchFamily="2" charset="2"/>
        <a:buChar char="§"/>
        <a:defRPr sz="2000" kern="1200">
          <a:solidFill>
            <a:schemeClr val="tx2"/>
          </a:solidFill>
          <a:latin typeface="+mj-lt"/>
          <a:ea typeface="+mn-ea"/>
          <a:cs typeface="Open Sans"/>
        </a:defRPr>
      </a:lvl4pPr>
      <a:lvl5pPr marL="2057400" indent="-228600" algn="l" defTabSz="914400" rtl="0" eaLnBrk="1" latinLnBrk="0" hangingPunct="1">
        <a:spcBef>
          <a:spcPct val="20000"/>
        </a:spcBef>
        <a:buClr>
          <a:schemeClr val="tx2"/>
        </a:buClr>
        <a:buFont typeface="Arial" pitchFamily="34" charset="0"/>
        <a:buChar char="»"/>
        <a:defRPr sz="2000" kern="1200">
          <a:solidFill>
            <a:schemeClr val="tx2"/>
          </a:solidFill>
          <a:latin typeface="+mj-lt"/>
          <a:ea typeface="+mn-ea"/>
          <a:cs typeface="Open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2" Type="http://schemas.openxmlformats.org/officeDocument/2006/relationships/hyperlink" Target="http://www.tn.gov/tsacstudentporta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tn.gov/tsacstudentporta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tn.gov/tsacstudentportal"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tn.gov/tsacstudentportal"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141298" y="2971800"/>
            <a:ext cx="5909405" cy="584200"/>
          </a:xfrm>
        </p:spPr>
        <p:txBody>
          <a:bodyPr>
            <a:normAutofit fontScale="92500" lnSpcReduction="20000"/>
          </a:bodyPr>
          <a:lstStyle>
            <a:lvl1pPr marL="0" indent="0" algn="ctr">
              <a:buNone/>
              <a:defRPr/>
            </a:lvl1pPr>
          </a:lstStyle>
          <a:p>
            <a:r>
              <a:rPr lang="en-US" sz="3900" dirty="0">
                <a:solidFill>
                  <a:srgbClr val="183962"/>
                </a:solidFill>
                <a:ea typeface="Open Sans" panose="020B0606030504020204" pitchFamily="34" charset="0"/>
                <a:cs typeface="Open Sans" panose="020B0606030504020204" pitchFamily="34" charset="0"/>
              </a:rPr>
              <a:t>TN Promise</a:t>
            </a:r>
            <a:endParaRPr lang="en-US" dirty="0">
              <a:solidFill>
                <a:srgbClr val="183962"/>
              </a:solidFill>
              <a:latin typeface="+mj-lt"/>
              <a:ea typeface="Open Sans" panose="020B0606030504020204" pitchFamily="34" charset="0"/>
              <a:cs typeface="Open Sans" panose="020B0606030504020204" pitchFamily="34" charset="0"/>
            </a:endParaRPr>
          </a:p>
          <a:p>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4626197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81200" y="2971800"/>
            <a:ext cx="8229600" cy="584200"/>
          </a:xfrm>
        </p:spPr>
        <p:txBody>
          <a:bodyPr>
            <a:normAutofit fontScale="92500" lnSpcReduction="20000"/>
          </a:bodyPr>
          <a:lstStyle>
            <a:lvl1pPr marL="0" indent="0" algn="ctr">
              <a:buNone/>
              <a:defRPr/>
            </a:lvl1pPr>
          </a:lstStyle>
          <a:p>
            <a:r>
              <a:rPr lang="en-US" sz="3900" dirty="0">
                <a:solidFill>
                  <a:srgbClr val="183962"/>
                </a:solidFill>
                <a:ea typeface="Open Sans" panose="020B0606030504020204" pitchFamily="34" charset="0"/>
                <a:cs typeface="Open Sans" panose="020B0606030504020204" pitchFamily="34" charset="0"/>
              </a:rPr>
              <a:t>Other State Aid</a:t>
            </a:r>
            <a:endParaRPr lang="en-US" sz="3900" dirty="0">
              <a:solidFill>
                <a:srgbClr val="183962"/>
              </a:solidFill>
              <a:latin typeface="+mj-lt"/>
              <a:ea typeface="Open Sans" panose="020B0606030504020204" pitchFamily="34" charset="0"/>
              <a:cs typeface="Open Sans" panose="020B0606030504020204" pitchFamily="34" charset="0"/>
            </a:endParaRPr>
          </a:p>
          <a:p>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46486226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FCD10-418C-4371-BDC6-E26AF9EBFA3E}"/>
              </a:ext>
            </a:extLst>
          </p:cNvPr>
          <p:cNvSpPr>
            <a:spLocks noGrp="1"/>
          </p:cNvSpPr>
          <p:nvPr>
            <p:ph type="title"/>
          </p:nvPr>
        </p:nvSpPr>
        <p:spPr/>
        <p:txBody>
          <a:bodyPr/>
          <a:lstStyle/>
          <a:p>
            <a:r>
              <a:rPr lang="en-US" dirty="0"/>
              <a:t>TN Student Assistance Award</a:t>
            </a:r>
            <a:endParaRPr lang="en-US" i="1" dirty="0">
              <a:effectLst>
                <a:outerShdw blurRad="38100" dist="38100" dir="2700000" algn="tl">
                  <a:srgbClr val="000000">
                    <a:alpha val="43137"/>
                  </a:srgbClr>
                </a:outerShdw>
              </a:effectLst>
            </a:endParaRPr>
          </a:p>
        </p:txBody>
      </p:sp>
      <p:sp>
        <p:nvSpPr>
          <p:cNvPr id="4" name="Content Placeholder 3">
            <a:extLst>
              <a:ext uri="{FF2B5EF4-FFF2-40B4-BE49-F238E27FC236}">
                <a16:creationId xmlns:a16="http://schemas.microsoft.com/office/drawing/2014/main" id="{D50FCE92-62FE-94D4-C2E1-3023F90D8FA0}"/>
              </a:ext>
            </a:extLst>
          </p:cNvPr>
          <p:cNvSpPr>
            <a:spLocks noGrp="1"/>
          </p:cNvSpPr>
          <p:nvPr>
            <p:ph idx="1"/>
          </p:nvPr>
        </p:nvSpPr>
        <p:spPr/>
        <p:txBody>
          <a:bodyPr/>
          <a:lstStyle/>
          <a:p>
            <a:r>
              <a:rPr lang="en-US" dirty="0"/>
              <a:t>Tennessee Resident </a:t>
            </a:r>
            <a:r>
              <a:rPr lang="en-US" b="1" u="sng" dirty="0"/>
              <a:t>and</a:t>
            </a:r>
            <a:r>
              <a:rPr lang="en-US" dirty="0"/>
              <a:t> US Citizen</a:t>
            </a:r>
          </a:p>
          <a:p>
            <a:r>
              <a:rPr lang="en-US" dirty="0"/>
              <a:t>Financial need per FAFSA </a:t>
            </a:r>
            <a:r>
              <a:rPr lang="en-US" b="1" i="1" dirty="0"/>
              <a:t>(TBD)</a:t>
            </a:r>
          </a:p>
          <a:p>
            <a:r>
              <a:rPr lang="en-US" b="1" u="sng" dirty="0"/>
              <a:t>April 15, 2024</a:t>
            </a:r>
            <a:r>
              <a:rPr lang="en-US" dirty="0"/>
              <a:t> priority 2024-25 FAFSA deadline</a:t>
            </a:r>
          </a:p>
        </p:txBody>
      </p:sp>
    </p:spTree>
    <p:extLst>
      <p:ext uri="{BB962C8B-B14F-4D97-AF65-F5344CB8AC3E}">
        <p14:creationId xmlns:p14="http://schemas.microsoft.com/office/powerpoint/2010/main" val="91394999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FCD10-418C-4371-BDC6-E26AF9EBFA3E}"/>
              </a:ext>
            </a:extLst>
          </p:cNvPr>
          <p:cNvSpPr>
            <a:spLocks noGrp="1"/>
          </p:cNvSpPr>
          <p:nvPr>
            <p:ph type="title"/>
          </p:nvPr>
        </p:nvSpPr>
        <p:spPr/>
        <p:txBody>
          <a:bodyPr/>
          <a:lstStyle/>
          <a:p>
            <a:r>
              <a:rPr lang="en-US" dirty="0"/>
              <a:t>TN Student Assistance Award</a:t>
            </a:r>
            <a:endParaRPr lang="en-US" i="1" dirty="0">
              <a:effectLst>
                <a:outerShdw blurRad="38100" dist="38100" dir="2700000" algn="tl">
                  <a:srgbClr val="000000">
                    <a:alpha val="43137"/>
                  </a:srgbClr>
                </a:outerShdw>
              </a:effectLst>
            </a:endParaRPr>
          </a:p>
        </p:txBody>
      </p:sp>
      <p:sp>
        <p:nvSpPr>
          <p:cNvPr id="8" name="TextBox 7">
            <a:extLst>
              <a:ext uri="{FF2B5EF4-FFF2-40B4-BE49-F238E27FC236}">
                <a16:creationId xmlns:a16="http://schemas.microsoft.com/office/drawing/2014/main" id="{F5F15617-140E-4B54-AF95-826D89CC0009}"/>
              </a:ext>
            </a:extLst>
          </p:cNvPr>
          <p:cNvSpPr txBox="1"/>
          <p:nvPr/>
        </p:nvSpPr>
        <p:spPr>
          <a:xfrm>
            <a:off x="2971800" y="5845314"/>
            <a:ext cx="6248400" cy="707886"/>
          </a:xfrm>
          <a:prstGeom prst="rect">
            <a:avLst/>
          </a:prstGeom>
          <a:noFill/>
        </p:spPr>
        <p:txBody>
          <a:bodyPr wrap="square" rtlCol="0">
            <a:spAutoFit/>
          </a:bodyPr>
          <a:lstStyle/>
          <a:p>
            <a:pPr marL="112713" indent="-112713"/>
            <a:r>
              <a:rPr lang="en-US" sz="2000" b="1" dirty="0">
                <a:solidFill>
                  <a:schemeClr val="tx2"/>
                </a:solidFill>
              </a:rPr>
              <a:t>*Amounts based upon full-time enrollment; students enrolled part-time will receive a prorated amount.</a:t>
            </a:r>
          </a:p>
        </p:txBody>
      </p:sp>
      <p:graphicFrame>
        <p:nvGraphicFramePr>
          <p:cNvPr id="6" name="Content Placeholder 3">
            <a:extLst>
              <a:ext uri="{FF2B5EF4-FFF2-40B4-BE49-F238E27FC236}">
                <a16:creationId xmlns:a16="http://schemas.microsoft.com/office/drawing/2014/main" id="{767F93D0-5798-A179-DC96-3634BAC0E7E1}"/>
              </a:ext>
            </a:extLst>
          </p:cNvPr>
          <p:cNvGraphicFramePr>
            <a:graphicFrameLocks/>
          </p:cNvGraphicFramePr>
          <p:nvPr/>
        </p:nvGraphicFramePr>
        <p:xfrm>
          <a:off x="609600" y="1701800"/>
          <a:ext cx="10972800" cy="4165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3729774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4175B-5CB1-4EFF-895C-8C5C91B3138E}"/>
              </a:ext>
            </a:extLst>
          </p:cNvPr>
          <p:cNvSpPr>
            <a:spLocks noGrp="1"/>
          </p:cNvSpPr>
          <p:nvPr>
            <p:ph type="title"/>
          </p:nvPr>
        </p:nvSpPr>
        <p:spPr/>
        <p:txBody>
          <a:bodyPr/>
          <a:lstStyle/>
          <a:p>
            <a:r>
              <a:rPr lang="en-US" dirty="0"/>
              <a:t>Ned McWherter</a:t>
            </a:r>
          </a:p>
        </p:txBody>
      </p:sp>
      <p:sp>
        <p:nvSpPr>
          <p:cNvPr id="3" name="Content Placeholder 2">
            <a:extLst>
              <a:ext uri="{FF2B5EF4-FFF2-40B4-BE49-F238E27FC236}">
                <a16:creationId xmlns:a16="http://schemas.microsoft.com/office/drawing/2014/main" id="{C20F17BA-8E00-453C-881A-C2DEC7C7F9F2}"/>
              </a:ext>
            </a:extLst>
          </p:cNvPr>
          <p:cNvSpPr>
            <a:spLocks noGrp="1"/>
          </p:cNvSpPr>
          <p:nvPr>
            <p:ph idx="1"/>
          </p:nvPr>
        </p:nvSpPr>
        <p:spPr/>
        <p:txBody>
          <a:bodyPr>
            <a:noAutofit/>
          </a:bodyPr>
          <a:lstStyle/>
          <a:p>
            <a:pPr marL="346075" indent="-288925">
              <a:defRPr/>
            </a:pPr>
            <a:r>
              <a:rPr lang="en-US" dirty="0">
                <a:solidFill>
                  <a:srgbClr val="002060"/>
                </a:solidFill>
              </a:rPr>
              <a:t>High School seniors with </a:t>
            </a:r>
            <a:r>
              <a:rPr lang="en-US" b="1" i="1" dirty="0">
                <a:solidFill>
                  <a:srgbClr val="002060"/>
                </a:solidFill>
              </a:rPr>
              <a:t>32+ ACT/1430+ SAT </a:t>
            </a:r>
            <a:r>
              <a:rPr lang="en-US" dirty="0">
                <a:solidFill>
                  <a:srgbClr val="002060"/>
                </a:solidFill>
              </a:rPr>
              <a:t>&amp; </a:t>
            </a:r>
            <a:r>
              <a:rPr lang="en-US" b="1" i="1" dirty="0">
                <a:solidFill>
                  <a:srgbClr val="002060"/>
                </a:solidFill>
              </a:rPr>
              <a:t>3.75+ GPA</a:t>
            </a:r>
            <a:endParaRPr lang="en-US" dirty="0">
              <a:solidFill>
                <a:srgbClr val="002060"/>
              </a:solidFill>
            </a:endParaRPr>
          </a:p>
          <a:p>
            <a:pPr marL="346075" indent="-288925">
              <a:defRPr/>
            </a:pPr>
            <a:r>
              <a:rPr lang="en-US" dirty="0">
                <a:solidFill>
                  <a:srgbClr val="002060"/>
                </a:solidFill>
              </a:rPr>
              <a:t>Application deadline is February 15</a:t>
            </a:r>
          </a:p>
          <a:p>
            <a:pPr marL="746125" lvl="1" indent="-288925">
              <a:defRPr/>
            </a:pPr>
            <a:r>
              <a:rPr lang="en-US" dirty="0">
                <a:solidFill>
                  <a:srgbClr val="131E29"/>
                </a:solidFill>
                <a:hlinkClick r:id="rId2">
                  <a:extLst>
                    <a:ext uri="{A12FA001-AC4F-418D-AE19-62706E023703}">
                      <ahyp:hlinkClr xmlns:ahyp="http://schemas.microsoft.com/office/drawing/2018/hyperlinkcolor" val="tx"/>
                    </a:ext>
                  </a:extLst>
                </a:hlinkClick>
              </a:rPr>
              <a:t>tn</a:t>
            </a:r>
            <a:r>
              <a:rPr lang="en-US" dirty="0">
                <a:hlinkClick r:id="rId2">
                  <a:extLst>
                    <a:ext uri="{A12FA001-AC4F-418D-AE19-62706E023703}">
                      <ahyp:hlinkClr xmlns:ahyp="http://schemas.microsoft.com/office/drawing/2018/hyperlinkcolor" val="tx"/>
                    </a:ext>
                  </a:extLst>
                </a:hlinkClick>
              </a:rPr>
              <a:t>.gov/tsacstudentportal</a:t>
            </a:r>
            <a:r>
              <a:rPr lang="en-US" dirty="0"/>
              <a:t> </a:t>
            </a:r>
          </a:p>
          <a:p>
            <a:pPr marL="746125" lvl="1" indent="-288925">
              <a:defRPr/>
            </a:pPr>
            <a:r>
              <a:rPr lang="en-US" dirty="0"/>
              <a:t>List of extracurricular/leadership activities</a:t>
            </a:r>
          </a:p>
          <a:p>
            <a:pPr marL="746125" lvl="1" indent="-288925">
              <a:defRPr/>
            </a:pPr>
            <a:r>
              <a:rPr lang="en-US" dirty="0"/>
              <a:t>7</a:t>
            </a:r>
            <a:r>
              <a:rPr lang="en-US" baseline="30000" dirty="0"/>
              <a:t>th</a:t>
            </a:r>
            <a:r>
              <a:rPr lang="en-US" dirty="0"/>
              <a:t> semester transcript</a:t>
            </a:r>
          </a:p>
          <a:p>
            <a:pPr marL="347663" indent="-288925">
              <a:defRPr/>
            </a:pPr>
            <a:r>
              <a:rPr lang="en-US" b="1" u="sng" dirty="0">
                <a:solidFill>
                  <a:srgbClr val="002060"/>
                </a:solidFill>
              </a:rPr>
              <a:t>$3,000 in state funding</a:t>
            </a:r>
            <a:r>
              <a:rPr lang="en-US" b="1" dirty="0">
                <a:solidFill>
                  <a:srgbClr val="002060"/>
                </a:solidFill>
              </a:rPr>
              <a:t> </a:t>
            </a:r>
            <a:r>
              <a:rPr lang="en-US" dirty="0">
                <a:solidFill>
                  <a:srgbClr val="002060"/>
                </a:solidFill>
              </a:rPr>
              <a:t>and $3,000 match from the college</a:t>
            </a:r>
          </a:p>
          <a:p>
            <a:pPr marL="747713" lvl="1" indent="-288925">
              <a:defRPr/>
            </a:pPr>
            <a:r>
              <a:rPr lang="en-US" dirty="0">
                <a:solidFill>
                  <a:srgbClr val="002060"/>
                </a:solidFill>
              </a:rPr>
              <a:t>Recipient must maintain 3.0 cumulative GPA</a:t>
            </a:r>
          </a:p>
        </p:txBody>
      </p:sp>
    </p:spTree>
    <p:extLst>
      <p:ext uri="{BB962C8B-B14F-4D97-AF65-F5344CB8AC3E}">
        <p14:creationId xmlns:p14="http://schemas.microsoft.com/office/powerpoint/2010/main" val="8868533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4175B-5CB1-4EFF-895C-8C5C91B3138E}"/>
              </a:ext>
            </a:extLst>
          </p:cNvPr>
          <p:cNvSpPr>
            <a:spLocks noGrp="1"/>
          </p:cNvSpPr>
          <p:nvPr>
            <p:ph type="title"/>
          </p:nvPr>
        </p:nvSpPr>
        <p:spPr/>
        <p:txBody>
          <a:bodyPr/>
          <a:lstStyle/>
          <a:p>
            <a:r>
              <a:rPr lang="en-US" dirty="0"/>
              <a:t>Dependent Children</a:t>
            </a:r>
          </a:p>
        </p:txBody>
      </p:sp>
      <p:sp>
        <p:nvSpPr>
          <p:cNvPr id="3" name="Content Placeholder 2">
            <a:extLst>
              <a:ext uri="{FF2B5EF4-FFF2-40B4-BE49-F238E27FC236}">
                <a16:creationId xmlns:a16="http://schemas.microsoft.com/office/drawing/2014/main" id="{C20F17BA-8E00-453C-881A-C2DEC7C7F9F2}"/>
              </a:ext>
            </a:extLst>
          </p:cNvPr>
          <p:cNvSpPr>
            <a:spLocks noGrp="1"/>
          </p:cNvSpPr>
          <p:nvPr>
            <p:ph idx="1"/>
          </p:nvPr>
        </p:nvSpPr>
        <p:spPr/>
        <p:txBody>
          <a:bodyPr>
            <a:noAutofit/>
          </a:bodyPr>
          <a:lstStyle/>
          <a:p>
            <a:pPr marL="346075" indent="-288925">
              <a:defRPr/>
            </a:pPr>
            <a:r>
              <a:rPr lang="en-US" dirty="0">
                <a:solidFill>
                  <a:srgbClr val="002060"/>
                </a:solidFill>
              </a:rPr>
              <a:t>Scholarship for children of a Tennessee law enforcement officer, firefighter, or an emergency medical service technician who has been killed or permanently disabled while in the line of duty </a:t>
            </a:r>
          </a:p>
          <a:p>
            <a:pPr marL="346075" indent="-288925">
              <a:defRPr/>
            </a:pPr>
            <a:r>
              <a:rPr lang="en-US" dirty="0">
                <a:solidFill>
                  <a:srgbClr val="002060"/>
                </a:solidFill>
              </a:rPr>
              <a:t>Application deadline is July 15</a:t>
            </a:r>
          </a:p>
          <a:p>
            <a:pPr marL="746125" lvl="1" indent="-288925">
              <a:defRPr/>
            </a:pPr>
            <a:r>
              <a:rPr lang="en-US" dirty="0">
                <a:hlinkClick r:id="rId2">
                  <a:extLst>
                    <a:ext uri="{A12FA001-AC4F-418D-AE19-62706E023703}">
                      <ahyp:hlinkClr xmlns:ahyp="http://schemas.microsoft.com/office/drawing/2018/hyperlinkcolor" val="tx"/>
                    </a:ext>
                  </a:extLst>
                </a:hlinkClick>
              </a:rPr>
              <a:t>tn.gov/tsacstudentportal</a:t>
            </a:r>
            <a:endParaRPr lang="en-US" dirty="0"/>
          </a:p>
          <a:p>
            <a:pPr marL="346075" indent="-288925">
              <a:defRPr/>
            </a:pPr>
            <a:r>
              <a:rPr lang="en-US" dirty="0">
                <a:solidFill>
                  <a:srgbClr val="002060"/>
                </a:solidFill>
              </a:rPr>
              <a:t>Award amount varies based on unmet need</a:t>
            </a:r>
          </a:p>
          <a:p>
            <a:pPr marL="346075" indent="-288925">
              <a:defRPr/>
            </a:pPr>
            <a:endParaRPr lang="en-US" dirty="0">
              <a:solidFill>
                <a:srgbClr val="002060"/>
              </a:solidFill>
            </a:endParaRPr>
          </a:p>
        </p:txBody>
      </p:sp>
    </p:spTree>
    <p:extLst>
      <p:ext uri="{BB962C8B-B14F-4D97-AF65-F5344CB8AC3E}">
        <p14:creationId xmlns:p14="http://schemas.microsoft.com/office/powerpoint/2010/main" val="72804273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E0FA2-5333-49EC-8D8B-320E584F0FF7}"/>
              </a:ext>
            </a:extLst>
          </p:cNvPr>
          <p:cNvSpPr>
            <a:spLocks noGrp="1"/>
          </p:cNvSpPr>
          <p:nvPr>
            <p:ph type="title"/>
          </p:nvPr>
        </p:nvSpPr>
        <p:spPr/>
        <p:txBody>
          <a:bodyPr/>
          <a:lstStyle/>
          <a:p>
            <a:r>
              <a:rPr lang="en-US" dirty="0"/>
              <a:t>Grad Nursing Loan Forgiveness</a:t>
            </a:r>
          </a:p>
        </p:txBody>
      </p:sp>
      <p:sp>
        <p:nvSpPr>
          <p:cNvPr id="3" name="Content Placeholder 2">
            <a:extLst>
              <a:ext uri="{FF2B5EF4-FFF2-40B4-BE49-F238E27FC236}">
                <a16:creationId xmlns:a16="http://schemas.microsoft.com/office/drawing/2014/main" id="{A1A4DF92-0E51-43E9-98CB-A9B7D5C5CFF1}"/>
              </a:ext>
            </a:extLst>
          </p:cNvPr>
          <p:cNvSpPr>
            <a:spLocks noGrp="1"/>
          </p:cNvSpPr>
          <p:nvPr>
            <p:ph idx="1"/>
          </p:nvPr>
        </p:nvSpPr>
        <p:spPr/>
        <p:txBody>
          <a:bodyPr>
            <a:normAutofit/>
          </a:bodyPr>
          <a:lstStyle/>
          <a:p>
            <a:r>
              <a:rPr lang="en-US" dirty="0"/>
              <a:t>Enrolled in </a:t>
            </a:r>
            <a:r>
              <a:rPr lang="en-US" i="1" dirty="0"/>
              <a:t>nursing education </a:t>
            </a:r>
            <a:r>
              <a:rPr lang="en-US" dirty="0"/>
              <a:t>graduate degree program</a:t>
            </a:r>
          </a:p>
          <a:p>
            <a:r>
              <a:rPr lang="en-US" dirty="0"/>
              <a:t>Have an unencumbered Tennessee nursing license</a:t>
            </a:r>
          </a:p>
          <a:p>
            <a:pPr marL="346075" indent="-288925">
              <a:defRPr/>
            </a:pPr>
            <a:r>
              <a:rPr lang="en-US" dirty="0">
                <a:solidFill>
                  <a:srgbClr val="002060"/>
                </a:solidFill>
              </a:rPr>
              <a:t>Application deadline is March 1</a:t>
            </a:r>
          </a:p>
          <a:p>
            <a:pPr marL="746125" lvl="1" indent="-288925">
              <a:defRPr/>
            </a:pPr>
            <a:r>
              <a:rPr lang="en-US" dirty="0">
                <a:hlinkClick r:id="rId2">
                  <a:extLst>
                    <a:ext uri="{A12FA001-AC4F-418D-AE19-62706E023703}">
                      <ahyp:hlinkClr xmlns:ahyp="http://schemas.microsoft.com/office/drawing/2018/hyperlinkcolor" val="tx"/>
                    </a:ext>
                  </a:extLst>
                </a:hlinkClick>
              </a:rPr>
              <a:t>tn.gov/tsacstudentportal</a:t>
            </a:r>
            <a:endParaRPr lang="en-US" dirty="0"/>
          </a:p>
          <a:p>
            <a:pPr marL="346075" indent="-288925">
              <a:defRPr/>
            </a:pPr>
            <a:r>
              <a:rPr lang="en-US" dirty="0"/>
              <a:t>Must teach in a nursing program at a Tennessee college equivalent to four years or award must be repaid</a:t>
            </a:r>
          </a:p>
          <a:p>
            <a:pPr marL="346075" indent="-288925">
              <a:defRPr/>
            </a:pPr>
            <a:endParaRPr lang="en-US" dirty="0"/>
          </a:p>
          <a:p>
            <a:pPr marL="346075" indent="-288925">
              <a:defRPr/>
            </a:pPr>
            <a:endParaRPr lang="en-US" dirty="0"/>
          </a:p>
          <a:p>
            <a:endParaRPr lang="en-US" dirty="0"/>
          </a:p>
        </p:txBody>
      </p:sp>
    </p:spTree>
    <p:extLst>
      <p:ext uri="{BB962C8B-B14F-4D97-AF65-F5344CB8AC3E}">
        <p14:creationId xmlns:p14="http://schemas.microsoft.com/office/powerpoint/2010/main" val="30361932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608B4-9B32-108E-FCE6-F3536290F0BF}"/>
              </a:ext>
            </a:extLst>
          </p:cNvPr>
          <p:cNvSpPr>
            <a:spLocks noGrp="1"/>
          </p:cNvSpPr>
          <p:nvPr>
            <p:ph type="title"/>
          </p:nvPr>
        </p:nvSpPr>
        <p:spPr/>
        <p:txBody>
          <a:bodyPr/>
          <a:lstStyle/>
          <a:p>
            <a:r>
              <a:rPr lang="en-US" dirty="0"/>
              <a:t>TN </a:t>
            </a:r>
            <a:r>
              <a:rPr lang="en-US"/>
              <a:t>Future Teacher </a:t>
            </a:r>
            <a:r>
              <a:rPr lang="en-US" dirty="0"/>
              <a:t>Scholarship</a:t>
            </a:r>
          </a:p>
        </p:txBody>
      </p:sp>
      <p:sp>
        <p:nvSpPr>
          <p:cNvPr id="3" name="Content Placeholder 2">
            <a:extLst>
              <a:ext uri="{FF2B5EF4-FFF2-40B4-BE49-F238E27FC236}">
                <a16:creationId xmlns:a16="http://schemas.microsoft.com/office/drawing/2014/main" id="{FA999127-9E39-6E79-ABE6-120D4BDE9A9D}"/>
              </a:ext>
            </a:extLst>
          </p:cNvPr>
          <p:cNvSpPr>
            <a:spLocks noGrp="1"/>
          </p:cNvSpPr>
          <p:nvPr>
            <p:ph idx="1"/>
          </p:nvPr>
        </p:nvSpPr>
        <p:spPr/>
        <p:txBody>
          <a:bodyPr>
            <a:normAutofit fontScale="92500" lnSpcReduction="20000"/>
          </a:bodyPr>
          <a:lstStyle/>
          <a:p>
            <a:pPr marL="342900" marR="0" lvl="0" indent="-342900" algn="l" defTabSz="914400" rtl="0" eaLnBrk="1" fontAlgn="auto" latinLnBrk="0" hangingPunct="1">
              <a:lnSpc>
                <a:spcPct val="100000"/>
              </a:lnSpc>
              <a:spcBef>
                <a:spcPct val="20000"/>
              </a:spcBef>
              <a:spcAft>
                <a:spcPts val="0"/>
              </a:spcAft>
              <a:buClr>
                <a:srgbClr val="1B365D"/>
              </a:buClr>
              <a:buSzTx/>
              <a:buFont typeface="Arial" panose="020B0604020202020204" pitchFamily="34" charset="0"/>
              <a:buChar char="•"/>
              <a:tabLst/>
              <a:defRPr/>
            </a:pPr>
            <a:r>
              <a:rPr lang="en-US" dirty="0">
                <a:solidFill>
                  <a:srgbClr val="1B365D"/>
                </a:solidFill>
                <a:latin typeface="Calibri"/>
              </a:rPr>
              <a:t>College Juniors/Seniors enrolled in an educator preparation program (EPP)</a:t>
            </a:r>
          </a:p>
          <a:p>
            <a:pPr marL="747713" lvl="1" indent="-284163">
              <a:buClr>
                <a:srgbClr val="1B365D"/>
              </a:buClr>
              <a:buFont typeface="Courier New" panose="02070309020205020404" pitchFamily="49" charset="0"/>
              <a:buChar char="o"/>
              <a:defRPr/>
            </a:pPr>
            <a:r>
              <a:rPr kumimoji="0" lang="en-US" sz="3000" b="0" i="0" u="none" strike="noStrike" kern="1200" cap="none" spc="0" normalizeH="0" baseline="0" noProof="0" dirty="0">
                <a:ln>
                  <a:noFill/>
                </a:ln>
                <a:solidFill>
                  <a:srgbClr val="1B365D"/>
                </a:solidFill>
                <a:effectLst/>
                <a:uLnTx/>
                <a:uFillTx/>
                <a:latin typeface="Calibri"/>
                <a:ea typeface="+mn-ea"/>
                <a:cs typeface="Open Sans"/>
              </a:rPr>
              <a:t>Award up to tuition and fees after gift aid (e.g. last dollar)</a:t>
            </a:r>
          </a:p>
          <a:p>
            <a:pPr marL="747713" lvl="1" indent="-284163">
              <a:buClr>
                <a:srgbClr val="1B365D"/>
              </a:buClr>
              <a:buFont typeface="Courier New" panose="02070309020205020404" pitchFamily="49" charset="0"/>
              <a:buChar char="o"/>
              <a:defRPr/>
            </a:pPr>
            <a:r>
              <a:rPr kumimoji="0" lang="en-US" sz="3000" b="0" i="0" u="none" strike="noStrike" kern="1200" cap="none" spc="0" normalizeH="0" baseline="0" noProof="0" dirty="0">
                <a:ln>
                  <a:noFill/>
                </a:ln>
                <a:solidFill>
                  <a:srgbClr val="1B365D"/>
                </a:solidFill>
                <a:effectLst/>
                <a:uLnTx/>
                <a:uFillTx/>
                <a:latin typeface="Calibri"/>
                <a:ea typeface="+mn-ea"/>
                <a:cs typeface="Open Sans"/>
              </a:rPr>
              <a:t>Students required to teach in a </a:t>
            </a:r>
            <a:r>
              <a:rPr kumimoji="0" lang="en-US" sz="3000" b="1" i="1" u="none" strike="noStrike" kern="1200" cap="none" spc="0" normalizeH="0" baseline="0" noProof="0" dirty="0">
                <a:ln>
                  <a:noFill/>
                </a:ln>
                <a:solidFill>
                  <a:srgbClr val="1B365D"/>
                </a:solidFill>
                <a:effectLst/>
                <a:uLnTx/>
                <a:uFillTx/>
                <a:latin typeface="Calibri"/>
                <a:ea typeface="+mn-ea"/>
                <a:cs typeface="Open Sans"/>
              </a:rPr>
              <a:t>targeted setting</a:t>
            </a:r>
            <a:r>
              <a:rPr kumimoji="0" lang="en-US" sz="3000" b="0" i="0" u="none" strike="noStrike" kern="1200" cap="none" spc="0" normalizeH="0" baseline="0" noProof="0" dirty="0">
                <a:ln>
                  <a:noFill/>
                </a:ln>
                <a:solidFill>
                  <a:srgbClr val="1B365D"/>
                </a:solidFill>
                <a:effectLst/>
                <a:uLnTx/>
                <a:uFillTx/>
                <a:latin typeface="Calibri"/>
                <a:ea typeface="+mn-ea"/>
                <a:cs typeface="Open Sans"/>
              </a:rPr>
              <a:t> for each year scholarship is received</a:t>
            </a:r>
          </a:p>
          <a:p>
            <a:pPr marL="747713" lvl="1" indent="-284163">
              <a:buClr>
                <a:srgbClr val="1B365D"/>
              </a:buClr>
              <a:buFont typeface="Courier New" panose="02070309020205020404" pitchFamily="49" charset="0"/>
              <a:buChar char="o"/>
              <a:defRPr/>
            </a:pPr>
            <a:r>
              <a:rPr kumimoji="0" lang="en-US" sz="3000" b="0" i="0" u="none" strike="noStrike" kern="1200" cap="none" spc="0" normalizeH="0" baseline="0" noProof="0" dirty="0">
                <a:ln>
                  <a:noFill/>
                </a:ln>
                <a:solidFill>
                  <a:srgbClr val="1B365D"/>
                </a:solidFill>
                <a:effectLst/>
                <a:uLnTx/>
                <a:uFillTx/>
                <a:latin typeface="Calibri"/>
                <a:ea typeface="+mn-ea"/>
                <a:cs typeface="Open Sans"/>
              </a:rPr>
              <a:t>Targeted setting will be determined by TDOE</a:t>
            </a:r>
          </a:p>
          <a:p>
            <a:pPr marL="747713" lvl="1" indent="-284163">
              <a:buClr>
                <a:srgbClr val="1B365D"/>
              </a:buClr>
              <a:buFont typeface="Courier New" panose="02070309020205020404" pitchFamily="49" charset="0"/>
              <a:buChar char="o"/>
              <a:defRPr/>
            </a:pPr>
            <a:r>
              <a:rPr kumimoji="0" lang="en-US" sz="3000" b="0" i="0" u="none" strike="noStrike" kern="1200" cap="none" spc="0" normalizeH="0" baseline="0" noProof="0" dirty="0">
                <a:ln>
                  <a:noFill/>
                </a:ln>
                <a:solidFill>
                  <a:srgbClr val="1B365D"/>
                </a:solidFill>
                <a:effectLst/>
                <a:uLnTx/>
                <a:uFillTx/>
                <a:latin typeface="Calibri"/>
                <a:ea typeface="+mn-ea"/>
                <a:cs typeface="Open Sans"/>
              </a:rPr>
              <a:t>5-year pilot</a:t>
            </a:r>
          </a:p>
          <a:p>
            <a:pPr marL="57150" indent="0">
              <a:buClr>
                <a:srgbClr val="1B365D"/>
              </a:buClr>
              <a:buNone/>
              <a:defRPr/>
            </a:pPr>
            <a:endParaRPr lang="en-US" sz="3400" noProof="0" dirty="0">
              <a:solidFill>
                <a:srgbClr val="1B365D"/>
              </a:solidFill>
              <a:latin typeface="Calibri"/>
            </a:endParaRPr>
          </a:p>
          <a:p>
            <a:pPr marL="57150" indent="0">
              <a:buClr>
                <a:srgbClr val="1B365D"/>
              </a:buClr>
              <a:buNone/>
              <a:defRPr/>
            </a:pPr>
            <a:r>
              <a:rPr lang="en-US" sz="3400" b="1" noProof="0" dirty="0">
                <a:solidFill>
                  <a:srgbClr val="1B365D"/>
                </a:solidFill>
                <a:latin typeface="Calibri"/>
              </a:rPr>
              <a:t>HB 432/SB 1220</a:t>
            </a:r>
            <a:endParaRPr kumimoji="0" lang="en-US" sz="3400" b="1" i="0" u="none" strike="noStrike" kern="1200" cap="none" spc="0" normalizeH="0" baseline="0" noProof="0" dirty="0">
              <a:ln>
                <a:noFill/>
              </a:ln>
              <a:solidFill>
                <a:srgbClr val="1B365D"/>
              </a:solidFill>
              <a:effectLst/>
              <a:uLnTx/>
              <a:uFillTx/>
              <a:latin typeface="Calibri"/>
              <a:ea typeface="+mn-ea"/>
              <a:cs typeface="Open Sans"/>
            </a:endParaRPr>
          </a:p>
          <a:p>
            <a:endParaRPr lang="en-US" dirty="0"/>
          </a:p>
        </p:txBody>
      </p:sp>
    </p:spTree>
    <p:extLst>
      <p:ext uri="{BB962C8B-B14F-4D97-AF65-F5344CB8AC3E}">
        <p14:creationId xmlns:p14="http://schemas.microsoft.com/office/powerpoint/2010/main" val="33784817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608B4-9B32-108E-FCE6-F3536290F0BF}"/>
              </a:ext>
            </a:extLst>
          </p:cNvPr>
          <p:cNvSpPr>
            <a:spLocks noGrp="1"/>
          </p:cNvSpPr>
          <p:nvPr>
            <p:ph type="title"/>
          </p:nvPr>
        </p:nvSpPr>
        <p:spPr/>
        <p:txBody>
          <a:bodyPr/>
          <a:lstStyle/>
          <a:p>
            <a:r>
              <a:rPr lang="en-US" sz="6000" dirty="0"/>
              <a:t>Family Medicine Loan Repayment</a:t>
            </a:r>
          </a:p>
        </p:txBody>
      </p:sp>
      <p:sp>
        <p:nvSpPr>
          <p:cNvPr id="3" name="Content Placeholder 2">
            <a:extLst>
              <a:ext uri="{FF2B5EF4-FFF2-40B4-BE49-F238E27FC236}">
                <a16:creationId xmlns:a16="http://schemas.microsoft.com/office/drawing/2014/main" id="{FA999127-9E39-6E79-ABE6-120D4BDE9A9D}"/>
              </a:ext>
            </a:extLst>
          </p:cNvPr>
          <p:cNvSpPr>
            <a:spLocks noGrp="1"/>
          </p:cNvSpPr>
          <p:nvPr>
            <p:ph idx="1"/>
          </p:nvPr>
        </p:nvSpPr>
        <p:spPr/>
        <p:txBody>
          <a:bodyPr>
            <a:normAutofit/>
          </a:bodyPr>
          <a:lstStyle/>
          <a:p>
            <a:pPr marL="342900" marR="0" lvl="0" indent="-342900" algn="l" defTabSz="914400" rtl="0" eaLnBrk="1" fontAlgn="auto" latinLnBrk="0" hangingPunct="1">
              <a:lnSpc>
                <a:spcPct val="100000"/>
              </a:lnSpc>
              <a:spcBef>
                <a:spcPct val="20000"/>
              </a:spcBef>
              <a:spcAft>
                <a:spcPts val="0"/>
              </a:spcAft>
              <a:buClr>
                <a:srgbClr val="1B365D"/>
              </a:buClr>
              <a:buSzTx/>
              <a:buFont typeface="Arial" panose="020B0604020202020204" pitchFamily="34" charset="0"/>
              <a:buChar char="•"/>
              <a:tabLst/>
              <a:defRPr/>
            </a:pPr>
            <a:r>
              <a:rPr lang="en-US" dirty="0">
                <a:solidFill>
                  <a:srgbClr val="1B365D"/>
                </a:solidFill>
                <a:latin typeface="Calibri"/>
              </a:rPr>
              <a:t>Loan repayment grant for medical students who agree to practice for </a:t>
            </a:r>
            <a:r>
              <a:rPr lang="en-US" i="1" dirty="0">
                <a:solidFill>
                  <a:srgbClr val="1B365D"/>
                </a:solidFill>
                <a:latin typeface="Calibri"/>
              </a:rPr>
              <a:t>5 years </a:t>
            </a:r>
            <a:r>
              <a:rPr lang="en-US" dirty="0">
                <a:solidFill>
                  <a:srgbClr val="1B365D"/>
                </a:solidFill>
                <a:latin typeface="Calibri"/>
              </a:rPr>
              <a:t>in a health resource shortage area as determined by Department of Health</a:t>
            </a:r>
          </a:p>
          <a:p>
            <a:pPr marL="747713" lvl="1" indent="-284163">
              <a:buClr>
                <a:srgbClr val="1B365D"/>
              </a:buClr>
              <a:buFont typeface="Courier New" panose="02070309020205020404" pitchFamily="49" charset="0"/>
              <a:buChar char="o"/>
              <a:defRPr/>
            </a:pPr>
            <a:r>
              <a:rPr kumimoji="0" lang="en-US" sz="3000" b="0" i="0" u="none" strike="noStrike" kern="1200" cap="none" spc="0" normalizeH="0" baseline="0" noProof="0" dirty="0">
                <a:ln>
                  <a:noFill/>
                </a:ln>
                <a:solidFill>
                  <a:srgbClr val="1B365D"/>
                </a:solidFill>
                <a:effectLst/>
                <a:uLnTx/>
                <a:uFillTx/>
                <a:latin typeface="Calibri"/>
                <a:ea typeface="+mn-ea"/>
                <a:cs typeface="Open Sans"/>
              </a:rPr>
              <a:t>Up to $40,000/year for maximum of 5 years</a:t>
            </a:r>
          </a:p>
          <a:p>
            <a:pPr marL="747713" lvl="1" indent="-284163">
              <a:buClr>
                <a:srgbClr val="1B365D"/>
              </a:buClr>
              <a:buFont typeface="Courier New" panose="02070309020205020404" pitchFamily="49" charset="0"/>
              <a:buChar char="o"/>
              <a:defRPr/>
            </a:pPr>
            <a:r>
              <a:rPr lang="en-US" sz="3000" dirty="0">
                <a:solidFill>
                  <a:srgbClr val="1B365D"/>
                </a:solidFill>
                <a:latin typeface="Calibri"/>
              </a:rPr>
              <a:t>Program will be </a:t>
            </a:r>
            <a:r>
              <a:rPr lang="en-US" sz="3000" b="1" i="1" dirty="0">
                <a:solidFill>
                  <a:srgbClr val="1B365D"/>
                </a:solidFill>
                <a:latin typeface="Calibri"/>
              </a:rPr>
              <a:t>administered by Department of Health</a:t>
            </a:r>
            <a:endParaRPr kumimoji="0" lang="en-US" sz="3000" b="1" i="1" u="none" strike="noStrike" kern="1200" cap="none" spc="0" normalizeH="0" baseline="0" noProof="0" dirty="0">
              <a:ln>
                <a:noFill/>
              </a:ln>
              <a:solidFill>
                <a:srgbClr val="1B365D"/>
              </a:solidFill>
              <a:effectLst/>
              <a:uLnTx/>
              <a:uFillTx/>
              <a:latin typeface="Calibri"/>
              <a:ea typeface="+mn-ea"/>
              <a:cs typeface="Open Sans"/>
            </a:endParaRPr>
          </a:p>
          <a:p>
            <a:pPr marL="57150" indent="0">
              <a:buClr>
                <a:srgbClr val="1B365D"/>
              </a:buClr>
              <a:buNone/>
              <a:defRPr/>
            </a:pPr>
            <a:endParaRPr lang="en-US" sz="3400" noProof="0" dirty="0">
              <a:solidFill>
                <a:srgbClr val="1B365D"/>
              </a:solidFill>
              <a:latin typeface="Calibri"/>
            </a:endParaRPr>
          </a:p>
          <a:p>
            <a:pPr marL="57150" indent="0">
              <a:buClr>
                <a:srgbClr val="1B365D"/>
              </a:buClr>
              <a:buNone/>
              <a:defRPr/>
            </a:pPr>
            <a:r>
              <a:rPr lang="en-US" sz="3400" b="1" noProof="0" dirty="0">
                <a:solidFill>
                  <a:srgbClr val="1B365D"/>
                </a:solidFill>
                <a:latin typeface="Calibri"/>
              </a:rPr>
              <a:t>HB 1281/SB 781</a:t>
            </a:r>
            <a:endParaRPr kumimoji="0" lang="en-US" sz="3400" b="1" i="0" u="none" strike="noStrike" kern="1200" cap="none" spc="0" normalizeH="0" baseline="0" noProof="0" dirty="0">
              <a:ln>
                <a:noFill/>
              </a:ln>
              <a:solidFill>
                <a:srgbClr val="1B365D"/>
              </a:solidFill>
              <a:effectLst/>
              <a:uLnTx/>
              <a:uFillTx/>
              <a:latin typeface="Calibri"/>
              <a:ea typeface="+mn-ea"/>
              <a:cs typeface="Open Sans"/>
            </a:endParaRPr>
          </a:p>
          <a:p>
            <a:endParaRPr lang="en-US" dirty="0"/>
          </a:p>
        </p:txBody>
      </p:sp>
    </p:spTree>
    <p:extLst>
      <p:ext uri="{BB962C8B-B14F-4D97-AF65-F5344CB8AC3E}">
        <p14:creationId xmlns:p14="http://schemas.microsoft.com/office/powerpoint/2010/main" val="37767126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141298" y="2971800"/>
            <a:ext cx="5909405" cy="584200"/>
          </a:xfrm>
        </p:spPr>
        <p:txBody>
          <a:bodyPr>
            <a:normAutofit fontScale="92500" lnSpcReduction="20000"/>
          </a:bodyPr>
          <a:lstStyle>
            <a:lvl1pPr marL="0" indent="0" algn="ctr">
              <a:buNone/>
              <a:defRPr/>
            </a:lvl1pPr>
          </a:lstStyle>
          <a:p>
            <a:r>
              <a:rPr lang="en-US" sz="3900" dirty="0">
                <a:solidFill>
                  <a:srgbClr val="183962"/>
                </a:solidFill>
                <a:ea typeface="Open Sans" panose="020B0606030504020204" pitchFamily="34" charset="0"/>
                <a:cs typeface="Open Sans" panose="020B0606030504020204" pitchFamily="34" charset="0"/>
              </a:rPr>
              <a:t>Aid for Adult Students</a:t>
            </a:r>
            <a:endParaRPr lang="en-US" dirty="0">
              <a:solidFill>
                <a:srgbClr val="183962"/>
              </a:solidFill>
              <a:latin typeface="+mj-lt"/>
              <a:ea typeface="Open Sans" panose="020B0606030504020204" pitchFamily="34" charset="0"/>
              <a:cs typeface="Open Sans" panose="020B0606030504020204" pitchFamily="34" charset="0"/>
            </a:endParaRPr>
          </a:p>
          <a:p>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2317601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4175B-5CB1-4EFF-895C-8C5C91B3138E}"/>
              </a:ext>
            </a:extLst>
          </p:cNvPr>
          <p:cNvSpPr>
            <a:spLocks noGrp="1"/>
          </p:cNvSpPr>
          <p:nvPr>
            <p:ph type="title"/>
          </p:nvPr>
        </p:nvSpPr>
        <p:spPr/>
        <p:txBody>
          <a:bodyPr/>
          <a:lstStyle/>
          <a:p>
            <a:r>
              <a:rPr lang="en-US" dirty="0"/>
              <a:t>TN Reconnect* Checklist</a:t>
            </a:r>
          </a:p>
        </p:txBody>
      </p:sp>
      <p:sp>
        <p:nvSpPr>
          <p:cNvPr id="3" name="Content Placeholder 2">
            <a:extLst>
              <a:ext uri="{FF2B5EF4-FFF2-40B4-BE49-F238E27FC236}">
                <a16:creationId xmlns:a16="http://schemas.microsoft.com/office/drawing/2014/main" id="{C20F17BA-8E00-453C-881A-C2DEC7C7F9F2}"/>
              </a:ext>
            </a:extLst>
          </p:cNvPr>
          <p:cNvSpPr>
            <a:spLocks noGrp="1"/>
          </p:cNvSpPr>
          <p:nvPr>
            <p:ph idx="1"/>
          </p:nvPr>
        </p:nvSpPr>
        <p:spPr/>
        <p:txBody>
          <a:bodyPr>
            <a:normAutofit/>
          </a:bodyPr>
          <a:lstStyle/>
          <a:p>
            <a:pPr marL="400050">
              <a:buFont typeface="Wingdings" pitchFamily="2" charset="2"/>
              <a:buChar char="q"/>
              <a:defRPr/>
            </a:pPr>
            <a:r>
              <a:rPr lang="en-US" dirty="0">
                <a:solidFill>
                  <a:srgbClr val="002060"/>
                </a:solidFill>
              </a:rPr>
              <a:t>Complete the TN Reconnect application at </a:t>
            </a:r>
            <a:r>
              <a:rPr lang="en-US" b="1" dirty="0">
                <a:solidFill>
                  <a:srgbClr val="002060"/>
                </a:solidFill>
              </a:rPr>
              <a:t>tnreconnect.gov</a:t>
            </a:r>
          </a:p>
          <a:p>
            <a:pPr marL="400050">
              <a:buFont typeface="Wingdings" pitchFamily="2" charset="2"/>
              <a:buChar char="q"/>
              <a:defRPr/>
            </a:pPr>
            <a:r>
              <a:rPr lang="en-US" dirty="0">
                <a:solidFill>
                  <a:srgbClr val="002060"/>
                </a:solidFill>
              </a:rPr>
              <a:t>Apply to community college or eligible TN Reconnect institution</a:t>
            </a:r>
          </a:p>
          <a:p>
            <a:pPr marL="400050">
              <a:buFont typeface="Wingdings" pitchFamily="2" charset="2"/>
              <a:buChar char="q"/>
              <a:defRPr/>
            </a:pPr>
            <a:r>
              <a:rPr lang="en-US" dirty="0">
                <a:solidFill>
                  <a:srgbClr val="002060"/>
                </a:solidFill>
              </a:rPr>
              <a:t>Submit the appropriate FAFSA at </a:t>
            </a:r>
            <a:r>
              <a:rPr lang="en-US" b="1" dirty="0">
                <a:solidFill>
                  <a:srgbClr val="002060"/>
                </a:solidFill>
              </a:rPr>
              <a:t>studentaid.gov (deadline varies)</a:t>
            </a:r>
          </a:p>
          <a:p>
            <a:pPr marL="400050">
              <a:buFont typeface="Wingdings" pitchFamily="2" charset="2"/>
              <a:buChar char="q"/>
              <a:defRPr/>
            </a:pPr>
            <a:r>
              <a:rPr lang="en-US" dirty="0">
                <a:solidFill>
                  <a:srgbClr val="002060"/>
                </a:solidFill>
              </a:rPr>
              <a:t>Enroll in a degree or certificate program at least part-time (</a:t>
            </a:r>
            <a:r>
              <a:rPr lang="en-US" b="1" dirty="0">
                <a:solidFill>
                  <a:srgbClr val="002060"/>
                </a:solidFill>
              </a:rPr>
              <a:t>6+ hours</a:t>
            </a:r>
            <a:r>
              <a:rPr lang="en-US" dirty="0">
                <a:solidFill>
                  <a:srgbClr val="002060"/>
                </a:solidFill>
              </a:rPr>
              <a:t>)  </a:t>
            </a:r>
          </a:p>
          <a:p>
            <a:pPr marL="457200" lvl="1" indent="0">
              <a:buNone/>
            </a:pPr>
            <a:endParaRPr lang="en-US" dirty="0"/>
          </a:p>
        </p:txBody>
      </p:sp>
      <p:sp>
        <p:nvSpPr>
          <p:cNvPr id="4" name="TextBox 3">
            <a:extLst>
              <a:ext uri="{FF2B5EF4-FFF2-40B4-BE49-F238E27FC236}">
                <a16:creationId xmlns:a16="http://schemas.microsoft.com/office/drawing/2014/main" id="{D9C7F92F-BFC7-4E02-80CF-8581A7988CE8}"/>
              </a:ext>
            </a:extLst>
          </p:cNvPr>
          <p:cNvSpPr txBox="1"/>
          <p:nvPr/>
        </p:nvSpPr>
        <p:spPr>
          <a:xfrm>
            <a:off x="2057400" y="5924490"/>
            <a:ext cx="8077200" cy="400110"/>
          </a:xfrm>
          <a:prstGeom prst="rect">
            <a:avLst/>
          </a:prstGeom>
          <a:noFill/>
        </p:spPr>
        <p:txBody>
          <a:bodyPr wrap="square" rtlCol="0">
            <a:spAutoFit/>
          </a:bodyPr>
          <a:lstStyle/>
          <a:p>
            <a:pPr algn="ctr"/>
            <a:r>
              <a:rPr lang="en-US" sz="2000" b="1" dirty="0">
                <a:solidFill>
                  <a:srgbClr val="1B365D"/>
                </a:solidFill>
                <a:latin typeface="Calibri"/>
              </a:rPr>
              <a:t>*Must be independent student per FAFSA or 23+ years old</a:t>
            </a:r>
          </a:p>
        </p:txBody>
      </p:sp>
    </p:spTree>
    <p:extLst>
      <p:ext uri="{BB962C8B-B14F-4D97-AF65-F5344CB8AC3E}">
        <p14:creationId xmlns:p14="http://schemas.microsoft.com/office/powerpoint/2010/main" val="7232734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4175B-5CB1-4EFF-895C-8C5C91B3138E}"/>
              </a:ext>
            </a:extLst>
          </p:cNvPr>
          <p:cNvSpPr>
            <a:spLocks noGrp="1"/>
          </p:cNvSpPr>
          <p:nvPr>
            <p:ph type="title"/>
          </p:nvPr>
        </p:nvSpPr>
        <p:spPr/>
        <p:txBody>
          <a:bodyPr/>
          <a:lstStyle/>
          <a:p>
            <a:r>
              <a:rPr lang="en-US" dirty="0"/>
              <a:t>TN Promise Checklist</a:t>
            </a:r>
          </a:p>
        </p:txBody>
      </p:sp>
      <p:sp>
        <p:nvSpPr>
          <p:cNvPr id="3" name="Content Placeholder 2">
            <a:extLst>
              <a:ext uri="{FF2B5EF4-FFF2-40B4-BE49-F238E27FC236}">
                <a16:creationId xmlns:a16="http://schemas.microsoft.com/office/drawing/2014/main" id="{C20F17BA-8E00-453C-881A-C2DEC7C7F9F2}"/>
              </a:ext>
            </a:extLst>
          </p:cNvPr>
          <p:cNvSpPr>
            <a:spLocks noGrp="1"/>
          </p:cNvSpPr>
          <p:nvPr>
            <p:ph idx="1"/>
          </p:nvPr>
        </p:nvSpPr>
        <p:spPr/>
        <p:txBody>
          <a:bodyPr>
            <a:normAutofit/>
          </a:bodyPr>
          <a:lstStyle/>
          <a:p>
            <a:pPr>
              <a:buFont typeface="Wingdings" pitchFamily="2" charset="2"/>
              <a:buChar char="q"/>
              <a:defRPr/>
            </a:pPr>
            <a:r>
              <a:rPr lang="en-US" sz="3000" dirty="0">
                <a:solidFill>
                  <a:srgbClr val="1B365D"/>
                </a:solidFill>
              </a:rPr>
              <a:t>Apply to the Tennessee Promise program </a:t>
            </a:r>
            <a:r>
              <a:rPr lang="en-US" sz="3000" b="1" dirty="0">
                <a:solidFill>
                  <a:srgbClr val="1B365D"/>
                </a:solidFill>
              </a:rPr>
              <a:t>tnpromise.gov</a:t>
            </a:r>
            <a:r>
              <a:rPr lang="en-US" sz="3000" dirty="0">
                <a:solidFill>
                  <a:srgbClr val="1B365D"/>
                </a:solidFill>
              </a:rPr>
              <a:t> by </a:t>
            </a:r>
            <a:r>
              <a:rPr lang="en-US" sz="3000" b="1" dirty="0">
                <a:solidFill>
                  <a:srgbClr val="1B365D"/>
                </a:solidFill>
              </a:rPr>
              <a:t>November 1, 2023</a:t>
            </a:r>
          </a:p>
          <a:p>
            <a:pPr>
              <a:buFont typeface="Wingdings" pitchFamily="2" charset="2"/>
              <a:buChar char="q"/>
              <a:defRPr/>
            </a:pPr>
            <a:r>
              <a:rPr lang="en-US" sz="3000" dirty="0">
                <a:solidFill>
                  <a:srgbClr val="1B365D"/>
                </a:solidFill>
              </a:rPr>
              <a:t>Complete 2024-25 FAFSA at </a:t>
            </a:r>
            <a:r>
              <a:rPr lang="en-US" sz="3000" b="1" dirty="0">
                <a:solidFill>
                  <a:srgbClr val="1B365D"/>
                </a:solidFill>
              </a:rPr>
              <a:t>studentaid.gov</a:t>
            </a:r>
            <a:r>
              <a:rPr lang="en-US" sz="3000" dirty="0">
                <a:solidFill>
                  <a:srgbClr val="1B365D"/>
                </a:solidFill>
              </a:rPr>
              <a:t> by </a:t>
            </a:r>
            <a:r>
              <a:rPr lang="en-US" sz="3000" b="1" dirty="0">
                <a:solidFill>
                  <a:srgbClr val="1B365D"/>
                </a:solidFill>
              </a:rPr>
              <a:t>April 15, 2024</a:t>
            </a:r>
          </a:p>
          <a:p>
            <a:pPr>
              <a:buFont typeface="Wingdings" pitchFamily="2" charset="2"/>
              <a:buChar char="q"/>
              <a:defRPr/>
            </a:pPr>
            <a:r>
              <a:rPr lang="en-US" sz="3000" dirty="0">
                <a:solidFill>
                  <a:srgbClr val="1B365D"/>
                </a:solidFill>
              </a:rPr>
              <a:t>Attend/watch mandatory meeting as</a:t>
            </a:r>
            <a:r>
              <a:rPr lang="en-US" sz="3000" b="1" dirty="0">
                <a:solidFill>
                  <a:srgbClr val="1B365D"/>
                </a:solidFill>
              </a:rPr>
              <a:t> </a:t>
            </a:r>
            <a:r>
              <a:rPr lang="en-US" sz="3000" dirty="0">
                <a:solidFill>
                  <a:srgbClr val="1B365D"/>
                </a:solidFill>
              </a:rPr>
              <a:t>coordinated by partnering organization</a:t>
            </a:r>
            <a:endParaRPr lang="en-US" sz="3000" b="1" dirty="0">
              <a:solidFill>
                <a:srgbClr val="1B365D"/>
              </a:solidFill>
            </a:endParaRPr>
          </a:p>
          <a:p>
            <a:pPr>
              <a:buFont typeface="Wingdings" pitchFamily="2" charset="2"/>
              <a:buChar char="q"/>
              <a:defRPr/>
            </a:pPr>
            <a:r>
              <a:rPr lang="en-US" sz="3000" dirty="0">
                <a:solidFill>
                  <a:srgbClr val="1B365D"/>
                </a:solidFill>
              </a:rPr>
              <a:t>Complete and submit 8 hours of community service by</a:t>
            </a:r>
            <a:r>
              <a:rPr lang="en-US" sz="3000" b="1" dirty="0">
                <a:solidFill>
                  <a:srgbClr val="1B365D"/>
                </a:solidFill>
              </a:rPr>
              <a:t> July 1, 2024 </a:t>
            </a:r>
            <a:r>
              <a:rPr lang="en-US" sz="3000" dirty="0">
                <a:solidFill>
                  <a:srgbClr val="1B365D"/>
                </a:solidFill>
              </a:rPr>
              <a:t>(coordinated by partnering organization)</a:t>
            </a:r>
          </a:p>
          <a:p>
            <a:pPr marL="457200" lvl="1" indent="0">
              <a:buNone/>
            </a:pPr>
            <a:endParaRPr lang="en-US" dirty="0"/>
          </a:p>
        </p:txBody>
      </p:sp>
      <p:sp>
        <p:nvSpPr>
          <p:cNvPr id="4" name="TextBox 3">
            <a:extLst>
              <a:ext uri="{FF2B5EF4-FFF2-40B4-BE49-F238E27FC236}">
                <a16:creationId xmlns:a16="http://schemas.microsoft.com/office/drawing/2014/main" id="{CA89FEB5-53CB-4624-9377-D8D56CFCF53E}"/>
              </a:ext>
            </a:extLst>
          </p:cNvPr>
          <p:cNvSpPr txBox="1"/>
          <p:nvPr/>
        </p:nvSpPr>
        <p:spPr>
          <a:xfrm>
            <a:off x="2971800" y="5562600"/>
            <a:ext cx="6248400" cy="707886"/>
          </a:xfrm>
          <a:prstGeom prst="rect">
            <a:avLst/>
          </a:prstGeom>
          <a:noFill/>
        </p:spPr>
        <p:txBody>
          <a:bodyPr wrap="square" rtlCol="0">
            <a:spAutoFit/>
          </a:bodyPr>
          <a:lstStyle/>
          <a:p>
            <a:pPr marL="112713" indent="-112713"/>
            <a:r>
              <a:rPr lang="en-US" sz="2000" b="1" dirty="0">
                <a:solidFill>
                  <a:schemeClr val="tx2"/>
                </a:solidFill>
              </a:rPr>
              <a:t>*Promise allows students to attend a </a:t>
            </a:r>
            <a:r>
              <a:rPr lang="en-US" sz="2000" b="1" u="sng" dirty="0">
                <a:solidFill>
                  <a:schemeClr val="tx2"/>
                </a:solidFill>
              </a:rPr>
              <a:t>community college</a:t>
            </a:r>
            <a:r>
              <a:rPr lang="en-US" sz="2000" b="1" dirty="0">
                <a:solidFill>
                  <a:schemeClr val="tx2"/>
                </a:solidFill>
              </a:rPr>
              <a:t> </a:t>
            </a:r>
            <a:br>
              <a:rPr lang="en-US" sz="2000" b="1" dirty="0">
                <a:solidFill>
                  <a:schemeClr val="tx2"/>
                </a:solidFill>
              </a:rPr>
            </a:br>
            <a:r>
              <a:rPr lang="en-US" sz="2000" b="1" dirty="0">
                <a:solidFill>
                  <a:schemeClr val="tx2"/>
                </a:solidFill>
              </a:rPr>
              <a:t>or </a:t>
            </a:r>
            <a:r>
              <a:rPr lang="en-US" sz="2000" b="1" u="sng" dirty="0">
                <a:solidFill>
                  <a:schemeClr val="tx2"/>
                </a:solidFill>
              </a:rPr>
              <a:t>TCAT</a:t>
            </a:r>
            <a:r>
              <a:rPr lang="en-US" sz="2000" b="1" dirty="0">
                <a:solidFill>
                  <a:schemeClr val="tx2"/>
                </a:solidFill>
              </a:rPr>
              <a:t> tuition-free through a last dollar scholarship.</a:t>
            </a:r>
          </a:p>
        </p:txBody>
      </p:sp>
    </p:spTree>
    <p:extLst>
      <p:ext uri="{BB962C8B-B14F-4D97-AF65-F5344CB8AC3E}">
        <p14:creationId xmlns:p14="http://schemas.microsoft.com/office/powerpoint/2010/main" val="249174910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4175B-5CB1-4EFF-895C-8C5C91B3138E}"/>
              </a:ext>
            </a:extLst>
          </p:cNvPr>
          <p:cNvSpPr>
            <a:spLocks noGrp="1"/>
          </p:cNvSpPr>
          <p:nvPr>
            <p:ph type="title"/>
          </p:nvPr>
        </p:nvSpPr>
        <p:spPr/>
        <p:txBody>
          <a:bodyPr/>
          <a:lstStyle/>
          <a:p>
            <a:r>
              <a:rPr lang="en-US" dirty="0"/>
              <a:t>TCAT Reconnect* Checklist</a:t>
            </a:r>
          </a:p>
        </p:txBody>
      </p:sp>
      <p:sp>
        <p:nvSpPr>
          <p:cNvPr id="3" name="Content Placeholder 2">
            <a:extLst>
              <a:ext uri="{FF2B5EF4-FFF2-40B4-BE49-F238E27FC236}">
                <a16:creationId xmlns:a16="http://schemas.microsoft.com/office/drawing/2014/main" id="{C20F17BA-8E00-453C-881A-C2DEC7C7F9F2}"/>
              </a:ext>
            </a:extLst>
          </p:cNvPr>
          <p:cNvSpPr>
            <a:spLocks noGrp="1"/>
          </p:cNvSpPr>
          <p:nvPr>
            <p:ph idx="1"/>
          </p:nvPr>
        </p:nvSpPr>
        <p:spPr/>
        <p:txBody>
          <a:bodyPr>
            <a:normAutofit/>
          </a:bodyPr>
          <a:lstStyle/>
          <a:p>
            <a:pPr marL="400050">
              <a:buFont typeface="Wingdings" pitchFamily="2" charset="2"/>
              <a:buChar char="q"/>
              <a:defRPr/>
            </a:pPr>
            <a:r>
              <a:rPr lang="en-US" dirty="0">
                <a:solidFill>
                  <a:srgbClr val="002060"/>
                </a:solidFill>
              </a:rPr>
              <a:t>Apply to a TCAT</a:t>
            </a:r>
          </a:p>
          <a:p>
            <a:pPr marL="400050">
              <a:buFont typeface="Wingdings" pitchFamily="2" charset="2"/>
              <a:buChar char="q"/>
              <a:defRPr/>
            </a:pPr>
            <a:r>
              <a:rPr lang="en-US" dirty="0">
                <a:solidFill>
                  <a:srgbClr val="002060"/>
                </a:solidFill>
              </a:rPr>
              <a:t>Submit the appropriate FAFSA at </a:t>
            </a:r>
            <a:r>
              <a:rPr lang="en-US" b="1" dirty="0">
                <a:solidFill>
                  <a:srgbClr val="002060"/>
                </a:solidFill>
              </a:rPr>
              <a:t>studentaid.gov         (deadline varies)</a:t>
            </a:r>
          </a:p>
          <a:p>
            <a:pPr marL="400050">
              <a:buFont typeface="Wingdings" pitchFamily="2" charset="2"/>
              <a:buChar char="q"/>
              <a:defRPr/>
            </a:pPr>
            <a:r>
              <a:rPr lang="en-US" dirty="0">
                <a:solidFill>
                  <a:srgbClr val="002060"/>
                </a:solidFill>
              </a:rPr>
              <a:t>Enroll in a certificate/diploma program at least part-time 	   (</a:t>
            </a:r>
            <a:r>
              <a:rPr lang="en-US" b="1" dirty="0">
                <a:solidFill>
                  <a:srgbClr val="002060"/>
                </a:solidFill>
              </a:rPr>
              <a:t>6+ hours</a:t>
            </a:r>
            <a:r>
              <a:rPr lang="en-US" dirty="0">
                <a:solidFill>
                  <a:srgbClr val="002060"/>
                </a:solidFill>
              </a:rPr>
              <a:t>)  </a:t>
            </a:r>
          </a:p>
          <a:p>
            <a:pPr marL="457200" lvl="1" indent="0">
              <a:buNone/>
            </a:pPr>
            <a:endParaRPr lang="en-US" dirty="0"/>
          </a:p>
        </p:txBody>
      </p:sp>
      <p:sp>
        <p:nvSpPr>
          <p:cNvPr id="4" name="TextBox 3">
            <a:extLst>
              <a:ext uri="{FF2B5EF4-FFF2-40B4-BE49-F238E27FC236}">
                <a16:creationId xmlns:a16="http://schemas.microsoft.com/office/drawing/2014/main" id="{D9C7F92F-BFC7-4E02-80CF-8581A7988CE8}"/>
              </a:ext>
            </a:extLst>
          </p:cNvPr>
          <p:cNvSpPr txBox="1"/>
          <p:nvPr/>
        </p:nvSpPr>
        <p:spPr>
          <a:xfrm>
            <a:off x="2057400" y="5924490"/>
            <a:ext cx="8077200" cy="400110"/>
          </a:xfrm>
          <a:prstGeom prst="rect">
            <a:avLst/>
          </a:prstGeom>
          <a:noFill/>
        </p:spPr>
        <p:txBody>
          <a:bodyPr wrap="square" rtlCol="0">
            <a:spAutoFit/>
          </a:bodyPr>
          <a:lstStyle/>
          <a:p>
            <a:pPr algn="ctr"/>
            <a:r>
              <a:rPr lang="en-US" sz="2000" b="1" dirty="0">
                <a:solidFill>
                  <a:srgbClr val="1B365D"/>
                </a:solidFill>
                <a:latin typeface="Calibri"/>
              </a:rPr>
              <a:t>*Must be independent student per FAFSA</a:t>
            </a:r>
          </a:p>
        </p:txBody>
      </p:sp>
    </p:spTree>
    <p:extLst>
      <p:ext uri="{BB962C8B-B14F-4D97-AF65-F5344CB8AC3E}">
        <p14:creationId xmlns:p14="http://schemas.microsoft.com/office/powerpoint/2010/main" val="2179860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E0FA2-5333-49EC-8D8B-320E584F0FF7}"/>
              </a:ext>
            </a:extLst>
          </p:cNvPr>
          <p:cNvSpPr>
            <a:spLocks noGrp="1"/>
          </p:cNvSpPr>
          <p:nvPr>
            <p:ph type="title"/>
          </p:nvPr>
        </p:nvSpPr>
        <p:spPr/>
        <p:txBody>
          <a:bodyPr/>
          <a:lstStyle/>
          <a:p>
            <a:r>
              <a:rPr lang="en-US" dirty="0"/>
              <a:t>Helping Heroes Grant</a:t>
            </a:r>
          </a:p>
        </p:txBody>
      </p:sp>
      <p:sp>
        <p:nvSpPr>
          <p:cNvPr id="3" name="Content Placeholder 2">
            <a:extLst>
              <a:ext uri="{FF2B5EF4-FFF2-40B4-BE49-F238E27FC236}">
                <a16:creationId xmlns:a16="http://schemas.microsoft.com/office/drawing/2014/main" id="{A1A4DF92-0E51-43E9-98CB-A9B7D5C5CFF1}"/>
              </a:ext>
            </a:extLst>
          </p:cNvPr>
          <p:cNvSpPr>
            <a:spLocks noGrp="1"/>
          </p:cNvSpPr>
          <p:nvPr>
            <p:ph idx="1"/>
          </p:nvPr>
        </p:nvSpPr>
        <p:spPr/>
        <p:txBody>
          <a:bodyPr>
            <a:normAutofit fontScale="92500"/>
          </a:bodyPr>
          <a:lstStyle/>
          <a:p>
            <a:pPr marL="346075" indent="-288925">
              <a:defRPr/>
            </a:pPr>
            <a:r>
              <a:rPr lang="en-US" dirty="0"/>
              <a:t>Must be honorably discharged or member of TN National Guard/Reserves</a:t>
            </a:r>
          </a:p>
          <a:p>
            <a:pPr marL="346075" indent="-288925">
              <a:defRPr/>
            </a:pPr>
            <a:r>
              <a:rPr lang="en-US" dirty="0"/>
              <a:t>Must have been awarded: </a:t>
            </a:r>
            <a:r>
              <a:rPr lang="en-US" i="1" dirty="0"/>
              <a:t>Iraq Campaign Medal, Afghanistan Campaign Medal, or Global War on Terrorism Expeditionary Medal</a:t>
            </a:r>
          </a:p>
          <a:p>
            <a:pPr marL="346075" indent="-288925">
              <a:defRPr/>
            </a:pPr>
            <a:r>
              <a:rPr lang="en-US" dirty="0">
                <a:solidFill>
                  <a:srgbClr val="002060"/>
                </a:solidFill>
              </a:rPr>
              <a:t>Application deadlines: September 1 (fall), February 1 (spring),    May 1 (summer)</a:t>
            </a:r>
          </a:p>
          <a:p>
            <a:pPr marL="746125" lvl="1" indent="-288925">
              <a:defRPr/>
            </a:pPr>
            <a:r>
              <a:rPr lang="en-US" dirty="0">
                <a:hlinkClick r:id="rId2">
                  <a:extLst>
                    <a:ext uri="{A12FA001-AC4F-418D-AE19-62706E023703}">
                      <ahyp:hlinkClr xmlns:ahyp="http://schemas.microsoft.com/office/drawing/2018/hyperlinkcolor" val="tx"/>
                    </a:ext>
                  </a:extLst>
                </a:hlinkClick>
              </a:rPr>
              <a:t>tn.gov/tsacstudentportal</a:t>
            </a:r>
            <a:r>
              <a:rPr lang="en-US" dirty="0"/>
              <a:t> + DD-214</a:t>
            </a:r>
          </a:p>
          <a:p>
            <a:pPr marL="746125" lvl="1" indent="-288925">
              <a:defRPr/>
            </a:pPr>
            <a:r>
              <a:rPr lang="en-US" dirty="0"/>
              <a:t>$1,000/semester (amount varies if less than full-time)</a:t>
            </a:r>
          </a:p>
          <a:p>
            <a:pPr marL="346075" indent="-288925">
              <a:defRPr/>
            </a:pPr>
            <a:endParaRPr lang="en-US" dirty="0"/>
          </a:p>
        </p:txBody>
      </p:sp>
    </p:spTree>
    <p:extLst>
      <p:ext uri="{BB962C8B-B14F-4D97-AF65-F5344CB8AC3E}">
        <p14:creationId xmlns:p14="http://schemas.microsoft.com/office/powerpoint/2010/main" val="16560306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867400" y="2819401"/>
            <a:ext cx="5562600" cy="1361435"/>
          </a:xfrm>
        </p:spPr>
        <p:txBody>
          <a:bodyPr>
            <a:normAutofit/>
          </a:bodyPr>
          <a:lstStyle/>
          <a:p>
            <a:pPr marL="0" indent="0" algn="ctr">
              <a:buNone/>
            </a:pPr>
            <a:r>
              <a:rPr lang="en-US" sz="4000" b="1" dirty="0"/>
              <a:t>james.snider@tn.gov</a:t>
            </a:r>
            <a:br>
              <a:rPr lang="en-US" sz="4000" b="1" dirty="0"/>
            </a:br>
            <a:r>
              <a:rPr lang="en-US" sz="4000" b="1" dirty="0"/>
              <a:t>bill.heath@tn.gov</a:t>
            </a:r>
            <a:endParaRPr lang="en-US" sz="3600" b="1" dirty="0"/>
          </a:p>
        </p:txBody>
      </p:sp>
      <p:pic>
        <p:nvPicPr>
          <p:cNvPr id="3" name="Picture 6"/>
          <p:cNvPicPr>
            <a:picLocks noChangeAspect="1" noChangeArrowheads="1"/>
          </p:cNvPicPr>
          <p:nvPr/>
        </p:nvPicPr>
        <p:blipFill rotWithShape="1">
          <a:blip r:embed="rId3">
            <a:extLst>
              <a:ext uri="{28A0092B-C50C-407E-A947-70E740481C1C}">
                <a14:useLocalDpi xmlns:a14="http://schemas.microsoft.com/office/drawing/2010/main" val="0"/>
              </a:ext>
            </a:extLst>
          </a:blip>
          <a:srcRect l="31328" t="21824" r="30446" b="21937"/>
          <a:stretch/>
        </p:blipFill>
        <p:spPr bwMode="auto">
          <a:xfrm>
            <a:off x="2286000" y="2661726"/>
            <a:ext cx="1676400" cy="1605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7"/>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25825"/>
          <a:stretch/>
        </p:blipFill>
        <p:spPr bwMode="auto">
          <a:xfrm>
            <a:off x="3988536" y="2851297"/>
            <a:ext cx="1784343" cy="5486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8"/>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25940"/>
          <a:stretch/>
        </p:blipFill>
        <p:spPr bwMode="auto">
          <a:xfrm>
            <a:off x="3996750" y="3505200"/>
            <a:ext cx="1781573" cy="5486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6" name="Straight Connector 5"/>
          <p:cNvCxnSpPr/>
          <p:nvPr/>
        </p:nvCxnSpPr>
        <p:spPr>
          <a:xfrm>
            <a:off x="6019800" y="2837937"/>
            <a:ext cx="0" cy="1253050"/>
          </a:xfrm>
          <a:prstGeom prst="line">
            <a:avLst/>
          </a:prstGeom>
          <a:ln>
            <a:solidFill>
              <a:srgbClr val="7E7E82"/>
            </a:solidFill>
          </a:ln>
        </p:spPr>
        <p:style>
          <a:lnRef idx="1">
            <a:schemeClr val="accent1"/>
          </a:lnRef>
          <a:fillRef idx="0">
            <a:schemeClr val="accent1"/>
          </a:fillRef>
          <a:effectRef idx="0">
            <a:schemeClr val="accent1"/>
          </a:effectRef>
          <a:fontRef idx="minor">
            <a:schemeClr val="tx1"/>
          </a:fontRef>
        </p:style>
      </p:cxnSp>
      <p:pic>
        <p:nvPicPr>
          <p:cNvPr id="7" name="Picture 2" descr="C:\Users\cb50344\AppData\Local\Microsoft\Windows\INetCache\IE\5N0HM600\Twitter_bird_logo[1].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343401" y="4818606"/>
            <a:ext cx="633681" cy="515394"/>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4953000" y="4749225"/>
            <a:ext cx="1933350" cy="584775"/>
          </a:xfrm>
          <a:prstGeom prst="rect">
            <a:avLst/>
          </a:prstGeom>
        </p:spPr>
        <p:txBody>
          <a:bodyPr wrap="none">
            <a:spAutoFit/>
          </a:bodyPr>
          <a:lstStyle/>
          <a:p>
            <a:pPr algn="ctr">
              <a:defRPr/>
            </a:pPr>
            <a:r>
              <a:rPr lang="en-US" sz="3200" b="1" dirty="0" err="1">
                <a:solidFill>
                  <a:srgbClr val="FF0000"/>
                </a:solidFill>
                <a:latin typeface="Calibri"/>
                <a:ea typeface="Open Sans" panose="020B0606030504020204" pitchFamily="34" charset="0"/>
                <a:cs typeface="Open Sans" panose="020B0606030504020204" pitchFamily="34" charset="0"/>
              </a:rPr>
              <a:t>tnpromise</a:t>
            </a:r>
            <a:endParaRPr lang="en-US" sz="3200" b="1" dirty="0">
              <a:solidFill>
                <a:srgbClr val="FF0000"/>
              </a:solidFill>
              <a:latin typeface="Calibri"/>
              <a:ea typeface="Open Sans" panose="020B0606030504020204" pitchFamily="34" charset="0"/>
              <a:cs typeface="Open Sans" panose="020B0606030504020204" pitchFamily="34" charset="0"/>
            </a:endParaRPr>
          </a:p>
        </p:txBody>
      </p:sp>
      <p:pic>
        <p:nvPicPr>
          <p:cNvPr id="9" name="Picture 2" descr="Website Icon - Westside Regional Center">
            <a:extLst>
              <a:ext uri="{FF2B5EF4-FFF2-40B4-BE49-F238E27FC236}">
                <a16:creationId xmlns:a16="http://schemas.microsoft.com/office/drawing/2014/main" id="{DDF7AE2D-952F-4E11-B448-466AB32A88CE}"/>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267200" y="5410200"/>
            <a:ext cx="685800" cy="68580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BAB18392-8E42-440F-AF34-8E8D425E5BB4}"/>
              </a:ext>
            </a:extLst>
          </p:cNvPr>
          <p:cNvSpPr/>
          <p:nvPr/>
        </p:nvSpPr>
        <p:spPr>
          <a:xfrm>
            <a:off x="4952871" y="5435025"/>
            <a:ext cx="2895729" cy="584775"/>
          </a:xfrm>
          <a:prstGeom prst="rect">
            <a:avLst/>
          </a:prstGeom>
        </p:spPr>
        <p:txBody>
          <a:bodyPr wrap="none">
            <a:spAutoFit/>
          </a:bodyPr>
          <a:lstStyle/>
          <a:p>
            <a:pPr algn="ctr">
              <a:defRPr/>
            </a:pPr>
            <a:r>
              <a:rPr lang="en-US" sz="3200" b="1" dirty="0">
                <a:solidFill>
                  <a:srgbClr val="FF0000"/>
                </a:solidFill>
                <a:latin typeface="Calibri"/>
                <a:ea typeface="Open Sans" panose="020B0606030504020204" pitchFamily="34" charset="0"/>
                <a:cs typeface="Open Sans" panose="020B0606030504020204" pitchFamily="34" charset="0"/>
              </a:rPr>
              <a:t>collegefortn.org</a:t>
            </a:r>
          </a:p>
        </p:txBody>
      </p:sp>
    </p:spTree>
    <p:extLst>
      <p:ext uri="{BB962C8B-B14F-4D97-AF65-F5344CB8AC3E}">
        <p14:creationId xmlns:p14="http://schemas.microsoft.com/office/powerpoint/2010/main" val="28676916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E0FA2-5333-49EC-8D8B-320E584F0FF7}"/>
              </a:ext>
            </a:extLst>
          </p:cNvPr>
          <p:cNvSpPr>
            <a:spLocks noGrp="1"/>
          </p:cNvSpPr>
          <p:nvPr>
            <p:ph type="title"/>
          </p:nvPr>
        </p:nvSpPr>
        <p:spPr/>
        <p:txBody>
          <a:bodyPr/>
          <a:lstStyle/>
          <a:p>
            <a:r>
              <a:rPr lang="en-US" sz="6400" dirty="0"/>
              <a:t>TN Promise Community Service</a:t>
            </a:r>
          </a:p>
        </p:txBody>
      </p:sp>
      <p:sp>
        <p:nvSpPr>
          <p:cNvPr id="3" name="Content Placeholder 2">
            <a:extLst>
              <a:ext uri="{FF2B5EF4-FFF2-40B4-BE49-F238E27FC236}">
                <a16:creationId xmlns:a16="http://schemas.microsoft.com/office/drawing/2014/main" id="{A1A4DF92-0E51-43E9-98CB-A9B7D5C5CFF1}"/>
              </a:ext>
            </a:extLst>
          </p:cNvPr>
          <p:cNvSpPr>
            <a:spLocks noGrp="1"/>
          </p:cNvSpPr>
          <p:nvPr>
            <p:ph idx="1"/>
          </p:nvPr>
        </p:nvSpPr>
        <p:spPr/>
        <p:txBody>
          <a:bodyPr>
            <a:normAutofit/>
          </a:bodyPr>
          <a:lstStyle/>
          <a:p>
            <a:r>
              <a:rPr lang="en-US" dirty="0">
                <a:latin typeface="Calibri" panose="020F0502020204030204" pitchFamily="34" charset="0"/>
              </a:rPr>
              <a:t>Community Service </a:t>
            </a:r>
            <a:r>
              <a:rPr lang="en-US" u="sng" dirty="0">
                <a:latin typeface="Calibri" panose="020F0502020204030204" pitchFamily="34" charset="0"/>
              </a:rPr>
              <a:t>MAY NOT </a:t>
            </a:r>
            <a:r>
              <a:rPr lang="en-US" dirty="0">
                <a:latin typeface="Calibri" panose="020F0502020204030204" pitchFamily="34" charset="0"/>
              </a:rPr>
              <a:t>be any of the following: </a:t>
            </a:r>
          </a:p>
          <a:p>
            <a:pPr lvl="1"/>
            <a:r>
              <a:rPr lang="en-US" dirty="0">
                <a:latin typeface="Calibri" panose="020F0502020204030204" pitchFamily="34" charset="0"/>
              </a:rPr>
              <a:t>Performed prior to the application deadline</a:t>
            </a:r>
          </a:p>
          <a:p>
            <a:pPr lvl="1"/>
            <a:r>
              <a:rPr lang="en-US" dirty="0">
                <a:latin typeface="Calibri" panose="020F0502020204030204" pitchFamily="34" charset="0"/>
              </a:rPr>
              <a:t>Result in any form of payment or remuneration</a:t>
            </a:r>
          </a:p>
          <a:p>
            <a:pPr lvl="1"/>
            <a:r>
              <a:rPr lang="en-US" dirty="0">
                <a:latin typeface="Calibri" panose="020F0502020204030204" pitchFamily="34" charset="0"/>
              </a:rPr>
              <a:t>Performed for family members or individual citizens</a:t>
            </a:r>
          </a:p>
          <a:p>
            <a:pPr lvl="1"/>
            <a:r>
              <a:rPr lang="en-US" dirty="0">
                <a:latin typeface="Calibri" panose="020F0502020204030204" pitchFamily="34" charset="0"/>
              </a:rPr>
              <a:t>May not include religious teaching, proselytizing, or participation in religious services, BUT may be performed under the direction of a faith-based organization</a:t>
            </a:r>
          </a:p>
          <a:p>
            <a:pPr lvl="2"/>
            <a:r>
              <a:rPr lang="en-US" dirty="0">
                <a:latin typeface="Calibri" panose="020F0502020204030204" pitchFamily="34" charset="0"/>
              </a:rPr>
              <a:t>i.e. – Community clean-up organized by church</a:t>
            </a:r>
          </a:p>
          <a:p>
            <a:endParaRPr lang="en-US" dirty="0"/>
          </a:p>
        </p:txBody>
      </p:sp>
    </p:spTree>
    <p:extLst>
      <p:ext uri="{BB962C8B-B14F-4D97-AF65-F5344CB8AC3E}">
        <p14:creationId xmlns:p14="http://schemas.microsoft.com/office/powerpoint/2010/main" val="368336981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E0FA2-5333-49EC-8D8B-320E584F0FF7}"/>
              </a:ext>
            </a:extLst>
          </p:cNvPr>
          <p:cNvSpPr>
            <a:spLocks noGrp="1"/>
          </p:cNvSpPr>
          <p:nvPr>
            <p:ph type="title"/>
          </p:nvPr>
        </p:nvSpPr>
        <p:spPr/>
        <p:txBody>
          <a:bodyPr/>
          <a:lstStyle/>
          <a:p>
            <a:r>
              <a:rPr lang="en-US" sz="6400" dirty="0"/>
              <a:t>TN Promise Community Service</a:t>
            </a:r>
          </a:p>
        </p:txBody>
      </p:sp>
      <p:sp>
        <p:nvSpPr>
          <p:cNvPr id="3" name="Content Placeholder 2">
            <a:extLst>
              <a:ext uri="{FF2B5EF4-FFF2-40B4-BE49-F238E27FC236}">
                <a16:creationId xmlns:a16="http://schemas.microsoft.com/office/drawing/2014/main" id="{A1A4DF92-0E51-43E9-98CB-A9B7D5C5CFF1}"/>
              </a:ext>
            </a:extLst>
          </p:cNvPr>
          <p:cNvSpPr>
            <a:spLocks noGrp="1"/>
          </p:cNvSpPr>
          <p:nvPr>
            <p:ph idx="1"/>
          </p:nvPr>
        </p:nvSpPr>
        <p:spPr/>
        <p:txBody>
          <a:bodyPr>
            <a:normAutofit/>
          </a:bodyPr>
          <a:lstStyle/>
          <a:p>
            <a:r>
              <a:rPr lang="en-US" dirty="0">
                <a:latin typeface="Calibri" panose="020F0502020204030204" pitchFamily="34" charset="0"/>
              </a:rPr>
              <a:t>Students may complete up to 4 virtual community service hours per term with the balance completed as in-person community service</a:t>
            </a:r>
          </a:p>
          <a:p>
            <a:r>
              <a:rPr lang="en-US" dirty="0">
                <a:latin typeface="Calibri" panose="020F0502020204030204" pitchFamily="34" charset="0"/>
              </a:rPr>
              <a:t>Each partnering organization may communicate specific policies associated with acceptable community service</a:t>
            </a:r>
          </a:p>
          <a:p>
            <a:r>
              <a:rPr lang="en-US" dirty="0">
                <a:latin typeface="Calibri" panose="020F0502020204030204" pitchFamily="34" charset="0"/>
              </a:rPr>
              <a:t>Service hours must be submitted by the student to the PO electronically on or before the deadline</a:t>
            </a:r>
          </a:p>
          <a:p>
            <a:endParaRPr lang="en-US" dirty="0"/>
          </a:p>
        </p:txBody>
      </p:sp>
    </p:spTree>
    <p:extLst>
      <p:ext uri="{BB962C8B-B14F-4D97-AF65-F5344CB8AC3E}">
        <p14:creationId xmlns:p14="http://schemas.microsoft.com/office/powerpoint/2010/main" val="101696131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D43CB26-04D6-4BA9-BED0-A4CCBC256156}"/>
              </a:ext>
            </a:extLst>
          </p:cNvPr>
          <p:cNvSpPr/>
          <p:nvPr/>
        </p:nvSpPr>
        <p:spPr>
          <a:xfrm>
            <a:off x="0" y="1503402"/>
            <a:ext cx="12192000" cy="1431581"/>
          </a:xfrm>
          <a:prstGeom prst="rect">
            <a:avLst/>
          </a:prstGeom>
          <a:pattFill prst="pct25">
            <a:fgClr>
              <a:schemeClr val="tx2"/>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C34175B-5CB1-4EFF-895C-8C5C91B3138E}"/>
              </a:ext>
            </a:extLst>
          </p:cNvPr>
          <p:cNvSpPr>
            <a:spLocks noGrp="1"/>
          </p:cNvSpPr>
          <p:nvPr>
            <p:ph type="title"/>
          </p:nvPr>
        </p:nvSpPr>
        <p:spPr/>
        <p:txBody>
          <a:bodyPr/>
          <a:lstStyle/>
          <a:p>
            <a:r>
              <a:rPr lang="en-US" dirty="0"/>
              <a:t>TN Promise Examples</a:t>
            </a:r>
            <a:endParaRPr lang="en-US" i="1" dirty="0">
              <a:effectLst>
                <a:outerShdw blurRad="38100" dist="38100" dir="2700000" algn="tl">
                  <a:srgbClr val="000000">
                    <a:alpha val="43137"/>
                  </a:srgbClr>
                </a:outerShdw>
              </a:effectLst>
            </a:endParaRPr>
          </a:p>
        </p:txBody>
      </p:sp>
      <p:cxnSp>
        <p:nvCxnSpPr>
          <p:cNvPr id="6" name="Straight Connector 5">
            <a:extLst>
              <a:ext uri="{FF2B5EF4-FFF2-40B4-BE49-F238E27FC236}">
                <a16:creationId xmlns:a16="http://schemas.microsoft.com/office/drawing/2014/main" id="{C7E6006D-5D02-4524-BF48-93CBB1AFD46E}"/>
              </a:ext>
            </a:extLst>
          </p:cNvPr>
          <p:cNvCxnSpPr>
            <a:cxnSpLocks/>
          </p:cNvCxnSpPr>
          <p:nvPr/>
        </p:nvCxnSpPr>
        <p:spPr>
          <a:xfrm>
            <a:off x="0" y="2986087"/>
            <a:ext cx="12207240" cy="23756"/>
          </a:xfrm>
          <a:prstGeom prst="line">
            <a:avLst/>
          </a:prstGeom>
          <a:ln w="57150">
            <a:solidFill>
              <a:schemeClr val="tx2"/>
            </a:solidFill>
            <a:prstDash val="sysDash"/>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F31ACB55-2E33-4D6A-B7BA-EEF16BAA8A60}"/>
              </a:ext>
            </a:extLst>
          </p:cNvPr>
          <p:cNvCxnSpPr>
            <a:cxnSpLocks/>
          </p:cNvCxnSpPr>
          <p:nvPr/>
        </p:nvCxnSpPr>
        <p:spPr>
          <a:xfrm>
            <a:off x="-15240" y="5161076"/>
            <a:ext cx="12207240" cy="20621"/>
          </a:xfrm>
          <a:prstGeom prst="line">
            <a:avLst/>
          </a:prstGeom>
          <a:ln w="53975">
            <a:solidFill>
              <a:schemeClr val="tx2"/>
            </a:solidFill>
          </a:ln>
        </p:spPr>
        <p:style>
          <a:lnRef idx="1">
            <a:schemeClr val="accent1"/>
          </a:lnRef>
          <a:fillRef idx="0">
            <a:schemeClr val="accent1"/>
          </a:fillRef>
          <a:effectRef idx="0">
            <a:schemeClr val="accent1"/>
          </a:effectRef>
          <a:fontRef idx="minor">
            <a:schemeClr val="tx1"/>
          </a:fontRef>
        </p:style>
      </p:cxnSp>
      <p:sp>
        <p:nvSpPr>
          <p:cNvPr id="15" name="Rectangle: Rounded Corners 14">
            <a:extLst>
              <a:ext uri="{FF2B5EF4-FFF2-40B4-BE49-F238E27FC236}">
                <a16:creationId xmlns:a16="http://schemas.microsoft.com/office/drawing/2014/main" id="{DA164484-BBE8-4C0A-9E06-8316D18FC255}"/>
              </a:ext>
            </a:extLst>
          </p:cNvPr>
          <p:cNvSpPr/>
          <p:nvPr/>
        </p:nvSpPr>
        <p:spPr>
          <a:xfrm>
            <a:off x="2438400" y="2475900"/>
            <a:ext cx="1828800" cy="2651760"/>
          </a:xfrm>
          <a:prstGeom prst="round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Pell $3,697</a:t>
            </a:r>
          </a:p>
        </p:txBody>
      </p:sp>
      <p:sp>
        <p:nvSpPr>
          <p:cNvPr id="13" name="TextBox 12">
            <a:extLst>
              <a:ext uri="{FF2B5EF4-FFF2-40B4-BE49-F238E27FC236}">
                <a16:creationId xmlns:a16="http://schemas.microsoft.com/office/drawing/2014/main" id="{8ACFFB48-6D2C-42EE-B16A-7AA0B8F2831C}"/>
              </a:ext>
            </a:extLst>
          </p:cNvPr>
          <p:cNvSpPr txBox="1"/>
          <p:nvPr/>
        </p:nvSpPr>
        <p:spPr>
          <a:xfrm>
            <a:off x="2057400" y="4572000"/>
            <a:ext cx="454325" cy="707886"/>
          </a:xfrm>
          <a:prstGeom prst="rect">
            <a:avLst/>
          </a:prstGeom>
          <a:noFill/>
        </p:spPr>
        <p:txBody>
          <a:bodyPr wrap="square" rtlCol="0">
            <a:spAutoFit/>
          </a:bodyPr>
          <a:lstStyle/>
          <a:p>
            <a:r>
              <a:rPr lang="en-US" sz="4000" b="1" dirty="0">
                <a:ln w="13462">
                  <a:solidFill>
                    <a:schemeClr val="bg1"/>
                  </a:solidFill>
                  <a:prstDash val="solid"/>
                </a:ln>
                <a:solidFill>
                  <a:schemeClr val="tx2"/>
                </a:solidFill>
                <a:effectLst>
                  <a:outerShdw dist="38100" dir="2700000" algn="bl" rotWithShape="0">
                    <a:schemeClr val="accent5"/>
                  </a:outerShdw>
                </a:effectLst>
              </a:rPr>
              <a:t>1</a:t>
            </a:r>
          </a:p>
        </p:txBody>
      </p:sp>
      <p:sp>
        <p:nvSpPr>
          <p:cNvPr id="18" name="Rectangle: Rounded Corners 17">
            <a:extLst>
              <a:ext uri="{FF2B5EF4-FFF2-40B4-BE49-F238E27FC236}">
                <a16:creationId xmlns:a16="http://schemas.microsoft.com/office/drawing/2014/main" id="{034187CA-3EA1-410D-876B-36432FF0D34B}"/>
              </a:ext>
            </a:extLst>
          </p:cNvPr>
          <p:cNvSpPr/>
          <p:nvPr/>
        </p:nvSpPr>
        <p:spPr>
          <a:xfrm>
            <a:off x="2438400" y="1706880"/>
            <a:ext cx="1828800" cy="731520"/>
          </a:xfrm>
          <a:prstGeom prst="round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TSAA $1,000</a:t>
            </a:r>
          </a:p>
        </p:txBody>
      </p:sp>
      <p:sp>
        <p:nvSpPr>
          <p:cNvPr id="19" name="Rectangle: Rounded Corners 18">
            <a:extLst>
              <a:ext uri="{FF2B5EF4-FFF2-40B4-BE49-F238E27FC236}">
                <a16:creationId xmlns:a16="http://schemas.microsoft.com/office/drawing/2014/main" id="{55074549-6563-44AA-8FE7-EED9FD4BEAD5}"/>
              </a:ext>
            </a:extLst>
          </p:cNvPr>
          <p:cNvSpPr/>
          <p:nvPr/>
        </p:nvSpPr>
        <p:spPr>
          <a:xfrm>
            <a:off x="5181600" y="3830621"/>
            <a:ext cx="1828800" cy="1302615"/>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HOPE $1,600</a:t>
            </a:r>
          </a:p>
        </p:txBody>
      </p:sp>
      <p:sp>
        <p:nvSpPr>
          <p:cNvPr id="20" name="Rectangle: Rounded Corners 19">
            <a:extLst>
              <a:ext uri="{FF2B5EF4-FFF2-40B4-BE49-F238E27FC236}">
                <a16:creationId xmlns:a16="http://schemas.microsoft.com/office/drawing/2014/main" id="{3F62C91D-C363-436A-BE83-D4DF7CB5E238}"/>
              </a:ext>
            </a:extLst>
          </p:cNvPr>
          <p:cNvSpPr/>
          <p:nvPr/>
        </p:nvSpPr>
        <p:spPr>
          <a:xfrm>
            <a:off x="5181600" y="3078480"/>
            <a:ext cx="1828800" cy="731520"/>
          </a:xfrm>
          <a:prstGeom prst="round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Promise $900</a:t>
            </a:r>
          </a:p>
        </p:txBody>
      </p:sp>
      <p:sp>
        <p:nvSpPr>
          <p:cNvPr id="21" name="Rectangle: Rounded Corners 20">
            <a:extLst>
              <a:ext uri="{FF2B5EF4-FFF2-40B4-BE49-F238E27FC236}">
                <a16:creationId xmlns:a16="http://schemas.microsoft.com/office/drawing/2014/main" id="{D909E1FD-86EB-4062-92AD-8FE2D8BB0632}"/>
              </a:ext>
            </a:extLst>
          </p:cNvPr>
          <p:cNvSpPr/>
          <p:nvPr/>
        </p:nvSpPr>
        <p:spPr>
          <a:xfrm>
            <a:off x="7924800" y="3060947"/>
            <a:ext cx="1828800" cy="2075688"/>
          </a:xfrm>
          <a:prstGeom prst="round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Promise $2,500</a:t>
            </a:r>
          </a:p>
        </p:txBody>
      </p:sp>
      <p:cxnSp>
        <p:nvCxnSpPr>
          <p:cNvPr id="17" name="Straight Connector 16">
            <a:extLst>
              <a:ext uri="{FF2B5EF4-FFF2-40B4-BE49-F238E27FC236}">
                <a16:creationId xmlns:a16="http://schemas.microsoft.com/office/drawing/2014/main" id="{2BD452DD-3E7B-43E0-AA1D-8723ABC685F0}"/>
              </a:ext>
            </a:extLst>
          </p:cNvPr>
          <p:cNvCxnSpPr>
            <a:cxnSpLocks/>
          </p:cNvCxnSpPr>
          <p:nvPr/>
        </p:nvCxnSpPr>
        <p:spPr>
          <a:xfrm>
            <a:off x="0" y="1424044"/>
            <a:ext cx="12207240" cy="23756"/>
          </a:xfrm>
          <a:prstGeom prst="line">
            <a:avLst/>
          </a:prstGeom>
          <a:ln w="57150">
            <a:solidFill>
              <a:schemeClr val="tx2"/>
            </a:solidFill>
            <a:prstDash val="sysDash"/>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0DEE87A6-7AF6-4BEA-82A7-9627E017E342}"/>
              </a:ext>
            </a:extLst>
          </p:cNvPr>
          <p:cNvSpPr txBox="1"/>
          <p:nvPr/>
        </p:nvSpPr>
        <p:spPr>
          <a:xfrm>
            <a:off x="4800600" y="4572000"/>
            <a:ext cx="454325" cy="707886"/>
          </a:xfrm>
          <a:prstGeom prst="rect">
            <a:avLst/>
          </a:prstGeom>
          <a:noFill/>
        </p:spPr>
        <p:txBody>
          <a:bodyPr wrap="square" rtlCol="0">
            <a:spAutoFit/>
          </a:bodyPr>
          <a:lstStyle/>
          <a:p>
            <a:r>
              <a:rPr lang="en-US" sz="4000" b="1" dirty="0">
                <a:ln w="13462">
                  <a:solidFill>
                    <a:schemeClr val="bg1"/>
                  </a:solidFill>
                  <a:prstDash val="solid"/>
                </a:ln>
                <a:solidFill>
                  <a:schemeClr val="tx2"/>
                </a:solidFill>
                <a:effectLst>
                  <a:outerShdw dist="38100" dir="2700000" algn="bl" rotWithShape="0">
                    <a:schemeClr val="accent5"/>
                  </a:outerShdw>
                </a:effectLst>
              </a:rPr>
              <a:t>2</a:t>
            </a:r>
          </a:p>
        </p:txBody>
      </p:sp>
      <p:sp>
        <p:nvSpPr>
          <p:cNvPr id="23" name="TextBox 22">
            <a:extLst>
              <a:ext uri="{FF2B5EF4-FFF2-40B4-BE49-F238E27FC236}">
                <a16:creationId xmlns:a16="http://schemas.microsoft.com/office/drawing/2014/main" id="{D7839361-21BE-450A-A69A-A5F917D28EBE}"/>
              </a:ext>
            </a:extLst>
          </p:cNvPr>
          <p:cNvSpPr txBox="1"/>
          <p:nvPr/>
        </p:nvSpPr>
        <p:spPr>
          <a:xfrm>
            <a:off x="7470475" y="4549914"/>
            <a:ext cx="454325" cy="707886"/>
          </a:xfrm>
          <a:prstGeom prst="rect">
            <a:avLst/>
          </a:prstGeom>
          <a:noFill/>
        </p:spPr>
        <p:txBody>
          <a:bodyPr wrap="square" rtlCol="0">
            <a:spAutoFit/>
          </a:bodyPr>
          <a:lstStyle/>
          <a:p>
            <a:r>
              <a:rPr lang="en-US" sz="4000" b="1" dirty="0">
                <a:ln w="13462">
                  <a:solidFill>
                    <a:schemeClr val="bg1"/>
                  </a:solidFill>
                  <a:prstDash val="solid"/>
                </a:ln>
                <a:solidFill>
                  <a:schemeClr val="tx2"/>
                </a:solidFill>
                <a:effectLst>
                  <a:outerShdw dist="38100" dir="2700000" algn="bl" rotWithShape="0">
                    <a:schemeClr val="accent5"/>
                  </a:outerShdw>
                </a:effectLst>
              </a:rPr>
              <a:t>3</a:t>
            </a:r>
            <a:endParaRPr lang="en-US" sz="5400" b="1" dirty="0">
              <a:ln w="13462">
                <a:solidFill>
                  <a:schemeClr val="bg1"/>
                </a:solidFill>
                <a:prstDash val="solid"/>
              </a:ln>
              <a:solidFill>
                <a:schemeClr val="tx2"/>
              </a:solidFill>
              <a:effectLst>
                <a:outerShdw dist="38100" dir="2700000" algn="bl" rotWithShape="0">
                  <a:schemeClr val="accent5"/>
                </a:outerShdw>
              </a:effectLst>
            </a:endParaRPr>
          </a:p>
        </p:txBody>
      </p:sp>
      <p:sp>
        <p:nvSpPr>
          <p:cNvPr id="24" name="TextBox 23">
            <a:extLst>
              <a:ext uri="{FF2B5EF4-FFF2-40B4-BE49-F238E27FC236}">
                <a16:creationId xmlns:a16="http://schemas.microsoft.com/office/drawing/2014/main" id="{D3A5B1B3-1E85-452E-8289-D5AE20C78E97}"/>
              </a:ext>
            </a:extLst>
          </p:cNvPr>
          <p:cNvSpPr txBox="1"/>
          <p:nvPr/>
        </p:nvSpPr>
        <p:spPr>
          <a:xfrm>
            <a:off x="6172200" y="1503402"/>
            <a:ext cx="6019800" cy="1015663"/>
          </a:xfrm>
          <a:prstGeom prst="rect">
            <a:avLst/>
          </a:prstGeom>
          <a:noFill/>
        </p:spPr>
        <p:txBody>
          <a:bodyPr wrap="square" rtlCol="0">
            <a:spAutoFit/>
          </a:bodyPr>
          <a:lstStyle/>
          <a:p>
            <a:r>
              <a:rPr lang="en-US" sz="3000" b="1" dirty="0">
                <a:solidFill>
                  <a:schemeClr val="tx2"/>
                </a:solidFill>
              </a:rPr>
              <a:t>Student responsibilities: </a:t>
            </a:r>
            <a:r>
              <a:rPr lang="en-US" sz="3000" dirty="0">
                <a:solidFill>
                  <a:schemeClr val="tx2"/>
                </a:solidFill>
              </a:rPr>
              <a:t>Books, food, online fees, other fees, gas, etc. </a:t>
            </a:r>
          </a:p>
        </p:txBody>
      </p:sp>
      <p:grpSp>
        <p:nvGrpSpPr>
          <p:cNvPr id="25" name="Group 24">
            <a:extLst>
              <a:ext uri="{FF2B5EF4-FFF2-40B4-BE49-F238E27FC236}">
                <a16:creationId xmlns:a16="http://schemas.microsoft.com/office/drawing/2014/main" id="{E905E1DA-AFC0-4A8D-B465-6683B8C64CDD}"/>
              </a:ext>
            </a:extLst>
          </p:cNvPr>
          <p:cNvGrpSpPr/>
          <p:nvPr/>
        </p:nvGrpSpPr>
        <p:grpSpPr>
          <a:xfrm>
            <a:off x="685800" y="6050883"/>
            <a:ext cx="1500105" cy="654717"/>
            <a:chOff x="7482840" y="5391388"/>
            <a:chExt cx="1580378" cy="654717"/>
          </a:xfrm>
        </p:grpSpPr>
        <p:sp>
          <p:nvSpPr>
            <p:cNvPr id="26" name="Rectangle 25">
              <a:extLst>
                <a:ext uri="{FF2B5EF4-FFF2-40B4-BE49-F238E27FC236}">
                  <a16:creationId xmlns:a16="http://schemas.microsoft.com/office/drawing/2014/main" id="{126A8ADF-7A13-4ABB-A205-BA628F2E6A0F}"/>
                </a:ext>
              </a:extLst>
            </p:cNvPr>
            <p:cNvSpPr/>
            <p:nvPr/>
          </p:nvSpPr>
          <p:spPr>
            <a:xfrm>
              <a:off x="7482840" y="5486400"/>
              <a:ext cx="182880" cy="182880"/>
            </a:xfrm>
            <a:prstGeom prst="rect">
              <a:avLst/>
            </a:prstGeom>
            <a:solidFill>
              <a:schemeClr val="bg2">
                <a:lumMod val="60000"/>
                <a:lumOff val="40000"/>
              </a:schemeClr>
            </a:solidFill>
            <a:ln>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DA217CA9-23EB-42FF-B178-9D1E04DEB8E5}"/>
                </a:ext>
              </a:extLst>
            </p:cNvPr>
            <p:cNvSpPr/>
            <p:nvPr/>
          </p:nvSpPr>
          <p:spPr>
            <a:xfrm>
              <a:off x="7482840" y="5760720"/>
              <a:ext cx="182880" cy="182880"/>
            </a:xfrm>
            <a:prstGeom prst="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43B16E8A-790A-4BDB-B82C-C20B545A3342}"/>
                </a:ext>
              </a:extLst>
            </p:cNvPr>
            <p:cNvSpPr txBox="1"/>
            <p:nvPr/>
          </p:nvSpPr>
          <p:spPr>
            <a:xfrm>
              <a:off x="7665720" y="5391388"/>
              <a:ext cx="838200" cy="369332"/>
            </a:xfrm>
            <a:prstGeom prst="rect">
              <a:avLst/>
            </a:prstGeom>
            <a:noFill/>
          </p:spPr>
          <p:txBody>
            <a:bodyPr wrap="square" rtlCol="0">
              <a:spAutoFit/>
            </a:bodyPr>
            <a:lstStyle/>
            <a:p>
              <a:r>
                <a:rPr lang="en-US" b="1" dirty="0">
                  <a:solidFill>
                    <a:schemeClr val="tx2"/>
                  </a:solidFill>
                </a:rPr>
                <a:t>Grant</a:t>
              </a:r>
            </a:p>
          </p:txBody>
        </p:sp>
        <p:sp>
          <p:nvSpPr>
            <p:cNvPr id="29" name="TextBox 28">
              <a:extLst>
                <a:ext uri="{FF2B5EF4-FFF2-40B4-BE49-F238E27FC236}">
                  <a16:creationId xmlns:a16="http://schemas.microsoft.com/office/drawing/2014/main" id="{D65667BC-99E0-46CB-ABD3-916C136DD76C}"/>
                </a:ext>
              </a:extLst>
            </p:cNvPr>
            <p:cNvSpPr txBox="1"/>
            <p:nvPr/>
          </p:nvSpPr>
          <p:spPr>
            <a:xfrm>
              <a:off x="7665720" y="5676773"/>
              <a:ext cx="1397498" cy="369332"/>
            </a:xfrm>
            <a:prstGeom prst="rect">
              <a:avLst/>
            </a:prstGeom>
            <a:noFill/>
          </p:spPr>
          <p:txBody>
            <a:bodyPr wrap="square" rtlCol="0">
              <a:spAutoFit/>
            </a:bodyPr>
            <a:lstStyle/>
            <a:p>
              <a:r>
                <a:rPr lang="en-US" b="1" dirty="0">
                  <a:solidFill>
                    <a:schemeClr val="tx2"/>
                  </a:solidFill>
                </a:rPr>
                <a:t>Scholarship</a:t>
              </a:r>
            </a:p>
          </p:txBody>
        </p:sp>
      </p:grpSp>
      <p:sp>
        <p:nvSpPr>
          <p:cNvPr id="30" name="TextBox 29">
            <a:extLst>
              <a:ext uri="{FF2B5EF4-FFF2-40B4-BE49-F238E27FC236}">
                <a16:creationId xmlns:a16="http://schemas.microsoft.com/office/drawing/2014/main" id="{1EEA4715-5A05-4116-B358-C359D5C2D013}"/>
              </a:ext>
            </a:extLst>
          </p:cNvPr>
          <p:cNvSpPr txBox="1"/>
          <p:nvPr/>
        </p:nvSpPr>
        <p:spPr>
          <a:xfrm>
            <a:off x="100765" y="3048000"/>
            <a:ext cx="1347035" cy="1015663"/>
          </a:xfrm>
          <a:prstGeom prst="rect">
            <a:avLst/>
          </a:prstGeom>
          <a:noFill/>
          <a:ln>
            <a:solidFill>
              <a:schemeClr val="bg2"/>
            </a:solidFill>
          </a:ln>
        </p:spPr>
        <p:txBody>
          <a:bodyPr wrap="none" rtlCol="0">
            <a:spAutoFit/>
          </a:bodyPr>
          <a:lstStyle/>
          <a:p>
            <a:r>
              <a:rPr lang="en-US" sz="3000" dirty="0">
                <a:solidFill>
                  <a:schemeClr val="tx2"/>
                </a:solidFill>
              </a:rPr>
              <a:t>Tuition </a:t>
            </a:r>
          </a:p>
          <a:p>
            <a:r>
              <a:rPr lang="en-US" sz="3000" dirty="0">
                <a:solidFill>
                  <a:schemeClr val="tx2"/>
                </a:solidFill>
              </a:rPr>
              <a:t>$2,500</a:t>
            </a:r>
          </a:p>
        </p:txBody>
      </p:sp>
      <p:cxnSp>
        <p:nvCxnSpPr>
          <p:cNvPr id="31" name="Straight Arrow Connector 30">
            <a:extLst>
              <a:ext uri="{FF2B5EF4-FFF2-40B4-BE49-F238E27FC236}">
                <a16:creationId xmlns:a16="http://schemas.microsoft.com/office/drawing/2014/main" id="{04F567CC-769A-4B7B-AB35-FA8C93F1FB27}"/>
              </a:ext>
            </a:extLst>
          </p:cNvPr>
          <p:cNvCxnSpPr>
            <a:cxnSpLocks/>
            <a:stCxn id="30" idx="3"/>
          </p:cNvCxnSpPr>
          <p:nvPr/>
        </p:nvCxnSpPr>
        <p:spPr>
          <a:xfrm flipV="1">
            <a:off x="1447800" y="3072842"/>
            <a:ext cx="381000" cy="482990"/>
          </a:xfrm>
          <a:prstGeom prst="straightConnector1">
            <a:avLst/>
          </a:prstGeom>
          <a:ln>
            <a:solidFill>
              <a:schemeClr val="bg2"/>
            </a:solidFill>
            <a:tailEnd type="triangle"/>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2B54C598-8CE8-41D1-2D5A-0C8A11B62722}"/>
              </a:ext>
            </a:extLst>
          </p:cNvPr>
          <p:cNvSpPr txBox="1"/>
          <p:nvPr/>
        </p:nvSpPr>
        <p:spPr>
          <a:xfrm>
            <a:off x="2971800" y="5562600"/>
            <a:ext cx="6248400" cy="707886"/>
          </a:xfrm>
          <a:prstGeom prst="rect">
            <a:avLst/>
          </a:prstGeom>
          <a:noFill/>
        </p:spPr>
        <p:txBody>
          <a:bodyPr wrap="square" rtlCol="0">
            <a:spAutoFit/>
          </a:bodyPr>
          <a:lstStyle/>
          <a:p>
            <a:pPr marL="112713" indent="-112713"/>
            <a:r>
              <a:rPr lang="en-US" sz="2000" b="1" dirty="0">
                <a:solidFill>
                  <a:schemeClr val="tx2"/>
                </a:solidFill>
              </a:rPr>
              <a:t>*Promise allows students to attend a </a:t>
            </a:r>
            <a:r>
              <a:rPr lang="en-US" sz="2000" b="1" u="sng" dirty="0">
                <a:solidFill>
                  <a:schemeClr val="tx2"/>
                </a:solidFill>
              </a:rPr>
              <a:t>community college</a:t>
            </a:r>
            <a:r>
              <a:rPr lang="en-US" sz="2000" b="1" dirty="0">
                <a:solidFill>
                  <a:schemeClr val="tx2"/>
                </a:solidFill>
              </a:rPr>
              <a:t> </a:t>
            </a:r>
            <a:br>
              <a:rPr lang="en-US" sz="2000" b="1" dirty="0">
                <a:solidFill>
                  <a:schemeClr val="tx2"/>
                </a:solidFill>
              </a:rPr>
            </a:br>
            <a:r>
              <a:rPr lang="en-US" sz="2000" b="1" dirty="0">
                <a:solidFill>
                  <a:schemeClr val="tx2"/>
                </a:solidFill>
              </a:rPr>
              <a:t>or </a:t>
            </a:r>
            <a:r>
              <a:rPr lang="en-US" sz="2000" b="1" u="sng" dirty="0">
                <a:solidFill>
                  <a:schemeClr val="tx2"/>
                </a:solidFill>
              </a:rPr>
              <a:t>TCAT</a:t>
            </a:r>
            <a:r>
              <a:rPr lang="en-US" sz="2000" b="1" dirty="0">
                <a:solidFill>
                  <a:schemeClr val="tx2"/>
                </a:solidFill>
              </a:rPr>
              <a:t> tuition-free through a last dollar scholarship.</a:t>
            </a:r>
          </a:p>
        </p:txBody>
      </p:sp>
    </p:spTree>
    <p:custDataLst>
      <p:tags r:id="rId1"/>
    </p:custDataLst>
    <p:extLst>
      <p:ext uri="{BB962C8B-B14F-4D97-AF65-F5344CB8AC3E}">
        <p14:creationId xmlns:p14="http://schemas.microsoft.com/office/powerpoint/2010/main" val="7965215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E0FA2-5333-49EC-8D8B-320E584F0FF7}"/>
              </a:ext>
            </a:extLst>
          </p:cNvPr>
          <p:cNvSpPr>
            <a:spLocks noGrp="1"/>
          </p:cNvSpPr>
          <p:nvPr>
            <p:ph type="title"/>
          </p:nvPr>
        </p:nvSpPr>
        <p:spPr/>
        <p:txBody>
          <a:bodyPr/>
          <a:lstStyle/>
          <a:p>
            <a:r>
              <a:rPr lang="en-US" dirty="0"/>
              <a:t>TN Promise Reminders</a:t>
            </a:r>
          </a:p>
        </p:txBody>
      </p:sp>
      <p:sp>
        <p:nvSpPr>
          <p:cNvPr id="3" name="Content Placeholder 2">
            <a:extLst>
              <a:ext uri="{FF2B5EF4-FFF2-40B4-BE49-F238E27FC236}">
                <a16:creationId xmlns:a16="http://schemas.microsoft.com/office/drawing/2014/main" id="{A1A4DF92-0E51-43E9-98CB-A9B7D5C5CFF1}"/>
              </a:ext>
            </a:extLst>
          </p:cNvPr>
          <p:cNvSpPr>
            <a:spLocks noGrp="1"/>
          </p:cNvSpPr>
          <p:nvPr>
            <p:ph idx="1"/>
          </p:nvPr>
        </p:nvSpPr>
        <p:spPr/>
        <p:txBody>
          <a:bodyPr>
            <a:normAutofit/>
          </a:bodyPr>
          <a:lstStyle/>
          <a:p>
            <a:r>
              <a:rPr lang="en-US" dirty="0">
                <a:latin typeface="Calibri" panose="020F0502020204030204" pitchFamily="34" charset="0"/>
              </a:rPr>
              <a:t>Allows </a:t>
            </a:r>
            <a:r>
              <a:rPr lang="en-US" b="1" u="sng" dirty="0">
                <a:latin typeface="Calibri" panose="020F0502020204030204" pitchFamily="34" charset="0"/>
              </a:rPr>
              <a:t>Tennessee residents</a:t>
            </a:r>
            <a:r>
              <a:rPr lang="en-US" b="1" dirty="0">
                <a:latin typeface="Calibri" panose="020F0502020204030204" pitchFamily="34" charset="0"/>
              </a:rPr>
              <a:t> </a:t>
            </a:r>
            <a:r>
              <a:rPr lang="en-US" dirty="0">
                <a:latin typeface="Calibri" panose="020F0502020204030204" pitchFamily="34" charset="0"/>
              </a:rPr>
              <a:t>attending a bordering high school to participate in Tennessee Promise making it consistent with the HOPE Scholarship.</a:t>
            </a:r>
          </a:p>
          <a:p>
            <a:r>
              <a:rPr lang="en-US" dirty="0">
                <a:latin typeface="Calibri" panose="020F0502020204030204" pitchFamily="34" charset="0"/>
              </a:rPr>
              <a:t>Allows Tennessee Promise students who graduate early to be eligible for the scholarship.</a:t>
            </a:r>
          </a:p>
          <a:p>
            <a:pPr lvl="1"/>
            <a:r>
              <a:rPr lang="en-US" dirty="0">
                <a:latin typeface="Calibri" panose="020F0502020204030204" pitchFamily="34" charset="0"/>
              </a:rPr>
              <a:t>December 2023 grad could receive Promise as early as January 2024.</a:t>
            </a:r>
          </a:p>
          <a:p>
            <a:endParaRPr lang="en-US" dirty="0"/>
          </a:p>
        </p:txBody>
      </p:sp>
    </p:spTree>
    <p:extLst>
      <p:ext uri="{BB962C8B-B14F-4D97-AF65-F5344CB8AC3E}">
        <p14:creationId xmlns:p14="http://schemas.microsoft.com/office/powerpoint/2010/main" val="40231626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4175B-5CB1-4EFF-895C-8C5C91B3138E}"/>
              </a:ext>
            </a:extLst>
          </p:cNvPr>
          <p:cNvSpPr>
            <a:spLocks noGrp="1"/>
          </p:cNvSpPr>
          <p:nvPr>
            <p:ph type="title"/>
          </p:nvPr>
        </p:nvSpPr>
        <p:spPr/>
        <p:txBody>
          <a:bodyPr/>
          <a:lstStyle/>
          <a:p>
            <a:r>
              <a:rPr lang="en-US" sz="4800" dirty="0"/>
              <a:t>TNP Checklist (Fall ’23 </a:t>
            </a:r>
            <a:r>
              <a:rPr lang="en-US" sz="4800" dirty="0" err="1"/>
              <a:t>grad</a:t>
            </a:r>
            <a:r>
              <a:rPr lang="en-US" sz="3600" dirty="0" err="1">
                <a:sym typeface="Wingdings" panose="05000000000000000000" pitchFamily="2" charset="2"/>
              </a:rPr>
              <a:t></a:t>
            </a:r>
            <a:r>
              <a:rPr lang="en-US" sz="4800" dirty="0" err="1"/>
              <a:t>Jan</a:t>
            </a:r>
            <a:r>
              <a:rPr lang="en-US" sz="4800" dirty="0"/>
              <a:t>. enrollee)</a:t>
            </a:r>
          </a:p>
        </p:txBody>
      </p:sp>
      <p:sp>
        <p:nvSpPr>
          <p:cNvPr id="3" name="Content Placeholder 2">
            <a:extLst>
              <a:ext uri="{FF2B5EF4-FFF2-40B4-BE49-F238E27FC236}">
                <a16:creationId xmlns:a16="http://schemas.microsoft.com/office/drawing/2014/main" id="{C20F17BA-8E00-453C-881A-C2DEC7C7F9F2}"/>
              </a:ext>
            </a:extLst>
          </p:cNvPr>
          <p:cNvSpPr>
            <a:spLocks noGrp="1"/>
          </p:cNvSpPr>
          <p:nvPr>
            <p:ph idx="1"/>
          </p:nvPr>
        </p:nvSpPr>
        <p:spPr/>
        <p:txBody>
          <a:bodyPr>
            <a:normAutofit fontScale="92500" lnSpcReduction="10000"/>
          </a:bodyPr>
          <a:lstStyle/>
          <a:p>
            <a:pPr>
              <a:buFont typeface="Wingdings" pitchFamily="2" charset="2"/>
              <a:buChar char="q"/>
              <a:defRPr/>
            </a:pPr>
            <a:r>
              <a:rPr lang="en-US" sz="3000" dirty="0">
                <a:solidFill>
                  <a:srgbClr val="1B365D"/>
                </a:solidFill>
              </a:rPr>
              <a:t>Apply to the Tennessee Promise program at </a:t>
            </a:r>
            <a:r>
              <a:rPr lang="en-US" sz="3000" b="1" dirty="0">
                <a:solidFill>
                  <a:srgbClr val="1B365D"/>
                </a:solidFill>
              </a:rPr>
              <a:t>tnpromise.gov</a:t>
            </a:r>
            <a:r>
              <a:rPr lang="en-US" sz="3000" dirty="0">
                <a:solidFill>
                  <a:srgbClr val="1B365D"/>
                </a:solidFill>
              </a:rPr>
              <a:t> by </a:t>
            </a:r>
            <a:r>
              <a:rPr lang="en-US" sz="3000" b="1" dirty="0">
                <a:solidFill>
                  <a:srgbClr val="1B365D"/>
                </a:solidFill>
              </a:rPr>
              <a:t>November 1, 2023</a:t>
            </a:r>
          </a:p>
          <a:p>
            <a:pPr>
              <a:buFont typeface="Wingdings" pitchFamily="2" charset="2"/>
              <a:buChar char="q"/>
              <a:defRPr/>
            </a:pPr>
            <a:r>
              <a:rPr lang="en-US" sz="3000" dirty="0">
                <a:solidFill>
                  <a:srgbClr val="1B365D"/>
                </a:solidFill>
              </a:rPr>
              <a:t>Complete 2023-24 FAFSA </a:t>
            </a:r>
            <a:r>
              <a:rPr lang="en-US" sz="3000" b="1" u="sng" dirty="0">
                <a:solidFill>
                  <a:srgbClr val="1B365D"/>
                </a:solidFill>
              </a:rPr>
              <a:t>and</a:t>
            </a:r>
            <a:r>
              <a:rPr lang="en-US" sz="3000" dirty="0">
                <a:solidFill>
                  <a:srgbClr val="1B365D"/>
                </a:solidFill>
              </a:rPr>
              <a:t> 2024-25 FAFSA at </a:t>
            </a:r>
            <a:r>
              <a:rPr lang="en-US" sz="3000" b="1" dirty="0">
                <a:solidFill>
                  <a:srgbClr val="1B365D"/>
                </a:solidFill>
              </a:rPr>
              <a:t>studentaid.gov</a:t>
            </a:r>
            <a:r>
              <a:rPr lang="en-US" sz="3000" dirty="0">
                <a:solidFill>
                  <a:srgbClr val="1B365D"/>
                </a:solidFill>
              </a:rPr>
              <a:t> by 	 </a:t>
            </a:r>
            <a:r>
              <a:rPr lang="en-US" sz="3000" b="1" dirty="0">
                <a:solidFill>
                  <a:srgbClr val="1B365D"/>
                </a:solidFill>
              </a:rPr>
              <a:t>April 15, 2024</a:t>
            </a:r>
          </a:p>
          <a:p>
            <a:pPr>
              <a:buFont typeface="Wingdings" pitchFamily="2" charset="2"/>
              <a:buChar char="q"/>
              <a:defRPr/>
            </a:pPr>
            <a:r>
              <a:rPr lang="en-US" sz="3000" dirty="0">
                <a:solidFill>
                  <a:srgbClr val="1B365D"/>
                </a:solidFill>
              </a:rPr>
              <a:t>Satisfy mandatory meeting requirement coordinated by partnering organization</a:t>
            </a:r>
            <a:endParaRPr lang="en-US" sz="3000" b="1" dirty="0">
              <a:solidFill>
                <a:srgbClr val="1B365D"/>
              </a:solidFill>
            </a:endParaRPr>
          </a:p>
          <a:p>
            <a:pPr>
              <a:buFont typeface="Wingdings" pitchFamily="2" charset="2"/>
              <a:buChar char="q"/>
              <a:defRPr/>
            </a:pPr>
            <a:r>
              <a:rPr lang="en-US" sz="3000" dirty="0">
                <a:solidFill>
                  <a:srgbClr val="1B365D"/>
                </a:solidFill>
              </a:rPr>
              <a:t>Complete and submit 8 hours of community service by</a:t>
            </a:r>
            <a:r>
              <a:rPr lang="en-US" sz="3000" b="1" dirty="0">
                <a:solidFill>
                  <a:srgbClr val="1B365D"/>
                </a:solidFill>
              </a:rPr>
              <a:t> April 1, 2024 </a:t>
            </a:r>
            <a:r>
              <a:rPr lang="en-US" sz="3000" dirty="0">
                <a:solidFill>
                  <a:srgbClr val="1B365D"/>
                </a:solidFill>
              </a:rPr>
              <a:t>(coordinated by partnering organization)</a:t>
            </a:r>
          </a:p>
          <a:p>
            <a:pPr lvl="1">
              <a:buFont typeface="Wingdings" panose="05000000000000000000" pitchFamily="2" charset="2"/>
              <a:buChar char="§"/>
              <a:defRPr/>
            </a:pPr>
            <a:r>
              <a:rPr lang="en-US" sz="2600" dirty="0">
                <a:solidFill>
                  <a:srgbClr val="1B365D"/>
                </a:solidFill>
              </a:rPr>
              <a:t>An additional 8 hours would also be due by April 1 if the student planned to seek payment for the summer semester as well (16 hours total).  </a:t>
            </a:r>
            <a:endParaRPr lang="en-US" sz="3000" dirty="0">
              <a:solidFill>
                <a:srgbClr val="1B365D"/>
              </a:solidFill>
            </a:endParaRPr>
          </a:p>
          <a:p>
            <a:pPr marL="457200" lvl="1" indent="0">
              <a:buNone/>
            </a:pPr>
            <a:endParaRPr lang="en-US" dirty="0"/>
          </a:p>
        </p:txBody>
      </p:sp>
    </p:spTree>
    <p:extLst>
      <p:ext uri="{BB962C8B-B14F-4D97-AF65-F5344CB8AC3E}">
        <p14:creationId xmlns:p14="http://schemas.microsoft.com/office/powerpoint/2010/main" val="196877417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4175B-5CB1-4EFF-895C-8C5C91B3138E}"/>
              </a:ext>
            </a:extLst>
          </p:cNvPr>
          <p:cNvSpPr>
            <a:spLocks noGrp="1"/>
          </p:cNvSpPr>
          <p:nvPr>
            <p:ph type="title"/>
          </p:nvPr>
        </p:nvSpPr>
        <p:spPr/>
        <p:txBody>
          <a:bodyPr/>
          <a:lstStyle/>
          <a:p>
            <a:r>
              <a:rPr lang="en-US" sz="4800" dirty="0"/>
              <a:t>TNP Checklist (Fall ’23 </a:t>
            </a:r>
            <a:r>
              <a:rPr lang="en-US" sz="4800" dirty="0" err="1"/>
              <a:t>grad</a:t>
            </a:r>
            <a:r>
              <a:rPr lang="en-US" sz="3600" dirty="0" err="1">
                <a:sym typeface="Wingdings" panose="05000000000000000000" pitchFamily="2" charset="2"/>
              </a:rPr>
              <a:t></a:t>
            </a:r>
            <a:r>
              <a:rPr lang="en-US" sz="4800" dirty="0" err="1"/>
              <a:t>Jan</a:t>
            </a:r>
            <a:r>
              <a:rPr lang="en-US" sz="4800" dirty="0"/>
              <a:t>. enrollee)</a:t>
            </a:r>
          </a:p>
        </p:txBody>
      </p:sp>
      <p:sp>
        <p:nvSpPr>
          <p:cNvPr id="3" name="Content Placeholder 2">
            <a:extLst>
              <a:ext uri="{FF2B5EF4-FFF2-40B4-BE49-F238E27FC236}">
                <a16:creationId xmlns:a16="http://schemas.microsoft.com/office/drawing/2014/main" id="{C20F17BA-8E00-453C-881A-C2DEC7C7F9F2}"/>
              </a:ext>
            </a:extLst>
          </p:cNvPr>
          <p:cNvSpPr>
            <a:spLocks noGrp="1"/>
          </p:cNvSpPr>
          <p:nvPr>
            <p:ph idx="1"/>
          </p:nvPr>
        </p:nvSpPr>
        <p:spPr/>
        <p:txBody>
          <a:bodyPr>
            <a:normAutofit lnSpcReduction="10000"/>
          </a:bodyPr>
          <a:lstStyle/>
          <a:p>
            <a:r>
              <a:rPr lang="en-US" dirty="0"/>
              <a:t>Meeting webinars will be made available in the fall semester to all students who indicate intent to enroll as an early grad</a:t>
            </a:r>
          </a:p>
          <a:p>
            <a:r>
              <a:rPr lang="en-US" dirty="0"/>
              <a:t>Community service hours for early grads may not be completed prior to 11/1</a:t>
            </a:r>
          </a:p>
          <a:p>
            <a:r>
              <a:rPr lang="en-US" dirty="0"/>
              <a:t>Students may be required to self-pay if requirements are not timely met; however, an institution may have a policy to hold a student in courses without payment while requirements are being met</a:t>
            </a:r>
          </a:p>
          <a:p>
            <a:pPr lvl="1"/>
            <a:endParaRPr lang="en-US" dirty="0"/>
          </a:p>
        </p:txBody>
      </p:sp>
    </p:spTree>
    <p:extLst>
      <p:ext uri="{BB962C8B-B14F-4D97-AF65-F5344CB8AC3E}">
        <p14:creationId xmlns:p14="http://schemas.microsoft.com/office/powerpoint/2010/main" val="27874380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E0FA2-5333-49EC-8D8B-320E584F0FF7}"/>
              </a:ext>
            </a:extLst>
          </p:cNvPr>
          <p:cNvSpPr>
            <a:spLocks noGrp="1"/>
          </p:cNvSpPr>
          <p:nvPr>
            <p:ph type="title"/>
          </p:nvPr>
        </p:nvSpPr>
        <p:spPr/>
        <p:txBody>
          <a:bodyPr/>
          <a:lstStyle/>
          <a:p>
            <a:r>
              <a:rPr lang="en-US" sz="4500" dirty="0"/>
              <a:t>TN Promise County Assignment Changes</a:t>
            </a:r>
          </a:p>
        </p:txBody>
      </p:sp>
      <p:sp>
        <p:nvSpPr>
          <p:cNvPr id="3" name="Content Placeholder 2">
            <a:extLst>
              <a:ext uri="{FF2B5EF4-FFF2-40B4-BE49-F238E27FC236}">
                <a16:creationId xmlns:a16="http://schemas.microsoft.com/office/drawing/2014/main" id="{A1A4DF92-0E51-43E9-98CB-A9B7D5C5CFF1}"/>
              </a:ext>
            </a:extLst>
          </p:cNvPr>
          <p:cNvSpPr>
            <a:spLocks noGrp="1"/>
          </p:cNvSpPr>
          <p:nvPr>
            <p:ph idx="1"/>
          </p:nvPr>
        </p:nvSpPr>
        <p:spPr/>
        <p:txBody>
          <a:bodyPr numCol="3">
            <a:normAutofit lnSpcReduction="10000"/>
          </a:bodyPr>
          <a:lstStyle/>
          <a:p>
            <a:pPr marL="0" indent="0">
              <a:buNone/>
            </a:pPr>
            <a:r>
              <a:rPr lang="en-US" sz="2600" b="1" u="sng" dirty="0"/>
              <a:t>Ayers Foundation </a:t>
            </a:r>
          </a:p>
          <a:p>
            <a:r>
              <a:rPr lang="en-US" sz="2600" b="1" u="sng" dirty="0"/>
              <a:t>Benton</a:t>
            </a:r>
          </a:p>
          <a:p>
            <a:r>
              <a:rPr lang="en-US" sz="2600" b="1" u="sng" dirty="0"/>
              <a:t>Bledsoe (new)</a:t>
            </a:r>
          </a:p>
          <a:p>
            <a:r>
              <a:rPr lang="en-US" sz="2600" b="1" u="sng" dirty="0"/>
              <a:t>Campbell (new)</a:t>
            </a:r>
          </a:p>
          <a:p>
            <a:r>
              <a:rPr lang="en-US" sz="2600" b="1" u="sng" dirty="0"/>
              <a:t>Claiborne</a:t>
            </a:r>
          </a:p>
          <a:p>
            <a:r>
              <a:rPr lang="en-US" sz="2600" b="1" u="sng" dirty="0" err="1"/>
              <a:t>Cocke</a:t>
            </a:r>
            <a:r>
              <a:rPr lang="en-US" sz="2600" b="1" u="sng" dirty="0"/>
              <a:t> (new)</a:t>
            </a:r>
          </a:p>
          <a:p>
            <a:r>
              <a:rPr lang="en-US" sz="2600" b="1" u="sng" dirty="0"/>
              <a:t>Decatur</a:t>
            </a:r>
          </a:p>
          <a:p>
            <a:r>
              <a:rPr lang="en-US" sz="2600" b="1" u="sng" dirty="0"/>
              <a:t>Hardin</a:t>
            </a:r>
          </a:p>
          <a:p>
            <a:endParaRPr lang="en-US" sz="2600" b="1" u="sng" dirty="0"/>
          </a:p>
          <a:p>
            <a:endParaRPr lang="en-US" sz="2600" b="1" u="sng" dirty="0"/>
          </a:p>
          <a:p>
            <a:r>
              <a:rPr lang="en-US" sz="2600" b="1" u="sng" dirty="0"/>
              <a:t>Haywood</a:t>
            </a:r>
          </a:p>
          <a:p>
            <a:r>
              <a:rPr lang="en-US" sz="2600" b="1" u="sng" dirty="0"/>
              <a:t>Henderson</a:t>
            </a:r>
          </a:p>
          <a:p>
            <a:r>
              <a:rPr lang="en-US" sz="2600" b="1" u="sng" dirty="0"/>
              <a:t>Houston (new)</a:t>
            </a:r>
          </a:p>
          <a:p>
            <a:r>
              <a:rPr lang="en-US" sz="2600" b="1" u="sng" dirty="0"/>
              <a:t>Lauderdale (new)</a:t>
            </a:r>
          </a:p>
          <a:p>
            <a:r>
              <a:rPr lang="en-US" sz="2600" b="1" u="sng" dirty="0"/>
              <a:t>Lawrence</a:t>
            </a:r>
          </a:p>
          <a:p>
            <a:r>
              <a:rPr lang="en-US" sz="2600" b="1" u="sng" dirty="0"/>
              <a:t>Lewis</a:t>
            </a:r>
          </a:p>
          <a:p>
            <a:r>
              <a:rPr lang="en-US" sz="2600" b="1" u="sng" dirty="0"/>
              <a:t>McNairy (new)</a:t>
            </a:r>
          </a:p>
          <a:p>
            <a:endParaRPr lang="en-US" sz="2600" b="1" u="sng" dirty="0"/>
          </a:p>
          <a:p>
            <a:endParaRPr lang="en-US" sz="2600" b="1" u="sng" dirty="0"/>
          </a:p>
          <a:p>
            <a:r>
              <a:rPr lang="en-US" sz="2600" b="1" u="sng" dirty="0"/>
              <a:t>Meigs (new)</a:t>
            </a:r>
          </a:p>
          <a:p>
            <a:r>
              <a:rPr lang="en-US" sz="2600" b="1" u="sng" dirty="0"/>
              <a:t>Perry</a:t>
            </a:r>
          </a:p>
          <a:p>
            <a:r>
              <a:rPr lang="en-US" sz="2600" b="1" u="sng" dirty="0"/>
              <a:t>Scott (new)</a:t>
            </a:r>
          </a:p>
          <a:p>
            <a:r>
              <a:rPr lang="en-US" sz="2600" b="1" u="sng" dirty="0"/>
              <a:t>Unicoi</a:t>
            </a:r>
          </a:p>
          <a:p>
            <a:r>
              <a:rPr lang="en-US" sz="2600" b="1" u="sng" dirty="0"/>
              <a:t>Union</a:t>
            </a:r>
          </a:p>
          <a:p>
            <a:r>
              <a:rPr lang="en-US" sz="2600" b="1" u="sng" dirty="0"/>
              <a:t>Warren (new)</a:t>
            </a:r>
          </a:p>
          <a:p>
            <a:r>
              <a:rPr lang="en-US" sz="2600" b="1" u="sng" dirty="0"/>
              <a:t>Wayne</a:t>
            </a:r>
          </a:p>
        </p:txBody>
      </p:sp>
    </p:spTree>
    <p:extLst>
      <p:ext uri="{BB962C8B-B14F-4D97-AF65-F5344CB8AC3E}">
        <p14:creationId xmlns:p14="http://schemas.microsoft.com/office/powerpoint/2010/main" val="139594341"/>
      </p:ext>
    </p:extLst>
  </p:cSld>
  <p:clrMapOvr>
    <a:masterClrMapping/>
  </p:clrMapOvr>
  <mc:AlternateContent xmlns:mc="http://schemas.openxmlformats.org/markup-compatibility/2006" xmlns:p14="http://schemas.microsoft.com/office/powerpoint/2010/main">
    <mc:Choice Requires="p14">
      <p:transition p14:dur="10" advTm="211178"/>
    </mc:Choice>
    <mc:Fallback xmlns="">
      <p:transition advTm="211178"/>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14.4|0.5|0.5"/>
</p:tagLst>
</file>

<file path=ppt/theme/theme1.xml><?xml version="1.0" encoding="utf-8"?>
<a:theme xmlns:a="http://schemas.openxmlformats.org/drawingml/2006/main" name="PowerPoint A">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PowerPoint A">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8055</TotalTime>
  <Words>1553</Words>
  <Application>Microsoft Office PowerPoint</Application>
  <PresentationFormat>Widescreen</PresentationFormat>
  <Paragraphs>172</Paragraphs>
  <Slides>22</Slides>
  <Notes>10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22</vt:i4>
      </vt:variant>
    </vt:vector>
  </HeadingPairs>
  <TitlesOfParts>
    <vt:vector size="29" baseType="lpstr">
      <vt:lpstr>Arial</vt:lpstr>
      <vt:lpstr>Calibri</vt:lpstr>
      <vt:lpstr>Courier New</vt:lpstr>
      <vt:lpstr>Open Sans</vt:lpstr>
      <vt:lpstr>Wingdings</vt:lpstr>
      <vt:lpstr>PowerPoint A</vt:lpstr>
      <vt:lpstr>1_PowerPoint A</vt:lpstr>
      <vt:lpstr>PowerPoint Presentation</vt:lpstr>
      <vt:lpstr>TN Promise Checklist</vt:lpstr>
      <vt:lpstr>TN Promise Community Service</vt:lpstr>
      <vt:lpstr>TN Promise Community Service</vt:lpstr>
      <vt:lpstr>TN Promise Examples</vt:lpstr>
      <vt:lpstr>TN Promise Reminders</vt:lpstr>
      <vt:lpstr>TNP Checklist (Fall ’23 gradJan. enrollee)</vt:lpstr>
      <vt:lpstr>TNP Checklist (Fall ’23 gradJan. enrollee)</vt:lpstr>
      <vt:lpstr>TN Promise County Assignment Changes</vt:lpstr>
      <vt:lpstr>PowerPoint Presentation</vt:lpstr>
      <vt:lpstr>TN Student Assistance Award</vt:lpstr>
      <vt:lpstr>TN Student Assistance Award</vt:lpstr>
      <vt:lpstr>Ned McWherter</vt:lpstr>
      <vt:lpstr>Dependent Children</vt:lpstr>
      <vt:lpstr>Grad Nursing Loan Forgiveness</vt:lpstr>
      <vt:lpstr>TN Future Teacher Scholarship</vt:lpstr>
      <vt:lpstr>Family Medicine Loan Repayment</vt:lpstr>
      <vt:lpstr>PowerPoint Presentation</vt:lpstr>
      <vt:lpstr>TN Reconnect* Checklist</vt:lpstr>
      <vt:lpstr>TCAT Reconnect* Checklist</vt:lpstr>
      <vt:lpstr>Helping Heroes Grant</vt:lpstr>
      <vt:lpstr>PowerPoint Presentation</vt:lpstr>
    </vt:vector>
  </TitlesOfParts>
  <Company>State of Tennessee: Finance &amp;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OF TENNESSEE</dc:title>
  <dc:creator>Molly Wehlage</dc:creator>
  <cp:lastModifiedBy>Suzette Telli</cp:lastModifiedBy>
  <cp:revision>480</cp:revision>
  <cp:lastPrinted>2023-10-19T17:12:57Z</cp:lastPrinted>
  <dcterms:created xsi:type="dcterms:W3CDTF">2015-04-17T18:57:14Z</dcterms:created>
  <dcterms:modified xsi:type="dcterms:W3CDTF">2023-10-19T20:43:27Z</dcterms:modified>
</cp:coreProperties>
</file>