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1631" r:id="rId3"/>
    <p:sldId id="1632" r:id="rId4"/>
    <p:sldId id="3278" r:id="rId5"/>
    <p:sldId id="1652" r:id="rId6"/>
    <p:sldId id="1649" r:id="rId7"/>
    <p:sldId id="1721" r:id="rId8"/>
    <p:sldId id="1719" r:id="rId9"/>
    <p:sldId id="1726" r:id="rId10"/>
    <p:sldId id="1727" r:id="rId11"/>
    <p:sldId id="3280" r:id="rId12"/>
    <p:sldId id="1657" r:id="rId13"/>
    <p:sldId id="1627" r:id="rId14"/>
    <p:sldId id="1626" r:id="rId15"/>
    <p:sldId id="1644" r:id="rId16"/>
    <p:sldId id="1724" r:id="rId17"/>
    <p:sldId id="1663" r:id="rId18"/>
    <p:sldId id="3284"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Seay" initials="JS" lastIdx="3" clrIdx="0">
    <p:extLst>
      <p:ext uri="{19B8F6BF-5375-455C-9EA6-DF929625EA0E}">
        <p15:presenceInfo xmlns:p15="http://schemas.microsoft.com/office/powerpoint/2012/main" userId="S::CB05500@tn.gov::177eca19-a8f1-4632-8321-565da92bf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4A0"/>
    <a:srgbClr val="20C74D"/>
    <a:srgbClr val="E87722"/>
    <a:srgbClr val="D1D3D6"/>
    <a:srgbClr val="00B0F0"/>
    <a:srgbClr val="FF9F99"/>
    <a:srgbClr val="FFFF00"/>
    <a:srgbClr val="CBCBCB"/>
    <a:srgbClr val="1B365D"/>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6410" autoAdjust="0"/>
  </p:normalViewPr>
  <p:slideViewPr>
    <p:cSldViewPr>
      <p:cViewPr varScale="1">
        <p:scale>
          <a:sx n="77" d="100"/>
          <a:sy n="77" d="100"/>
        </p:scale>
        <p:origin x="106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6"/>
    </p:cViewPr>
  </p:sorterViewPr>
  <p:notesViewPr>
    <p:cSldViewPr>
      <p:cViewPr>
        <p:scale>
          <a:sx n="98" d="100"/>
          <a:sy n="98" d="100"/>
        </p:scale>
        <p:origin x="18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AE4C090-E4AF-482C-A760-E75382BB74FF}">
      <dgm:prSet/>
      <dgm:spPr>
        <a:solidFill>
          <a:srgbClr val="FFFF00"/>
        </a:solidFill>
      </dgm:spPr>
      <dgm:t>
        <a:bodyPr/>
        <a:lstStyle/>
        <a:p>
          <a:pPr rtl="0"/>
          <a:r>
            <a:rPr lang="en-US" dirty="0"/>
            <a:t>Subsidized </a:t>
          </a:r>
          <a:r>
            <a:rPr lang="en-US" b="1" u="sng" dirty="0"/>
            <a:t>Student</a:t>
          </a:r>
          <a:endParaRPr lang="en-US" dirty="0"/>
        </a:p>
      </dgm:t>
    </dgm:pt>
    <dgm:pt modelId="{F564AF31-BBE4-4913-B03D-7C670E94AFEF}" type="parTrans" cxnId="{36C4FE83-AA7D-4967-A37E-5EDCD7FED09B}">
      <dgm:prSet/>
      <dgm:spPr/>
      <dgm:t>
        <a:bodyPr/>
        <a:lstStyle/>
        <a:p>
          <a:endParaRPr lang="en-US"/>
        </a:p>
      </dgm:t>
    </dgm:pt>
    <dgm:pt modelId="{CA18DB33-C5E5-4D66-A614-70C7E28EA8EC}" type="sibTrans" cxnId="{36C4FE83-AA7D-4967-A37E-5EDCD7FED09B}">
      <dgm:prSet/>
      <dgm:spPr/>
      <dgm:t>
        <a:bodyPr/>
        <a:lstStyle/>
        <a:p>
          <a:endParaRPr lang="en-US"/>
        </a:p>
      </dgm:t>
    </dgm:pt>
    <dgm:pt modelId="{A0BF93B5-A223-47A1-A4EB-6DF7B0A1C058}">
      <dgm:prSet/>
      <dgm:spPr/>
      <dgm:t>
        <a:bodyPr/>
        <a:lstStyle/>
        <a:p>
          <a:pPr rtl="0"/>
          <a:r>
            <a:rPr lang="en-US" dirty="0"/>
            <a:t>5.50% fixed (2023-24)</a:t>
          </a:r>
        </a:p>
      </dgm:t>
    </dgm:pt>
    <dgm:pt modelId="{88415F7A-51D4-476A-9373-E59B538ED110}" type="parTrans" cxnId="{5095B884-A8A4-4FAA-AA6E-BF85BEBD32FD}">
      <dgm:prSet/>
      <dgm:spPr/>
      <dgm:t>
        <a:bodyPr/>
        <a:lstStyle/>
        <a:p>
          <a:endParaRPr lang="en-US"/>
        </a:p>
      </dgm:t>
    </dgm:pt>
    <dgm:pt modelId="{AB170A0C-E50F-468F-9F55-6B3CC449E599}" type="sibTrans" cxnId="{5095B884-A8A4-4FAA-AA6E-BF85BEBD32FD}">
      <dgm:prSet/>
      <dgm:spPr/>
      <dgm:t>
        <a:bodyPr/>
        <a:lstStyle/>
        <a:p>
          <a:endParaRPr lang="en-US"/>
        </a:p>
      </dgm:t>
    </dgm:pt>
    <dgm:pt modelId="{D2F77A0B-FD8E-4CB5-85D8-EB4A867FEC2D}">
      <dgm:prSet/>
      <dgm:spPr/>
      <dgm:t>
        <a:bodyPr/>
        <a:lstStyle/>
        <a:p>
          <a:pPr rtl="0"/>
          <a:r>
            <a:rPr lang="en-US" dirty="0"/>
            <a:t>Interest does not accrue initially</a:t>
          </a:r>
        </a:p>
      </dgm:t>
    </dgm:pt>
    <dgm:pt modelId="{1C3E331C-F500-47E8-970A-634FD8B94D34}" type="parTrans" cxnId="{AA4F52E8-83D3-45E5-8AF2-ECB860F2E5D5}">
      <dgm:prSet/>
      <dgm:spPr/>
      <dgm:t>
        <a:bodyPr/>
        <a:lstStyle/>
        <a:p>
          <a:endParaRPr lang="en-US"/>
        </a:p>
      </dgm:t>
    </dgm:pt>
    <dgm:pt modelId="{1EC44B63-6A11-4A4A-A3A4-A9ADFE31C3F5}" type="sibTrans" cxnId="{AA4F52E8-83D3-45E5-8AF2-ECB860F2E5D5}">
      <dgm:prSet/>
      <dgm:spPr/>
      <dgm:t>
        <a:bodyPr/>
        <a:lstStyle/>
        <a:p>
          <a:endParaRPr lang="en-US"/>
        </a:p>
      </dgm:t>
    </dgm:pt>
    <dgm:pt modelId="{99304EA6-EFAF-441E-AF20-001FB08BF333}">
      <dgm:prSet/>
      <dgm:spPr>
        <a:solidFill>
          <a:srgbClr val="FFFF00"/>
        </a:solidFill>
      </dgm:spPr>
      <dgm:t>
        <a:bodyPr/>
        <a:lstStyle/>
        <a:p>
          <a:pPr rtl="0"/>
          <a:r>
            <a:rPr lang="en-US" dirty="0"/>
            <a:t>Unsubsidized </a:t>
          </a:r>
          <a:r>
            <a:rPr lang="en-US" b="1" u="sng" dirty="0"/>
            <a:t>Student</a:t>
          </a:r>
        </a:p>
      </dgm:t>
    </dgm:pt>
    <dgm:pt modelId="{23AE43A7-086C-4062-83A0-2675BE7FB211}" type="parTrans" cxnId="{B520C9CE-F001-40EF-BD38-A27E2048302E}">
      <dgm:prSet/>
      <dgm:spPr/>
      <dgm:t>
        <a:bodyPr/>
        <a:lstStyle/>
        <a:p>
          <a:endParaRPr lang="en-US"/>
        </a:p>
      </dgm:t>
    </dgm:pt>
    <dgm:pt modelId="{182CCC1F-38D3-4FFD-AAD6-3D6B032BDACE}" type="sibTrans" cxnId="{B520C9CE-F001-40EF-BD38-A27E2048302E}">
      <dgm:prSet/>
      <dgm:spPr/>
      <dgm:t>
        <a:bodyPr/>
        <a:lstStyle/>
        <a:p>
          <a:endParaRPr lang="en-US"/>
        </a:p>
      </dgm:t>
    </dgm:pt>
    <dgm:pt modelId="{BA7D1CF2-F785-4F4F-92BA-17AED980006D}">
      <dgm:prSet/>
      <dgm:spPr/>
      <dgm:t>
        <a:bodyPr/>
        <a:lstStyle/>
        <a:p>
          <a:pPr rtl="0"/>
          <a:r>
            <a:rPr lang="en-US" dirty="0"/>
            <a:t>5.50% fixed (2023-24)</a:t>
          </a:r>
        </a:p>
      </dgm:t>
    </dgm:pt>
    <dgm:pt modelId="{9E1DF918-7F4A-40F7-B5F0-E1729625E7BC}" type="parTrans" cxnId="{5A355F0E-FF00-48B8-8DB8-FC3EFB77AE97}">
      <dgm:prSet/>
      <dgm:spPr/>
      <dgm:t>
        <a:bodyPr/>
        <a:lstStyle/>
        <a:p>
          <a:endParaRPr lang="en-US"/>
        </a:p>
      </dgm:t>
    </dgm:pt>
    <dgm:pt modelId="{C60A1945-8B1E-4F39-BE12-147D263173B9}" type="sibTrans" cxnId="{5A355F0E-FF00-48B8-8DB8-FC3EFB77AE97}">
      <dgm:prSet/>
      <dgm:spPr/>
      <dgm:t>
        <a:bodyPr/>
        <a:lstStyle/>
        <a:p>
          <a:endParaRPr lang="en-US"/>
        </a:p>
      </dgm:t>
    </dgm:pt>
    <dgm:pt modelId="{41020D6D-6717-4953-A94F-CCC3CF57BC78}">
      <dgm:prSet/>
      <dgm:spPr/>
      <dgm:t>
        <a:bodyPr/>
        <a:lstStyle/>
        <a:p>
          <a:pPr rtl="0"/>
          <a:r>
            <a:rPr lang="en-US" dirty="0"/>
            <a:t>Interest does accrue</a:t>
          </a:r>
        </a:p>
      </dgm:t>
    </dgm:pt>
    <dgm:pt modelId="{8F63F230-D314-4F4C-80F3-AC2ED3E3135D}" type="parTrans" cxnId="{CF5EE8E4-9E9B-4D7A-B297-07FBAFEA23E0}">
      <dgm:prSet/>
      <dgm:spPr/>
      <dgm:t>
        <a:bodyPr/>
        <a:lstStyle/>
        <a:p>
          <a:endParaRPr lang="en-US"/>
        </a:p>
      </dgm:t>
    </dgm:pt>
    <dgm:pt modelId="{0520FC95-1A11-4D8F-81C6-B922B736F9B5}" type="sibTrans" cxnId="{CF5EE8E4-9E9B-4D7A-B297-07FBAFEA23E0}">
      <dgm:prSet/>
      <dgm:spPr/>
      <dgm:t>
        <a:bodyPr/>
        <a:lstStyle/>
        <a:p>
          <a:endParaRPr lang="en-US"/>
        </a:p>
      </dgm:t>
    </dgm:pt>
    <dgm:pt modelId="{A5B26BAA-A31E-4212-8A09-3701601BCE96}">
      <dgm:prSet/>
      <dgm:spPr>
        <a:solidFill>
          <a:srgbClr val="FFFF00"/>
        </a:solidFill>
      </dgm:spPr>
      <dgm:t>
        <a:bodyPr/>
        <a:lstStyle/>
        <a:p>
          <a:pPr rtl="0"/>
          <a:r>
            <a:rPr lang="en-US" b="1" u="sng" dirty="0"/>
            <a:t>Parent</a:t>
          </a:r>
          <a:r>
            <a:rPr lang="en-US" dirty="0"/>
            <a:t> PLUS</a:t>
          </a:r>
        </a:p>
      </dgm:t>
    </dgm:pt>
    <dgm:pt modelId="{DE73A778-7B36-4EB5-98B3-ACE46A0565E1}" type="parTrans" cxnId="{8B917C75-D852-47B9-8265-FAE3E6324B95}">
      <dgm:prSet/>
      <dgm:spPr/>
      <dgm:t>
        <a:bodyPr/>
        <a:lstStyle/>
        <a:p>
          <a:endParaRPr lang="en-US"/>
        </a:p>
      </dgm:t>
    </dgm:pt>
    <dgm:pt modelId="{AF80A414-0250-4241-98F2-71E6C50B5AF9}" type="sibTrans" cxnId="{8B917C75-D852-47B9-8265-FAE3E6324B95}">
      <dgm:prSet/>
      <dgm:spPr/>
      <dgm:t>
        <a:bodyPr/>
        <a:lstStyle/>
        <a:p>
          <a:endParaRPr lang="en-US"/>
        </a:p>
      </dgm:t>
    </dgm:pt>
    <dgm:pt modelId="{5414B6BC-11C6-4740-B016-126B41855434}">
      <dgm:prSet/>
      <dgm:spPr/>
      <dgm:t>
        <a:bodyPr/>
        <a:lstStyle/>
        <a:p>
          <a:pPr rtl="0"/>
          <a:r>
            <a:rPr lang="en-US" dirty="0"/>
            <a:t>8.05% fixed (2023-24)</a:t>
          </a:r>
        </a:p>
      </dgm:t>
    </dgm:pt>
    <dgm:pt modelId="{A0C02D4E-25C2-4261-9E05-168D9C4BF268}" type="parTrans" cxnId="{FEA92090-F9F9-428F-B72F-CDC8D9B46B9F}">
      <dgm:prSet/>
      <dgm:spPr/>
      <dgm:t>
        <a:bodyPr/>
        <a:lstStyle/>
        <a:p>
          <a:endParaRPr lang="en-US"/>
        </a:p>
      </dgm:t>
    </dgm:pt>
    <dgm:pt modelId="{6B577B63-1778-4EBE-BC7F-EA1B1D08CC92}" type="sibTrans" cxnId="{FEA92090-F9F9-428F-B72F-CDC8D9B46B9F}">
      <dgm:prSet/>
      <dgm:spPr/>
      <dgm:t>
        <a:bodyPr/>
        <a:lstStyle/>
        <a:p>
          <a:endParaRPr lang="en-US"/>
        </a:p>
      </dgm:t>
    </dgm:pt>
    <dgm:pt modelId="{CB965F1D-232F-42FC-98F2-F35817C08013}">
      <dgm:prSet/>
      <dgm:spPr/>
      <dgm:t>
        <a:bodyPr/>
        <a:lstStyle/>
        <a:p>
          <a:pPr rtl="0"/>
          <a:r>
            <a:rPr lang="en-US" dirty="0"/>
            <a:t>Interest does accrue</a:t>
          </a:r>
        </a:p>
      </dgm:t>
    </dgm:pt>
    <dgm:pt modelId="{A1021552-0AD4-4AE6-9A83-DAD43A995549}" type="parTrans" cxnId="{1B840AE9-1B32-4EB1-A517-0F4725E632C8}">
      <dgm:prSet/>
      <dgm:spPr/>
      <dgm:t>
        <a:bodyPr/>
        <a:lstStyle/>
        <a:p>
          <a:endParaRPr lang="en-US"/>
        </a:p>
      </dgm:t>
    </dgm:pt>
    <dgm:pt modelId="{4A5AEDBE-F4FC-4F78-80EE-83971A73C8A0}" type="sibTrans" cxnId="{1B840AE9-1B32-4EB1-A517-0F4725E632C8}">
      <dgm:prSet/>
      <dgm:spPr/>
      <dgm:t>
        <a:bodyPr/>
        <a:lstStyle/>
        <a:p>
          <a:endParaRPr lang="en-US"/>
        </a:p>
      </dgm:t>
    </dgm:pt>
    <dgm:pt modelId="{D070B710-6CCB-4717-B6C5-B07A318268E6}">
      <dgm:prSet/>
      <dgm:spPr>
        <a:solidFill>
          <a:schemeClr val="bg2">
            <a:lumMod val="60000"/>
            <a:lumOff val="40000"/>
          </a:schemeClr>
        </a:solidFill>
      </dgm:spPr>
      <dgm:t>
        <a:bodyPr/>
        <a:lstStyle/>
        <a:p>
          <a:pPr rtl="0"/>
          <a:r>
            <a:rPr lang="en-US" dirty="0"/>
            <a:t>Pell Grant</a:t>
          </a:r>
        </a:p>
      </dgm:t>
    </dgm:pt>
    <dgm:pt modelId="{52C8C540-DBA2-4A5E-9DEC-C362D01FECF6}" type="parTrans" cxnId="{EEBAAF6E-8BAC-45CC-A72E-DB5FB46C4672}">
      <dgm:prSet/>
      <dgm:spPr/>
      <dgm:t>
        <a:bodyPr/>
        <a:lstStyle/>
        <a:p>
          <a:endParaRPr lang="en-US"/>
        </a:p>
      </dgm:t>
    </dgm:pt>
    <dgm:pt modelId="{F333DBCA-7055-41E2-8CFF-9196B53B2376}" type="sibTrans" cxnId="{EEBAAF6E-8BAC-45CC-A72E-DB5FB46C4672}">
      <dgm:prSet/>
      <dgm:spPr/>
      <dgm:t>
        <a:bodyPr/>
        <a:lstStyle/>
        <a:p>
          <a:endParaRPr lang="en-US"/>
        </a:p>
      </dgm:t>
    </dgm:pt>
    <dgm:pt modelId="{9595AC88-51C8-4217-B8AC-49E994E9E016}">
      <dgm:prSet/>
      <dgm:spPr/>
      <dgm:t>
        <a:bodyPr/>
        <a:lstStyle/>
        <a:p>
          <a:pPr rtl="0"/>
          <a:r>
            <a:rPr lang="en-US" b="0" dirty="0"/>
            <a:t>Financial need per FAFSA*</a:t>
          </a:r>
          <a:endParaRPr lang="en-US" dirty="0"/>
        </a:p>
      </dgm:t>
    </dgm:pt>
    <dgm:pt modelId="{2F5EDFC8-53F7-4199-967D-D08F1EF2FD5C}" type="parTrans" cxnId="{CE3AA2E9-BE50-404A-B452-B611C7335FDD}">
      <dgm:prSet/>
      <dgm:spPr/>
      <dgm:t>
        <a:bodyPr/>
        <a:lstStyle/>
        <a:p>
          <a:endParaRPr lang="en-US"/>
        </a:p>
      </dgm:t>
    </dgm:pt>
    <dgm:pt modelId="{F5CE83C2-A2BE-44AE-90A9-3520026C645D}" type="sibTrans" cxnId="{CE3AA2E9-BE50-404A-B452-B611C7335FDD}">
      <dgm:prSet/>
      <dgm:spPr/>
      <dgm:t>
        <a:bodyPr/>
        <a:lstStyle/>
        <a:p>
          <a:endParaRPr lang="en-US"/>
        </a:p>
      </dgm:t>
    </dgm:pt>
    <dgm:pt modelId="{DC8245D4-9CAF-4181-92C0-90E5B4E2410C}">
      <dgm:prSet/>
      <dgm:spPr/>
      <dgm:t>
        <a:bodyPr/>
        <a:lstStyle/>
        <a:p>
          <a:pPr rtl="0"/>
          <a:r>
            <a:rPr lang="en-US" dirty="0"/>
            <a:t>$3,697 per semester max (2023-24)</a:t>
          </a:r>
        </a:p>
      </dgm:t>
    </dgm:pt>
    <dgm:pt modelId="{1CE5CA05-4C5D-47E9-AF9D-86D5F61850A7}" type="parTrans" cxnId="{B29F0B51-DEAF-4425-B6D2-1C246DE37F3D}">
      <dgm:prSet/>
      <dgm:spPr/>
    </dgm:pt>
    <dgm:pt modelId="{86E09EF3-4003-4FAF-A7D0-05FCF6E1B226}" type="sibTrans" cxnId="{B29F0B51-DEAF-4425-B6D2-1C246DE37F3D}">
      <dgm:prSet/>
      <dgm:spPr/>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8D8507E8-5A45-4A45-9AFD-2C05E3424B3C}" type="pres">
      <dgm:prSet presAssocID="{D070B710-6CCB-4717-B6C5-B07A318268E6}" presName="root" presStyleCnt="0"/>
      <dgm:spPr/>
    </dgm:pt>
    <dgm:pt modelId="{7EAFCD08-3273-4CC2-8B50-3DECE16FDFDF}" type="pres">
      <dgm:prSet presAssocID="{D070B710-6CCB-4717-B6C5-B07A318268E6}" presName="rootComposite" presStyleCnt="0"/>
      <dgm:spPr/>
    </dgm:pt>
    <dgm:pt modelId="{865EC827-E14E-4C5B-B888-EA32931EF74F}" type="pres">
      <dgm:prSet presAssocID="{D070B710-6CCB-4717-B6C5-B07A318268E6}" presName="rootText" presStyleLbl="node1" presStyleIdx="0" presStyleCnt="4"/>
      <dgm:spPr/>
    </dgm:pt>
    <dgm:pt modelId="{0599C114-3B5D-49A9-853B-2724B5E0E2A9}" type="pres">
      <dgm:prSet presAssocID="{D070B710-6CCB-4717-B6C5-B07A318268E6}" presName="rootConnector" presStyleLbl="node1" presStyleIdx="0" presStyleCnt="4"/>
      <dgm:spPr/>
    </dgm:pt>
    <dgm:pt modelId="{0DCA2C81-B03C-458D-9D94-1215B0B57405}" type="pres">
      <dgm:prSet presAssocID="{D070B710-6CCB-4717-B6C5-B07A318268E6}" presName="childShape" presStyleCnt="0"/>
      <dgm:spPr/>
    </dgm:pt>
    <dgm:pt modelId="{DAF9FF84-1F2A-485C-B596-2C6382A8BA40}" type="pres">
      <dgm:prSet presAssocID="{1CE5CA05-4C5D-47E9-AF9D-86D5F61850A7}" presName="Name13" presStyleLbl="parChTrans1D2" presStyleIdx="0" presStyleCnt="8"/>
      <dgm:spPr/>
    </dgm:pt>
    <dgm:pt modelId="{96DBF130-DEDC-42AF-927E-31AF7EFE2253}" type="pres">
      <dgm:prSet presAssocID="{DC8245D4-9CAF-4181-92C0-90E5B4E2410C}" presName="childText" presStyleLbl="bgAcc1" presStyleIdx="0" presStyleCnt="8">
        <dgm:presLayoutVars>
          <dgm:bulletEnabled val="1"/>
        </dgm:presLayoutVars>
      </dgm:prSet>
      <dgm:spPr/>
    </dgm:pt>
    <dgm:pt modelId="{A8740C62-0D36-4A4D-8537-A0BF4A084D77}" type="pres">
      <dgm:prSet presAssocID="{2F5EDFC8-53F7-4199-967D-D08F1EF2FD5C}" presName="Name13" presStyleLbl="parChTrans1D2" presStyleIdx="1" presStyleCnt="8"/>
      <dgm:spPr/>
    </dgm:pt>
    <dgm:pt modelId="{F2620573-5EC9-40E6-943E-3A0D9C3E1499}" type="pres">
      <dgm:prSet presAssocID="{9595AC88-51C8-4217-B8AC-49E994E9E016}" presName="childText" presStyleLbl="bgAcc1" presStyleIdx="1" presStyleCnt="8">
        <dgm:presLayoutVars>
          <dgm:bulletEnabled val="1"/>
        </dgm:presLayoutVars>
      </dgm:prSet>
      <dgm:spPr/>
    </dgm:pt>
    <dgm:pt modelId="{0AD2935B-A525-4ACD-8D9A-E190A411F3B9}" type="pres">
      <dgm:prSet presAssocID="{5AE4C090-E4AF-482C-A760-E75382BB74FF}" presName="root" presStyleCnt="0"/>
      <dgm:spPr/>
    </dgm:pt>
    <dgm:pt modelId="{AB1099BE-9A2D-4D6A-9E99-23B67FDC9B65}" type="pres">
      <dgm:prSet presAssocID="{5AE4C090-E4AF-482C-A760-E75382BB74FF}" presName="rootComposite" presStyleCnt="0"/>
      <dgm:spPr/>
    </dgm:pt>
    <dgm:pt modelId="{D8BD0D13-5923-4823-A1B8-2CF319261ED4}" type="pres">
      <dgm:prSet presAssocID="{5AE4C090-E4AF-482C-A760-E75382BB74FF}" presName="rootText" presStyleLbl="node1" presStyleIdx="1" presStyleCnt="4"/>
      <dgm:spPr/>
    </dgm:pt>
    <dgm:pt modelId="{D5B9A226-8038-4CE7-8D0B-A7D3312248C1}" type="pres">
      <dgm:prSet presAssocID="{5AE4C090-E4AF-482C-A760-E75382BB74FF}" presName="rootConnector" presStyleLbl="node1" presStyleIdx="1" presStyleCnt="4"/>
      <dgm:spPr/>
    </dgm:pt>
    <dgm:pt modelId="{AB3980CE-0EF6-4D7B-8C3A-51FABCE74592}" type="pres">
      <dgm:prSet presAssocID="{5AE4C090-E4AF-482C-A760-E75382BB74FF}" presName="childShape" presStyleCnt="0"/>
      <dgm:spPr/>
    </dgm:pt>
    <dgm:pt modelId="{607BCDCB-0655-4BA2-B95D-4109F28E0459}" type="pres">
      <dgm:prSet presAssocID="{88415F7A-51D4-476A-9373-E59B538ED110}" presName="Name13" presStyleLbl="parChTrans1D2" presStyleIdx="2" presStyleCnt="8"/>
      <dgm:spPr/>
    </dgm:pt>
    <dgm:pt modelId="{C51A2FAF-CACA-48A4-A35F-D4A032D8507E}" type="pres">
      <dgm:prSet presAssocID="{A0BF93B5-A223-47A1-A4EB-6DF7B0A1C058}" presName="childText" presStyleLbl="bgAcc1" presStyleIdx="2" presStyleCnt="8">
        <dgm:presLayoutVars>
          <dgm:bulletEnabled val="1"/>
        </dgm:presLayoutVars>
      </dgm:prSet>
      <dgm:spPr/>
    </dgm:pt>
    <dgm:pt modelId="{5E823063-3723-4B7C-B3F3-E59E83CA550E}" type="pres">
      <dgm:prSet presAssocID="{1C3E331C-F500-47E8-970A-634FD8B94D34}" presName="Name13" presStyleLbl="parChTrans1D2" presStyleIdx="3" presStyleCnt="8"/>
      <dgm:spPr/>
    </dgm:pt>
    <dgm:pt modelId="{73A35499-B9F9-49E0-893D-7365499754AF}" type="pres">
      <dgm:prSet presAssocID="{D2F77A0B-FD8E-4CB5-85D8-EB4A867FEC2D}" presName="childText" presStyleLbl="bgAcc1" presStyleIdx="3" presStyleCnt="8">
        <dgm:presLayoutVars>
          <dgm:bulletEnabled val="1"/>
        </dgm:presLayoutVars>
      </dgm:prSet>
      <dgm:spPr/>
    </dgm:pt>
    <dgm:pt modelId="{01BDB851-311B-4BBD-9D11-724A3F4EF4DF}" type="pres">
      <dgm:prSet presAssocID="{99304EA6-EFAF-441E-AF20-001FB08BF333}" presName="root" presStyleCnt="0"/>
      <dgm:spPr/>
    </dgm:pt>
    <dgm:pt modelId="{102FB6C0-A69D-4A3C-9D08-C6F6273A0F08}" type="pres">
      <dgm:prSet presAssocID="{99304EA6-EFAF-441E-AF20-001FB08BF333}" presName="rootComposite" presStyleCnt="0"/>
      <dgm:spPr/>
    </dgm:pt>
    <dgm:pt modelId="{9AB7536B-8F5B-4E61-B00E-0162877639BF}" type="pres">
      <dgm:prSet presAssocID="{99304EA6-EFAF-441E-AF20-001FB08BF333}" presName="rootText" presStyleLbl="node1" presStyleIdx="2" presStyleCnt="4" custLinFactNeighborY="-1724"/>
      <dgm:spPr/>
    </dgm:pt>
    <dgm:pt modelId="{9106F4DE-82D5-48A6-8749-652DE0B9ACD8}" type="pres">
      <dgm:prSet presAssocID="{99304EA6-EFAF-441E-AF20-001FB08BF333}" presName="rootConnector" presStyleLbl="node1" presStyleIdx="2" presStyleCnt="4"/>
      <dgm:spPr/>
    </dgm:pt>
    <dgm:pt modelId="{4D9869E6-578E-4E7E-AFD7-2539AD9E6239}" type="pres">
      <dgm:prSet presAssocID="{99304EA6-EFAF-441E-AF20-001FB08BF333}" presName="childShape" presStyleCnt="0"/>
      <dgm:spPr/>
    </dgm:pt>
    <dgm:pt modelId="{F2EB2C70-58C1-4900-BAC1-28AF04323EE1}" type="pres">
      <dgm:prSet presAssocID="{9E1DF918-7F4A-40F7-B5F0-E1729625E7BC}" presName="Name13" presStyleLbl="parChTrans1D2" presStyleIdx="4" presStyleCnt="8"/>
      <dgm:spPr/>
    </dgm:pt>
    <dgm:pt modelId="{A4C80D3A-913F-40D1-874F-E96FC6F07E3D}" type="pres">
      <dgm:prSet presAssocID="{BA7D1CF2-F785-4F4F-92BA-17AED980006D}" presName="childText" presStyleLbl="bgAcc1" presStyleIdx="4" presStyleCnt="8">
        <dgm:presLayoutVars>
          <dgm:bulletEnabled val="1"/>
        </dgm:presLayoutVars>
      </dgm:prSet>
      <dgm:spPr/>
    </dgm:pt>
    <dgm:pt modelId="{8E89E60D-065F-43B0-8AF1-25BBA3FB671C}" type="pres">
      <dgm:prSet presAssocID="{8F63F230-D314-4F4C-80F3-AC2ED3E3135D}" presName="Name13" presStyleLbl="parChTrans1D2" presStyleIdx="5" presStyleCnt="8"/>
      <dgm:spPr/>
    </dgm:pt>
    <dgm:pt modelId="{3AFA6A42-A540-4C9E-B1C8-B5FDA7EF226B}" type="pres">
      <dgm:prSet presAssocID="{41020D6D-6717-4953-A94F-CCC3CF57BC78}" presName="childText" presStyleLbl="bgAcc1" presStyleIdx="5" presStyleCnt="8">
        <dgm:presLayoutVars>
          <dgm:bulletEnabled val="1"/>
        </dgm:presLayoutVars>
      </dgm:prSet>
      <dgm:spPr/>
    </dgm:pt>
    <dgm:pt modelId="{A2AA06B3-42F8-49B7-9A62-C7E9FC261D02}" type="pres">
      <dgm:prSet presAssocID="{A5B26BAA-A31E-4212-8A09-3701601BCE96}" presName="root" presStyleCnt="0"/>
      <dgm:spPr/>
    </dgm:pt>
    <dgm:pt modelId="{A8ED1020-8DDB-433A-9903-491144A0A626}" type="pres">
      <dgm:prSet presAssocID="{A5B26BAA-A31E-4212-8A09-3701601BCE96}" presName="rootComposite" presStyleCnt="0"/>
      <dgm:spPr/>
    </dgm:pt>
    <dgm:pt modelId="{026422D6-C3FD-45D0-9C1A-7DDAB7043212}" type="pres">
      <dgm:prSet presAssocID="{A5B26BAA-A31E-4212-8A09-3701601BCE96}" presName="rootText" presStyleLbl="node1" presStyleIdx="3" presStyleCnt="4"/>
      <dgm:spPr/>
    </dgm:pt>
    <dgm:pt modelId="{9E1F98AB-581A-4FF3-B627-695387473F7E}" type="pres">
      <dgm:prSet presAssocID="{A5B26BAA-A31E-4212-8A09-3701601BCE96}" presName="rootConnector" presStyleLbl="node1" presStyleIdx="3" presStyleCnt="4"/>
      <dgm:spPr/>
    </dgm:pt>
    <dgm:pt modelId="{381BDCEA-F91E-48BB-A3AB-42C4A902803C}" type="pres">
      <dgm:prSet presAssocID="{A5B26BAA-A31E-4212-8A09-3701601BCE96}" presName="childShape" presStyleCnt="0"/>
      <dgm:spPr/>
    </dgm:pt>
    <dgm:pt modelId="{21DCE402-FBAF-4ADA-8BF8-98A37E656F11}" type="pres">
      <dgm:prSet presAssocID="{A0C02D4E-25C2-4261-9E05-168D9C4BF268}" presName="Name13" presStyleLbl="parChTrans1D2" presStyleIdx="6" presStyleCnt="8"/>
      <dgm:spPr/>
    </dgm:pt>
    <dgm:pt modelId="{FCA51C84-357A-490B-9B9A-5EC7714B6F42}" type="pres">
      <dgm:prSet presAssocID="{5414B6BC-11C6-4740-B016-126B41855434}" presName="childText" presStyleLbl="bgAcc1" presStyleIdx="6" presStyleCnt="8">
        <dgm:presLayoutVars>
          <dgm:bulletEnabled val="1"/>
        </dgm:presLayoutVars>
      </dgm:prSet>
      <dgm:spPr/>
    </dgm:pt>
    <dgm:pt modelId="{64A38FFC-8E4E-4A97-80E1-B82930A4E1CD}" type="pres">
      <dgm:prSet presAssocID="{A1021552-0AD4-4AE6-9A83-DAD43A995549}" presName="Name13" presStyleLbl="parChTrans1D2" presStyleIdx="7" presStyleCnt="8"/>
      <dgm:spPr/>
    </dgm:pt>
    <dgm:pt modelId="{A1187368-94C3-45FE-9454-08E2A0542452}" type="pres">
      <dgm:prSet presAssocID="{CB965F1D-232F-42FC-98F2-F35817C08013}" presName="childText" presStyleLbl="bgAcc1" presStyleIdx="7" presStyleCnt="8">
        <dgm:presLayoutVars>
          <dgm:bulletEnabled val="1"/>
        </dgm:presLayoutVars>
      </dgm:prSet>
      <dgm:spPr/>
    </dgm:pt>
  </dgm:ptLst>
  <dgm:cxnLst>
    <dgm:cxn modelId="{27263000-25CA-4477-8669-AE8337761E0B}" type="presOf" srcId="{D070B710-6CCB-4717-B6C5-B07A318268E6}" destId="{0599C114-3B5D-49A9-853B-2724B5E0E2A9}" srcOrd="1" destOrd="0" presId="urn:microsoft.com/office/officeart/2005/8/layout/hierarchy3"/>
    <dgm:cxn modelId="{5A355F0E-FF00-48B8-8DB8-FC3EFB77AE97}" srcId="{99304EA6-EFAF-441E-AF20-001FB08BF333}" destId="{BA7D1CF2-F785-4F4F-92BA-17AED980006D}" srcOrd="0" destOrd="0" parTransId="{9E1DF918-7F4A-40F7-B5F0-E1729625E7BC}" sibTransId="{C60A1945-8B1E-4F39-BE12-147D263173B9}"/>
    <dgm:cxn modelId="{38210E13-D2E3-4638-BB60-EE0B73C307FD}" type="presOf" srcId="{5414B6BC-11C6-4740-B016-126B41855434}" destId="{FCA51C84-357A-490B-9B9A-5EC7714B6F42}" srcOrd="0" destOrd="0" presId="urn:microsoft.com/office/officeart/2005/8/layout/hierarchy3"/>
    <dgm:cxn modelId="{51398328-9C13-4718-8F69-ED4A3564CD50}" type="presOf" srcId="{A0BF93B5-A223-47A1-A4EB-6DF7B0A1C058}" destId="{C51A2FAF-CACA-48A4-A35F-D4A032D8507E}" srcOrd="0" destOrd="0" presId="urn:microsoft.com/office/officeart/2005/8/layout/hierarchy3"/>
    <dgm:cxn modelId="{C2979D38-DC60-4DDE-A324-6BB9A33DB4CB}" type="presOf" srcId="{DC8245D4-9CAF-4181-92C0-90E5B4E2410C}" destId="{96DBF130-DEDC-42AF-927E-31AF7EFE2253}" srcOrd="0" destOrd="0" presId="urn:microsoft.com/office/officeart/2005/8/layout/hierarchy3"/>
    <dgm:cxn modelId="{65FB9365-C14F-4604-8382-B220E537E1DC}" type="presOf" srcId="{41020D6D-6717-4953-A94F-CCC3CF57BC78}" destId="{3AFA6A42-A540-4C9E-B1C8-B5FDA7EF226B}" srcOrd="0" destOrd="0" presId="urn:microsoft.com/office/officeart/2005/8/layout/hierarchy3"/>
    <dgm:cxn modelId="{256CD866-A8DD-4603-BAA2-EFF43900D633}" type="presOf" srcId="{1CE5CA05-4C5D-47E9-AF9D-86D5F61850A7}" destId="{DAF9FF84-1F2A-485C-B596-2C6382A8BA40}" srcOrd="0" destOrd="0" presId="urn:microsoft.com/office/officeart/2005/8/layout/hierarchy3"/>
    <dgm:cxn modelId="{66F70968-1759-4DF9-84B8-F40390AF2531}" type="presOf" srcId="{9E1DF918-7F4A-40F7-B5F0-E1729625E7BC}" destId="{F2EB2C70-58C1-4900-BAC1-28AF04323EE1}" srcOrd="0" destOrd="0" presId="urn:microsoft.com/office/officeart/2005/8/layout/hierarchy3"/>
    <dgm:cxn modelId="{0A296C6B-D88B-4EB4-A508-45EBDE1B46A3}" type="presOf" srcId="{88415F7A-51D4-476A-9373-E59B538ED110}" destId="{607BCDCB-0655-4BA2-B95D-4109F28E0459}" srcOrd="0" destOrd="0" presId="urn:microsoft.com/office/officeart/2005/8/layout/hierarchy3"/>
    <dgm:cxn modelId="{EA7A034C-9CFA-4E44-8766-51258F329090}" type="presOf" srcId="{8F63F230-D314-4F4C-80F3-AC2ED3E3135D}" destId="{8E89E60D-065F-43B0-8AF1-25BBA3FB671C}" srcOrd="0" destOrd="0" presId="urn:microsoft.com/office/officeart/2005/8/layout/hierarchy3"/>
    <dgm:cxn modelId="{EEBAAF6E-8BAC-45CC-A72E-DB5FB46C4672}" srcId="{C193D40D-0110-4138-AAA3-B7FDDD31993D}" destId="{D070B710-6CCB-4717-B6C5-B07A318268E6}" srcOrd="0" destOrd="0" parTransId="{52C8C540-DBA2-4A5E-9DEC-C362D01FECF6}" sibTransId="{F333DBCA-7055-41E2-8CFF-9196B53B2376}"/>
    <dgm:cxn modelId="{B29F0B51-DEAF-4425-B6D2-1C246DE37F3D}" srcId="{D070B710-6CCB-4717-B6C5-B07A318268E6}" destId="{DC8245D4-9CAF-4181-92C0-90E5B4E2410C}" srcOrd="0" destOrd="0" parTransId="{1CE5CA05-4C5D-47E9-AF9D-86D5F61850A7}" sibTransId="{86E09EF3-4003-4FAF-A7D0-05FCF6E1B226}"/>
    <dgm:cxn modelId="{68613855-4977-4AB8-8440-297F92B0FEC1}" type="presOf" srcId="{D070B710-6CCB-4717-B6C5-B07A318268E6}" destId="{865EC827-E14E-4C5B-B888-EA32931EF74F}" srcOrd="0" destOrd="0" presId="urn:microsoft.com/office/officeart/2005/8/layout/hierarchy3"/>
    <dgm:cxn modelId="{8B917C75-D852-47B9-8265-FAE3E6324B95}" srcId="{C193D40D-0110-4138-AAA3-B7FDDD31993D}" destId="{A5B26BAA-A31E-4212-8A09-3701601BCE96}" srcOrd="3" destOrd="0" parTransId="{DE73A778-7B36-4EB5-98B3-ACE46A0565E1}" sibTransId="{AF80A414-0250-4241-98F2-71E6C50B5AF9}"/>
    <dgm:cxn modelId="{E4240081-E09B-4597-8C38-336DD307E759}" type="presOf" srcId="{BA7D1CF2-F785-4F4F-92BA-17AED980006D}" destId="{A4C80D3A-913F-40D1-874F-E96FC6F07E3D}" srcOrd="0" destOrd="0" presId="urn:microsoft.com/office/officeart/2005/8/layout/hierarchy3"/>
    <dgm:cxn modelId="{36C4FE83-AA7D-4967-A37E-5EDCD7FED09B}" srcId="{C193D40D-0110-4138-AAA3-B7FDDD31993D}" destId="{5AE4C090-E4AF-482C-A760-E75382BB74FF}" srcOrd="1" destOrd="0" parTransId="{F564AF31-BBE4-4913-B03D-7C670E94AFEF}" sibTransId="{CA18DB33-C5E5-4D66-A614-70C7E28EA8EC}"/>
    <dgm:cxn modelId="{5095B884-A8A4-4FAA-AA6E-BF85BEBD32FD}" srcId="{5AE4C090-E4AF-482C-A760-E75382BB74FF}" destId="{A0BF93B5-A223-47A1-A4EB-6DF7B0A1C058}" srcOrd="0" destOrd="0" parTransId="{88415F7A-51D4-476A-9373-E59B538ED110}" sibTransId="{AB170A0C-E50F-468F-9F55-6B3CC449E599}"/>
    <dgm:cxn modelId="{6788A488-C1B7-4D3A-B2EA-D645DC7634B6}" type="presOf" srcId="{A5B26BAA-A31E-4212-8A09-3701601BCE96}" destId="{9E1F98AB-581A-4FF3-B627-695387473F7E}" srcOrd="1" destOrd="0" presId="urn:microsoft.com/office/officeart/2005/8/layout/hierarchy3"/>
    <dgm:cxn modelId="{FEA92090-F9F9-428F-B72F-CDC8D9B46B9F}" srcId="{A5B26BAA-A31E-4212-8A09-3701601BCE96}" destId="{5414B6BC-11C6-4740-B016-126B41855434}" srcOrd="0" destOrd="0" parTransId="{A0C02D4E-25C2-4261-9E05-168D9C4BF268}" sibTransId="{6B577B63-1778-4EBE-BC7F-EA1B1D08CC92}"/>
    <dgm:cxn modelId="{334C9298-B811-4ED5-8F8A-68D3F18EFF9E}" type="presOf" srcId="{C193D40D-0110-4138-AAA3-B7FDDD31993D}" destId="{0BC7698F-AE20-4ED8-AAE2-4E14D5583C15}" srcOrd="0" destOrd="0" presId="urn:microsoft.com/office/officeart/2005/8/layout/hierarchy3"/>
    <dgm:cxn modelId="{D5FF46A2-0670-43F1-8AB9-74F5261AD4EC}" type="presOf" srcId="{99304EA6-EFAF-441E-AF20-001FB08BF333}" destId="{9106F4DE-82D5-48A6-8749-652DE0B9ACD8}" srcOrd="1" destOrd="0" presId="urn:microsoft.com/office/officeart/2005/8/layout/hierarchy3"/>
    <dgm:cxn modelId="{79911FA3-BDDD-4DFF-AB8A-AA7F2E77BC48}" type="presOf" srcId="{1C3E331C-F500-47E8-970A-634FD8B94D34}" destId="{5E823063-3723-4B7C-B3F3-E59E83CA550E}" srcOrd="0" destOrd="0" presId="urn:microsoft.com/office/officeart/2005/8/layout/hierarchy3"/>
    <dgm:cxn modelId="{69E1A0AB-8EB5-43B1-B7C5-31A56B00D55C}" type="presOf" srcId="{A0C02D4E-25C2-4261-9E05-168D9C4BF268}" destId="{21DCE402-FBAF-4ADA-8BF8-98A37E656F11}" srcOrd="0" destOrd="0" presId="urn:microsoft.com/office/officeart/2005/8/layout/hierarchy3"/>
    <dgm:cxn modelId="{17AF97B6-648C-4A25-8AA6-38860BCCD36B}" type="presOf" srcId="{5AE4C090-E4AF-482C-A760-E75382BB74FF}" destId="{D5B9A226-8038-4CE7-8D0B-A7D3312248C1}" srcOrd="1" destOrd="0" presId="urn:microsoft.com/office/officeart/2005/8/layout/hierarchy3"/>
    <dgm:cxn modelId="{EFB1E1C0-1A1E-4CEE-9B2F-19395A25DF4E}" type="presOf" srcId="{A5B26BAA-A31E-4212-8A09-3701601BCE96}" destId="{026422D6-C3FD-45D0-9C1A-7DDAB7043212}" srcOrd="0" destOrd="0" presId="urn:microsoft.com/office/officeart/2005/8/layout/hierarchy3"/>
    <dgm:cxn modelId="{C9DE59CA-72BA-4198-A36C-09380E4A8B32}" type="presOf" srcId="{99304EA6-EFAF-441E-AF20-001FB08BF333}" destId="{9AB7536B-8F5B-4E61-B00E-0162877639BF}" srcOrd="0" destOrd="0" presId="urn:microsoft.com/office/officeart/2005/8/layout/hierarchy3"/>
    <dgm:cxn modelId="{B520C9CE-F001-40EF-BD38-A27E2048302E}" srcId="{C193D40D-0110-4138-AAA3-B7FDDD31993D}" destId="{99304EA6-EFAF-441E-AF20-001FB08BF333}" srcOrd="2" destOrd="0" parTransId="{23AE43A7-086C-4062-83A0-2675BE7FB211}" sibTransId="{182CCC1F-38D3-4FFD-AAD6-3D6B032BDACE}"/>
    <dgm:cxn modelId="{BF6FCFE3-1F54-4C7B-B74D-BD0D779648D1}" type="presOf" srcId="{5AE4C090-E4AF-482C-A760-E75382BB74FF}" destId="{D8BD0D13-5923-4823-A1B8-2CF319261ED4}" srcOrd="0" destOrd="0" presId="urn:microsoft.com/office/officeart/2005/8/layout/hierarchy3"/>
    <dgm:cxn modelId="{CF5EE8E4-9E9B-4D7A-B297-07FBAFEA23E0}" srcId="{99304EA6-EFAF-441E-AF20-001FB08BF333}" destId="{41020D6D-6717-4953-A94F-CCC3CF57BC78}" srcOrd="1" destOrd="0" parTransId="{8F63F230-D314-4F4C-80F3-AC2ED3E3135D}" sibTransId="{0520FC95-1A11-4D8F-81C6-B922B736F9B5}"/>
    <dgm:cxn modelId="{AA4F52E8-83D3-45E5-8AF2-ECB860F2E5D5}" srcId="{5AE4C090-E4AF-482C-A760-E75382BB74FF}" destId="{D2F77A0B-FD8E-4CB5-85D8-EB4A867FEC2D}" srcOrd="1" destOrd="0" parTransId="{1C3E331C-F500-47E8-970A-634FD8B94D34}" sibTransId="{1EC44B63-6A11-4A4A-A3A4-A9ADFE31C3F5}"/>
    <dgm:cxn modelId="{1B840AE9-1B32-4EB1-A517-0F4725E632C8}" srcId="{A5B26BAA-A31E-4212-8A09-3701601BCE96}" destId="{CB965F1D-232F-42FC-98F2-F35817C08013}" srcOrd="1" destOrd="0" parTransId="{A1021552-0AD4-4AE6-9A83-DAD43A995549}" sibTransId="{4A5AEDBE-F4FC-4F78-80EE-83971A73C8A0}"/>
    <dgm:cxn modelId="{CE3AA2E9-BE50-404A-B452-B611C7335FDD}" srcId="{D070B710-6CCB-4717-B6C5-B07A318268E6}" destId="{9595AC88-51C8-4217-B8AC-49E994E9E016}" srcOrd="1" destOrd="0" parTransId="{2F5EDFC8-53F7-4199-967D-D08F1EF2FD5C}" sibTransId="{F5CE83C2-A2BE-44AE-90A9-3520026C645D}"/>
    <dgm:cxn modelId="{99813FEB-B2A5-487E-942E-4CBFC157E531}" type="presOf" srcId="{2F5EDFC8-53F7-4199-967D-D08F1EF2FD5C}" destId="{A8740C62-0D36-4A4D-8537-A0BF4A084D77}" srcOrd="0" destOrd="0" presId="urn:microsoft.com/office/officeart/2005/8/layout/hierarchy3"/>
    <dgm:cxn modelId="{DABDA0FB-7A5C-4843-AF8B-D5072F598301}" type="presOf" srcId="{CB965F1D-232F-42FC-98F2-F35817C08013}" destId="{A1187368-94C3-45FE-9454-08E2A0542452}" srcOrd="0" destOrd="0" presId="urn:microsoft.com/office/officeart/2005/8/layout/hierarchy3"/>
    <dgm:cxn modelId="{A9B1C7FC-3062-444C-B892-42F218A1DF93}" type="presOf" srcId="{D2F77A0B-FD8E-4CB5-85D8-EB4A867FEC2D}" destId="{73A35499-B9F9-49E0-893D-7365499754AF}" srcOrd="0" destOrd="0" presId="urn:microsoft.com/office/officeart/2005/8/layout/hierarchy3"/>
    <dgm:cxn modelId="{5E024EFD-6583-43D6-B9F7-F43772FF6A81}" type="presOf" srcId="{A1021552-0AD4-4AE6-9A83-DAD43A995549}" destId="{64A38FFC-8E4E-4A97-80E1-B82930A4E1CD}" srcOrd="0" destOrd="0" presId="urn:microsoft.com/office/officeart/2005/8/layout/hierarchy3"/>
    <dgm:cxn modelId="{F5E365FF-36BA-49FF-AC8F-1A8005C57A6B}" type="presOf" srcId="{9595AC88-51C8-4217-B8AC-49E994E9E016}" destId="{F2620573-5EC9-40E6-943E-3A0D9C3E1499}" srcOrd="0" destOrd="0" presId="urn:microsoft.com/office/officeart/2005/8/layout/hierarchy3"/>
    <dgm:cxn modelId="{E64D98DD-90BE-4597-8FD8-4587FD1D222D}" type="presParOf" srcId="{0BC7698F-AE20-4ED8-AAE2-4E14D5583C15}" destId="{8D8507E8-5A45-4A45-9AFD-2C05E3424B3C}" srcOrd="0" destOrd="0" presId="urn:microsoft.com/office/officeart/2005/8/layout/hierarchy3"/>
    <dgm:cxn modelId="{D93622D6-9930-4734-B9F0-1809CF7F0200}" type="presParOf" srcId="{8D8507E8-5A45-4A45-9AFD-2C05E3424B3C}" destId="{7EAFCD08-3273-4CC2-8B50-3DECE16FDFDF}" srcOrd="0" destOrd="0" presId="urn:microsoft.com/office/officeart/2005/8/layout/hierarchy3"/>
    <dgm:cxn modelId="{8876E8BE-A91F-46BF-B427-139EB9933EBB}" type="presParOf" srcId="{7EAFCD08-3273-4CC2-8B50-3DECE16FDFDF}" destId="{865EC827-E14E-4C5B-B888-EA32931EF74F}" srcOrd="0" destOrd="0" presId="urn:microsoft.com/office/officeart/2005/8/layout/hierarchy3"/>
    <dgm:cxn modelId="{CC8EEA75-4E98-42F1-AB9A-26D37CD744A4}" type="presParOf" srcId="{7EAFCD08-3273-4CC2-8B50-3DECE16FDFDF}" destId="{0599C114-3B5D-49A9-853B-2724B5E0E2A9}" srcOrd="1" destOrd="0" presId="urn:microsoft.com/office/officeart/2005/8/layout/hierarchy3"/>
    <dgm:cxn modelId="{14878415-431D-4BA5-89AC-94003E301764}" type="presParOf" srcId="{8D8507E8-5A45-4A45-9AFD-2C05E3424B3C}" destId="{0DCA2C81-B03C-458D-9D94-1215B0B57405}" srcOrd="1" destOrd="0" presId="urn:microsoft.com/office/officeart/2005/8/layout/hierarchy3"/>
    <dgm:cxn modelId="{0EF869D6-E925-4BDF-8266-1A0159A77510}" type="presParOf" srcId="{0DCA2C81-B03C-458D-9D94-1215B0B57405}" destId="{DAF9FF84-1F2A-485C-B596-2C6382A8BA40}" srcOrd="0" destOrd="0" presId="urn:microsoft.com/office/officeart/2005/8/layout/hierarchy3"/>
    <dgm:cxn modelId="{E590E3D4-CA8F-4C32-A773-41DC6CF8E96E}" type="presParOf" srcId="{0DCA2C81-B03C-458D-9D94-1215B0B57405}" destId="{96DBF130-DEDC-42AF-927E-31AF7EFE2253}" srcOrd="1" destOrd="0" presId="urn:microsoft.com/office/officeart/2005/8/layout/hierarchy3"/>
    <dgm:cxn modelId="{E79DE5CD-0182-4511-9F20-65B4590EDD1E}" type="presParOf" srcId="{0DCA2C81-B03C-458D-9D94-1215B0B57405}" destId="{A8740C62-0D36-4A4D-8537-A0BF4A084D77}" srcOrd="2" destOrd="0" presId="urn:microsoft.com/office/officeart/2005/8/layout/hierarchy3"/>
    <dgm:cxn modelId="{F7CB31EA-7290-465F-B21A-0795F832DD0A}" type="presParOf" srcId="{0DCA2C81-B03C-458D-9D94-1215B0B57405}" destId="{F2620573-5EC9-40E6-943E-3A0D9C3E1499}" srcOrd="3" destOrd="0" presId="urn:microsoft.com/office/officeart/2005/8/layout/hierarchy3"/>
    <dgm:cxn modelId="{003EBA0A-DC47-4B9D-8877-A5749AF8876D}" type="presParOf" srcId="{0BC7698F-AE20-4ED8-AAE2-4E14D5583C15}" destId="{0AD2935B-A525-4ACD-8D9A-E190A411F3B9}" srcOrd="1" destOrd="0" presId="urn:microsoft.com/office/officeart/2005/8/layout/hierarchy3"/>
    <dgm:cxn modelId="{CED52FE9-584D-40C3-92A1-4EAC89FC60F9}" type="presParOf" srcId="{0AD2935B-A525-4ACD-8D9A-E190A411F3B9}" destId="{AB1099BE-9A2D-4D6A-9E99-23B67FDC9B65}" srcOrd="0" destOrd="0" presId="urn:microsoft.com/office/officeart/2005/8/layout/hierarchy3"/>
    <dgm:cxn modelId="{6AA4ABA3-D2D5-4556-8911-2812DA0BF612}" type="presParOf" srcId="{AB1099BE-9A2D-4D6A-9E99-23B67FDC9B65}" destId="{D8BD0D13-5923-4823-A1B8-2CF319261ED4}" srcOrd="0" destOrd="0" presId="urn:microsoft.com/office/officeart/2005/8/layout/hierarchy3"/>
    <dgm:cxn modelId="{78400486-40A0-474B-A7A0-2FA8390CB62E}" type="presParOf" srcId="{AB1099BE-9A2D-4D6A-9E99-23B67FDC9B65}" destId="{D5B9A226-8038-4CE7-8D0B-A7D3312248C1}" srcOrd="1" destOrd="0" presId="urn:microsoft.com/office/officeart/2005/8/layout/hierarchy3"/>
    <dgm:cxn modelId="{0BBDE9EF-BC7F-4716-8303-79C2567538B5}" type="presParOf" srcId="{0AD2935B-A525-4ACD-8D9A-E190A411F3B9}" destId="{AB3980CE-0EF6-4D7B-8C3A-51FABCE74592}" srcOrd="1" destOrd="0" presId="urn:microsoft.com/office/officeart/2005/8/layout/hierarchy3"/>
    <dgm:cxn modelId="{EF16EDF6-F040-40DD-A1A7-86B91FE4839C}" type="presParOf" srcId="{AB3980CE-0EF6-4D7B-8C3A-51FABCE74592}" destId="{607BCDCB-0655-4BA2-B95D-4109F28E0459}" srcOrd="0" destOrd="0" presId="urn:microsoft.com/office/officeart/2005/8/layout/hierarchy3"/>
    <dgm:cxn modelId="{5B294903-709A-4090-A54E-645FFEB3DB9A}" type="presParOf" srcId="{AB3980CE-0EF6-4D7B-8C3A-51FABCE74592}" destId="{C51A2FAF-CACA-48A4-A35F-D4A032D8507E}" srcOrd="1" destOrd="0" presId="urn:microsoft.com/office/officeart/2005/8/layout/hierarchy3"/>
    <dgm:cxn modelId="{D6A2AD1A-F26A-4DFA-98BD-AF2CA98F6FE2}" type="presParOf" srcId="{AB3980CE-0EF6-4D7B-8C3A-51FABCE74592}" destId="{5E823063-3723-4B7C-B3F3-E59E83CA550E}" srcOrd="2" destOrd="0" presId="urn:microsoft.com/office/officeart/2005/8/layout/hierarchy3"/>
    <dgm:cxn modelId="{8E0BB287-EC36-4ABF-B547-E32A14CEF3B0}" type="presParOf" srcId="{AB3980CE-0EF6-4D7B-8C3A-51FABCE74592}" destId="{73A35499-B9F9-49E0-893D-7365499754AF}" srcOrd="3" destOrd="0" presId="urn:microsoft.com/office/officeart/2005/8/layout/hierarchy3"/>
    <dgm:cxn modelId="{CDF9CC2C-C874-4518-B952-A340F434632B}" type="presParOf" srcId="{0BC7698F-AE20-4ED8-AAE2-4E14D5583C15}" destId="{01BDB851-311B-4BBD-9D11-724A3F4EF4DF}" srcOrd="2" destOrd="0" presId="urn:microsoft.com/office/officeart/2005/8/layout/hierarchy3"/>
    <dgm:cxn modelId="{2573FDA3-9A15-493E-B73C-51CC81D3A65E}" type="presParOf" srcId="{01BDB851-311B-4BBD-9D11-724A3F4EF4DF}" destId="{102FB6C0-A69D-4A3C-9D08-C6F6273A0F08}" srcOrd="0" destOrd="0" presId="urn:microsoft.com/office/officeart/2005/8/layout/hierarchy3"/>
    <dgm:cxn modelId="{5F53FA2D-2714-444B-899F-D2E1F45B99C2}" type="presParOf" srcId="{102FB6C0-A69D-4A3C-9D08-C6F6273A0F08}" destId="{9AB7536B-8F5B-4E61-B00E-0162877639BF}" srcOrd="0" destOrd="0" presId="urn:microsoft.com/office/officeart/2005/8/layout/hierarchy3"/>
    <dgm:cxn modelId="{2045FA14-6935-4BB1-9817-3F97BD8C24F2}" type="presParOf" srcId="{102FB6C0-A69D-4A3C-9D08-C6F6273A0F08}" destId="{9106F4DE-82D5-48A6-8749-652DE0B9ACD8}" srcOrd="1" destOrd="0" presId="urn:microsoft.com/office/officeart/2005/8/layout/hierarchy3"/>
    <dgm:cxn modelId="{DE31CE00-00EC-42F7-8A8A-141A47F4C409}" type="presParOf" srcId="{01BDB851-311B-4BBD-9D11-724A3F4EF4DF}" destId="{4D9869E6-578E-4E7E-AFD7-2539AD9E6239}" srcOrd="1" destOrd="0" presId="urn:microsoft.com/office/officeart/2005/8/layout/hierarchy3"/>
    <dgm:cxn modelId="{0CFB2CC5-A4AD-447C-8759-DE5C1F843EA2}" type="presParOf" srcId="{4D9869E6-578E-4E7E-AFD7-2539AD9E6239}" destId="{F2EB2C70-58C1-4900-BAC1-28AF04323EE1}" srcOrd="0" destOrd="0" presId="urn:microsoft.com/office/officeart/2005/8/layout/hierarchy3"/>
    <dgm:cxn modelId="{363BB0FE-B25C-4E9D-919B-70C766629B0A}" type="presParOf" srcId="{4D9869E6-578E-4E7E-AFD7-2539AD9E6239}" destId="{A4C80D3A-913F-40D1-874F-E96FC6F07E3D}" srcOrd="1" destOrd="0" presId="urn:microsoft.com/office/officeart/2005/8/layout/hierarchy3"/>
    <dgm:cxn modelId="{F609A7E9-A970-4236-812D-53DCC6407E98}" type="presParOf" srcId="{4D9869E6-578E-4E7E-AFD7-2539AD9E6239}" destId="{8E89E60D-065F-43B0-8AF1-25BBA3FB671C}" srcOrd="2" destOrd="0" presId="urn:microsoft.com/office/officeart/2005/8/layout/hierarchy3"/>
    <dgm:cxn modelId="{1135ECB1-F7E3-4440-8289-555BB1F9457B}" type="presParOf" srcId="{4D9869E6-578E-4E7E-AFD7-2539AD9E6239}" destId="{3AFA6A42-A540-4C9E-B1C8-B5FDA7EF226B}" srcOrd="3" destOrd="0" presId="urn:microsoft.com/office/officeart/2005/8/layout/hierarchy3"/>
    <dgm:cxn modelId="{62CE59D6-4319-4E62-90EC-066DFE9747D0}" type="presParOf" srcId="{0BC7698F-AE20-4ED8-AAE2-4E14D5583C15}" destId="{A2AA06B3-42F8-49B7-9A62-C7E9FC261D02}" srcOrd="3" destOrd="0" presId="urn:microsoft.com/office/officeart/2005/8/layout/hierarchy3"/>
    <dgm:cxn modelId="{00421E6C-7D27-4E99-A347-9B6D24CFB1B0}" type="presParOf" srcId="{A2AA06B3-42F8-49B7-9A62-C7E9FC261D02}" destId="{A8ED1020-8DDB-433A-9903-491144A0A626}" srcOrd="0" destOrd="0" presId="urn:microsoft.com/office/officeart/2005/8/layout/hierarchy3"/>
    <dgm:cxn modelId="{7D0481ED-324D-46E1-B35B-7B3E3264ED85}" type="presParOf" srcId="{A8ED1020-8DDB-433A-9903-491144A0A626}" destId="{026422D6-C3FD-45D0-9C1A-7DDAB7043212}" srcOrd="0" destOrd="0" presId="urn:microsoft.com/office/officeart/2005/8/layout/hierarchy3"/>
    <dgm:cxn modelId="{907894D8-48F2-47A8-B0F7-1F83342EE0AD}" type="presParOf" srcId="{A8ED1020-8DDB-433A-9903-491144A0A626}" destId="{9E1F98AB-581A-4FF3-B627-695387473F7E}" srcOrd="1" destOrd="0" presId="urn:microsoft.com/office/officeart/2005/8/layout/hierarchy3"/>
    <dgm:cxn modelId="{FC8FBB1E-0E3A-44C2-84A6-715F30D344E2}" type="presParOf" srcId="{A2AA06B3-42F8-49B7-9A62-C7E9FC261D02}" destId="{381BDCEA-F91E-48BB-A3AB-42C4A902803C}" srcOrd="1" destOrd="0" presId="urn:microsoft.com/office/officeart/2005/8/layout/hierarchy3"/>
    <dgm:cxn modelId="{13C5A9CA-C857-4CC5-A6FE-00A275AF6D08}" type="presParOf" srcId="{381BDCEA-F91E-48BB-A3AB-42C4A902803C}" destId="{21DCE402-FBAF-4ADA-8BF8-98A37E656F11}" srcOrd="0" destOrd="0" presId="urn:microsoft.com/office/officeart/2005/8/layout/hierarchy3"/>
    <dgm:cxn modelId="{1B53C6EC-1D1A-44B2-BA25-C6C9949E6654}" type="presParOf" srcId="{381BDCEA-F91E-48BB-A3AB-42C4A902803C}" destId="{FCA51C84-357A-490B-9B9A-5EC7714B6F42}" srcOrd="1" destOrd="0" presId="urn:microsoft.com/office/officeart/2005/8/layout/hierarchy3"/>
    <dgm:cxn modelId="{FDBAA289-ACF5-4962-822E-879B9AF2C44B}" type="presParOf" srcId="{381BDCEA-F91E-48BB-A3AB-42C4A902803C}" destId="{64A38FFC-8E4E-4A97-80E1-B82930A4E1CD}" srcOrd="2" destOrd="0" presId="urn:microsoft.com/office/officeart/2005/8/layout/hierarchy3"/>
    <dgm:cxn modelId="{4F3C4923-ACCE-4A3E-B1AD-20E2B8850866}" type="presParOf" srcId="{381BDCEA-F91E-48BB-A3AB-42C4A902803C}" destId="{A1187368-94C3-45FE-9454-08E2A054245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7BFDFDE6-2F47-4E35-81C5-DD4299CAC0AB}">
      <dgm:prSet/>
      <dgm:spPr>
        <a:solidFill>
          <a:srgbClr val="00B0F0"/>
        </a:solidFill>
      </dgm:spPr>
      <dgm:t>
        <a:bodyPr/>
        <a:lstStyle/>
        <a:p>
          <a:pPr rtl="0"/>
          <a:r>
            <a:rPr lang="en-US" dirty="0"/>
            <a:t>HOPE Scholarship</a:t>
          </a:r>
        </a:p>
      </dgm:t>
    </dgm:pt>
    <dgm:pt modelId="{055B4170-8837-4CD1-ACF8-FBF75ABDE2C4}" type="parTrans" cxnId="{C9F266FB-3DCA-4D0D-AA47-7EBABDFBD167}">
      <dgm:prSet/>
      <dgm:spPr/>
      <dgm:t>
        <a:bodyPr/>
        <a:lstStyle/>
        <a:p>
          <a:endParaRPr lang="en-US"/>
        </a:p>
      </dgm:t>
    </dgm:pt>
    <dgm:pt modelId="{2DDE7843-EC52-4BE4-8133-DAF912A9ADDB}" type="sibTrans" cxnId="{C9F266FB-3DCA-4D0D-AA47-7EBABDFBD167}">
      <dgm:prSet/>
      <dgm:spPr/>
      <dgm:t>
        <a:bodyPr/>
        <a:lstStyle/>
        <a:p>
          <a:endParaRPr lang="en-US"/>
        </a:p>
      </dgm:t>
    </dgm:pt>
    <dgm:pt modelId="{CE9278B2-1813-4DB6-93E5-8B392D0D56D0}">
      <dgm:prSet/>
      <dgm:spPr/>
      <dgm:t>
        <a:bodyPr/>
        <a:lstStyle/>
        <a:p>
          <a:pPr rtl="0"/>
          <a:r>
            <a:rPr lang="en-US" dirty="0"/>
            <a:t>21 ACT/SAT or 3.0 GPA</a:t>
          </a:r>
        </a:p>
      </dgm:t>
    </dgm:pt>
    <dgm:pt modelId="{1164749A-1433-426F-A16C-0FF769BA1715}" type="parTrans" cxnId="{85858F19-C5C6-444C-8DA9-5042207A915C}">
      <dgm:prSet/>
      <dgm:spPr/>
      <dgm:t>
        <a:bodyPr/>
        <a:lstStyle/>
        <a:p>
          <a:endParaRPr lang="en-US"/>
        </a:p>
      </dgm:t>
    </dgm:pt>
    <dgm:pt modelId="{0B577E65-44B9-435D-8B2F-FB39902B3AE7}" type="sibTrans" cxnId="{85858F19-C5C6-444C-8DA9-5042207A915C}">
      <dgm:prSet/>
      <dgm:spPr/>
      <dgm:t>
        <a:bodyPr/>
        <a:lstStyle/>
        <a:p>
          <a:endParaRPr lang="en-US"/>
        </a:p>
      </dgm:t>
    </dgm:pt>
    <dgm:pt modelId="{EA16B818-B20A-46E8-94D7-FB3995E06831}">
      <dgm:prSet custT="1"/>
      <dgm:spPr>
        <a:solidFill>
          <a:srgbClr val="00B0F0"/>
        </a:solidFill>
      </dgm:spPr>
      <dgm:t>
        <a:bodyPr/>
        <a:lstStyle/>
        <a:p>
          <a:pPr rtl="0"/>
          <a:r>
            <a:rPr lang="en-US" sz="3200" dirty="0"/>
            <a:t>Aspire</a:t>
          </a:r>
          <a:br>
            <a:rPr lang="en-US" sz="3200" dirty="0"/>
          </a:br>
          <a:r>
            <a:rPr lang="en-US" sz="3200" b="1" baseline="30000" dirty="0"/>
            <a:t>HOPE Supplement</a:t>
          </a:r>
          <a:r>
            <a:rPr lang="en-US" sz="3200" dirty="0"/>
            <a:t> </a:t>
          </a:r>
        </a:p>
      </dgm:t>
    </dgm:pt>
    <dgm:pt modelId="{9380169A-E9B9-4561-8A25-394E7197F4C5}" type="parTrans" cxnId="{802425F0-E477-4D3F-9A97-7B5F75527A70}">
      <dgm:prSet/>
      <dgm:spPr/>
      <dgm:t>
        <a:bodyPr/>
        <a:lstStyle/>
        <a:p>
          <a:endParaRPr lang="en-US"/>
        </a:p>
      </dgm:t>
    </dgm:pt>
    <dgm:pt modelId="{B4BBA090-8D43-4F68-935B-C3ABF533E299}" type="sibTrans" cxnId="{802425F0-E477-4D3F-9A97-7B5F75527A70}">
      <dgm:prSet/>
      <dgm:spPr/>
      <dgm:t>
        <a:bodyPr/>
        <a:lstStyle/>
        <a:p>
          <a:endParaRPr lang="en-US"/>
        </a:p>
      </dgm:t>
    </dgm:pt>
    <dgm:pt modelId="{AFE0F4C6-2AEA-4B47-8664-320C6278995A}">
      <dgm:prSet/>
      <dgm:spPr/>
      <dgm:t>
        <a:bodyPr/>
        <a:lstStyle/>
        <a:p>
          <a:pPr rtl="0"/>
          <a:r>
            <a:rPr lang="en-US" dirty="0"/>
            <a:t>+$750 per semester</a:t>
          </a:r>
        </a:p>
      </dgm:t>
    </dgm:pt>
    <dgm:pt modelId="{D863FF6E-9738-4EEE-B12F-487EC72E243E}" type="parTrans" cxnId="{1D42E163-DBFA-4110-B4F6-8752621A658A}">
      <dgm:prSet/>
      <dgm:spPr/>
      <dgm:t>
        <a:bodyPr/>
        <a:lstStyle/>
        <a:p>
          <a:endParaRPr lang="en-US"/>
        </a:p>
      </dgm:t>
    </dgm:pt>
    <dgm:pt modelId="{E3EF0F2D-9556-4419-AD3B-1174DB50422E}" type="sibTrans" cxnId="{1D42E163-DBFA-4110-B4F6-8752621A658A}">
      <dgm:prSet/>
      <dgm:spPr/>
      <dgm:t>
        <a:bodyPr/>
        <a:lstStyle/>
        <a:p>
          <a:endParaRPr lang="en-US"/>
        </a:p>
      </dgm:t>
    </dgm:pt>
    <dgm:pt modelId="{E5F36708-2CFD-4B6B-9976-A7EF1A8FFB08}">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296BC38D-6527-406C-936C-06EE45C3C68F}" type="parTrans" cxnId="{B2CBA30E-DE15-4596-B786-946FF41CEFB0}">
      <dgm:prSet/>
      <dgm:spPr/>
      <dgm:t>
        <a:bodyPr/>
        <a:lstStyle/>
        <a:p>
          <a:endParaRPr lang="en-US"/>
        </a:p>
      </dgm:t>
    </dgm:pt>
    <dgm:pt modelId="{04E54E0D-E0C1-4F88-8166-3FA3B5F7ADCF}" type="sibTrans" cxnId="{B2CBA30E-DE15-4596-B786-946FF41CEFB0}">
      <dgm:prSet/>
      <dgm:spPr/>
      <dgm:t>
        <a:bodyPr/>
        <a:lstStyle/>
        <a:p>
          <a:endParaRPr lang="en-US"/>
        </a:p>
      </dgm:t>
    </dgm:pt>
    <dgm:pt modelId="{C1872EB8-AF99-4377-9C22-5002976A1F38}">
      <dgm:prSet/>
      <dgm:spPr/>
      <dgm:t>
        <a:bodyPr/>
        <a:lstStyle/>
        <a:p>
          <a:pPr rtl="0"/>
          <a:r>
            <a:rPr lang="en-US" dirty="0"/>
            <a:t>+$500 per semester</a:t>
          </a:r>
        </a:p>
      </dgm:t>
    </dgm:pt>
    <dgm:pt modelId="{B1CB5085-67C7-425B-9CD8-E161958F2F08}" type="parTrans" cxnId="{4EAF8B6C-31E7-43DE-AB30-4F1E5FC35672}">
      <dgm:prSet/>
      <dgm:spPr/>
      <dgm:t>
        <a:bodyPr/>
        <a:lstStyle/>
        <a:p>
          <a:endParaRPr lang="en-US"/>
        </a:p>
      </dgm:t>
    </dgm:pt>
    <dgm:pt modelId="{1BED4752-9BF7-4906-A112-55FE2BDEC26A}" type="sibTrans" cxnId="{4EAF8B6C-31E7-43DE-AB30-4F1E5FC35672}">
      <dgm:prSet/>
      <dgm:spPr/>
      <dgm:t>
        <a:bodyPr/>
        <a:lstStyle/>
        <a:p>
          <a:endParaRPr lang="en-US"/>
        </a:p>
      </dgm:t>
    </dgm:pt>
    <dgm:pt modelId="{F0ED38AF-C614-4242-A4FA-C013E570932A}">
      <dgm:prSet/>
      <dgm:spPr>
        <a:solidFill>
          <a:schemeClr val="bg2">
            <a:lumMod val="60000"/>
            <a:lumOff val="40000"/>
          </a:schemeClr>
        </a:solidFill>
      </dgm:spPr>
      <dgm:t>
        <a:bodyPr/>
        <a:lstStyle/>
        <a:p>
          <a:pPr rtl="0"/>
          <a:r>
            <a:rPr lang="en-US" dirty="0"/>
            <a:t>TSAA</a:t>
          </a:r>
        </a:p>
      </dgm:t>
    </dgm:pt>
    <dgm:pt modelId="{59F10DBD-60A0-4483-B396-DB14377E3554}" type="parTrans" cxnId="{29DF55E2-77CD-414B-9FE0-AEF49C8E1771}">
      <dgm:prSet/>
      <dgm:spPr/>
      <dgm:t>
        <a:bodyPr/>
        <a:lstStyle/>
        <a:p>
          <a:endParaRPr lang="en-US"/>
        </a:p>
      </dgm:t>
    </dgm:pt>
    <dgm:pt modelId="{3E288A27-28C4-4D24-8B88-21AC50B7D45B}" type="sibTrans" cxnId="{29DF55E2-77CD-414B-9FE0-AEF49C8E1771}">
      <dgm:prSet/>
      <dgm:spPr/>
      <dgm:t>
        <a:bodyPr/>
        <a:lstStyle/>
        <a:p>
          <a:endParaRPr lang="en-US"/>
        </a:p>
      </dgm:t>
    </dgm:pt>
    <dgm:pt modelId="{FFB5804F-E5D9-46D8-BFF2-AB8B61F8CB63}">
      <dgm:prSet/>
      <dgm:spPr/>
      <dgm:t>
        <a:bodyPr/>
        <a:lstStyle/>
        <a:p>
          <a:pPr rtl="0"/>
          <a:r>
            <a:rPr lang="en-US" dirty="0"/>
            <a:t>$1,000(public)/ $2,000(private)</a:t>
          </a:r>
          <a:endParaRPr lang="en-US" b="0" dirty="0"/>
        </a:p>
      </dgm:t>
    </dgm:pt>
    <dgm:pt modelId="{C5E4044F-30DB-4D86-9F3B-D41F6F394F3F}" type="parTrans" cxnId="{526C0575-DF60-4DC2-B56C-2C6C81C1D873}">
      <dgm:prSet/>
      <dgm:spPr/>
      <dgm:t>
        <a:bodyPr/>
        <a:lstStyle/>
        <a:p>
          <a:endParaRPr lang="en-US"/>
        </a:p>
      </dgm:t>
    </dgm:pt>
    <dgm:pt modelId="{8BA17A43-19CA-4E96-8E0B-F811D2105AFF}" type="sibTrans" cxnId="{526C0575-DF60-4DC2-B56C-2C6C81C1D873}">
      <dgm:prSet/>
      <dgm:spPr/>
      <dgm:t>
        <a:bodyPr/>
        <a:lstStyle/>
        <a:p>
          <a:endParaRPr lang="en-US"/>
        </a:p>
      </dgm:t>
    </dgm:pt>
    <dgm:pt modelId="{83C2CDB3-84B1-46D9-9BDD-F97474D2A55F}">
      <dgm:prSet/>
      <dgm:spPr/>
      <dgm:t>
        <a:bodyPr/>
        <a:lstStyle/>
        <a:p>
          <a:pPr rtl="0"/>
          <a:r>
            <a:rPr lang="en-US" dirty="0"/>
            <a:t>$2,250/$2,850 per semester</a:t>
          </a:r>
        </a:p>
      </dgm:t>
    </dgm:pt>
    <dgm:pt modelId="{9BAA9553-6744-4C7A-BB5A-D9E2CE4BF117}" type="parTrans" cxnId="{EF0ACEEB-37AC-4C69-B47A-1E119C5FF72D}">
      <dgm:prSet/>
      <dgm:spPr/>
    </dgm:pt>
    <dgm:pt modelId="{6E6BFB48-2E38-48CD-A394-CA011A88DAB1}" type="sibTrans" cxnId="{EF0ACEEB-37AC-4C69-B47A-1E119C5FF72D}">
      <dgm:prSet/>
      <dgm:spPr/>
    </dgm:pt>
    <dgm:pt modelId="{EB6133B7-4510-45E7-92A1-895BB3452D78}">
      <dgm:prSet/>
      <dgm:spPr/>
      <dgm:t>
        <a:bodyPr/>
        <a:lstStyle/>
        <a:p>
          <a:pPr rtl="0"/>
          <a:r>
            <a:rPr lang="en-US"/>
            <a:t>Parents AGI ≤$36,000</a:t>
          </a:r>
          <a:endParaRPr lang="en-US" dirty="0"/>
        </a:p>
      </dgm:t>
    </dgm:pt>
    <dgm:pt modelId="{2F097173-2882-46B9-B12D-B774CF05A817}" type="parTrans" cxnId="{BA92644B-132C-4720-B44E-44512D55920A}">
      <dgm:prSet/>
      <dgm:spPr/>
    </dgm:pt>
    <dgm:pt modelId="{D4867FDD-4EC7-433F-8202-C075B72E13B8}" type="sibTrans" cxnId="{BA92644B-132C-4720-B44E-44512D55920A}">
      <dgm:prSet/>
      <dgm:spPr/>
    </dgm:pt>
    <dgm:pt modelId="{64FC045B-6B3B-4F83-A06F-3097E264EBF4}">
      <dgm:prSet/>
      <dgm:spPr/>
      <dgm:t>
        <a:bodyPr/>
        <a:lstStyle/>
        <a:p>
          <a:pPr rtl="0"/>
          <a:r>
            <a:rPr lang="en-US"/>
            <a:t>29 ACT/SAT &amp; 3.75 GPA</a:t>
          </a:r>
          <a:endParaRPr lang="en-US" dirty="0"/>
        </a:p>
      </dgm:t>
    </dgm:pt>
    <dgm:pt modelId="{D97134B8-32AF-4374-AE6A-A7041D741F7F}" type="parTrans" cxnId="{93A34448-389E-487E-9430-D360108A6B2C}">
      <dgm:prSet/>
      <dgm:spPr/>
    </dgm:pt>
    <dgm:pt modelId="{8AB4719F-C4DA-4F55-8CA3-0FBAA7F7578B}" type="sibTrans" cxnId="{93A34448-389E-487E-9430-D360108A6B2C}">
      <dgm:prSet/>
      <dgm:spPr/>
    </dgm:pt>
    <dgm:pt modelId="{F4CDB931-D6CD-4FFD-9045-FBA0699FC808}">
      <dgm:prSet/>
      <dgm:spPr/>
      <dgm:t>
        <a:bodyPr/>
        <a:lstStyle/>
        <a:p>
          <a:r>
            <a:rPr lang="en-US" b="0"/>
            <a:t>Financial need per FAFSA*</a:t>
          </a:r>
          <a:endParaRPr lang="en-US" b="0" dirty="0"/>
        </a:p>
      </dgm:t>
    </dgm:pt>
    <dgm:pt modelId="{6622BDCF-DA0A-45F2-8203-FA1788AE2AEE}" type="parTrans" cxnId="{1DDE30F9-DA43-42DA-B696-4EC34327CA18}">
      <dgm:prSet/>
      <dgm:spPr/>
    </dgm:pt>
    <dgm:pt modelId="{66E5E514-49D8-4429-9A33-0A23D1B86781}" type="sibTrans" cxnId="{1DDE30F9-DA43-42DA-B696-4EC34327CA18}">
      <dgm:prSet/>
      <dgm:spPr/>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E2BE838E-18AA-470D-818F-43ECA447E8F0}" type="pres">
      <dgm:prSet presAssocID="{7BFDFDE6-2F47-4E35-81C5-DD4299CAC0AB}" presName="root" presStyleCnt="0"/>
      <dgm:spPr/>
    </dgm:pt>
    <dgm:pt modelId="{D08883A2-857E-4635-89F5-FEF10327245F}" type="pres">
      <dgm:prSet presAssocID="{7BFDFDE6-2F47-4E35-81C5-DD4299CAC0AB}" presName="rootComposite" presStyleCnt="0"/>
      <dgm:spPr/>
    </dgm:pt>
    <dgm:pt modelId="{5A6DC100-8C71-433E-B585-101D9E1C44D6}" type="pres">
      <dgm:prSet presAssocID="{7BFDFDE6-2F47-4E35-81C5-DD4299CAC0AB}" presName="rootText" presStyleLbl="node1" presStyleIdx="0" presStyleCnt="4"/>
      <dgm:spPr/>
    </dgm:pt>
    <dgm:pt modelId="{ED580720-64A6-42B7-BA6E-A2F54818EB64}" type="pres">
      <dgm:prSet presAssocID="{7BFDFDE6-2F47-4E35-81C5-DD4299CAC0AB}" presName="rootConnector" presStyleLbl="node1" presStyleIdx="0" presStyleCnt="4"/>
      <dgm:spPr/>
    </dgm:pt>
    <dgm:pt modelId="{EE9F262D-08E7-4C74-8EB5-2FA658F70264}" type="pres">
      <dgm:prSet presAssocID="{7BFDFDE6-2F47-4E35-81C5-DD4299CAC0AB}" presName="childShape" presStyleCnt="0"/>
      <dgm:spPr/>
    </dgm:pt>
    <dgm:pt modelId="{714C10C8-99F3-439D-B9E0-0D76A1646C28}" type="pres">
      <dgm:prSet presAssocID="{9BAA9553-6744-4C7A-BB5A-D9E2CE4BF117}" presName="Name13" presStyleLbl="parChTrans1D2" presStyleIdx="0" presStyleCnt="8"/>
      <dgm:spPr/>
    </dgm:pt>
    <dgm:pt modelId="{F301E0E3-A472-468F-A833-392EDB25FFB5}" type="pres">
      <dgm:prSet presAssocID="{83C2CDB3-84B1-46D9-9BDD-F97474D2A55F}" presName="childText" presStyleLbl="bgAcc1" presStyleIdx="0" presStyleCnt="8">
        <dgm:presLayoutVars>
          <dgm:bulletEnabled val="1"/>
        </dgm:presLayoutVars>
      </dgm:prSet>
      <dgm:spPr/>
    </dgm:pt>
    <dgm:pt modelId="{317246FE-CE7E-436E-A0E0-3E74496D407C}" type="pres">
      <dgm:prSet presAssocID="{1164749A-1433-426F-A16C-0FF769BA1715}" presName="Name13" presStyleLbl="parChTrans1D2" presStyleIdx="1" presStyleCnt="8"/>
      <dgm:spPr/>
    </dgm:pt>
    <dgm:pt modelId="{4FD626D2-B40D-4161-AE6B-F3F3D7D76B05}" type="pres">
      <dgm:prSet presAssocID="{CE9278B2-1813-4DB6-93E5-8B392D0D56D0}" presName="childText" presStyleLbl="bgAcc1" presStyleIdx="1" presStyleCnt="8">
        <dgm:presLayoutVars>
          <dgm:bulletEnabled val="1"/>
        </dgm:presLayoutVars>
      </dgm:prSet>
      <dgm:spPr/>
    </dgm:pt>
    <dgm:pt modelId="{2A692CCB-73B7-4164-88D5-E20530832916}" type="pres">
      <dgm:prSet presAssocID="{EA16B818-B20A-46E8-94D7-FB3995E06831}" presName="root" presStyleCnt="0"/>
      <dgm:spPr/>
    </dgm:pt>
    <dgm:pt modelId="{D4406DA7-B73C-44FF-9C49-DD118AC2E638}" type="pres">
      <dgm:prSet presAssocID="{EA16B818-B20A-46E8-94D7-FB3995E06831}" presName="rootComposite" presStyleCnt="0"/>
      <dgm:spPr/>
    </dgm:pt>
    <dgm:pt modelId="{FDD955AC-80A3-4E7C-BB6A-EF37855CE80D}" type="pres">
      <dgm:prSet presAssocID="{EA16B818-B20A-46E8-94D7-FB3995E06831}" presName="rootText" presStyleLbl="node1" presStyleIdx="1" presStyleCnt="4"/>
      <dgm:spPr/>
    </dgm:pt>
    <dgm:pt modelId="{16734866-8CCA-4B1E-9463-DBF79CDF0673}" type="pres">
      <dgm:prSet presAssocID="{EA16B818-B20A-46E8-94D7-FB3995E06831}" presName="rootConnector" presStyleLbl="node1" presStyleIdx="1" presStyleCnt="4"/>
      <dgm:spPr/>
    </dgm:pt>
    <dgm:pt modelId="{BDBA68FA-91F8-40D5-B8CC-160216B0424C}" type="pres">
      <dgm:prSet presAssocID="{EA16B818-B20A-46E8-94D7-FB3995E06831}" presName="childShape" presStyleCnt="0"/>
      <dgm:spPr/>
    </dgm:pt>
    <dgm:pt modelId="{2C7351BB-7B98-4CA1-91C1-B21F5C0CDCF4}" type="pres">
      <dgm:prSet presAssocID="{D863FF6E-9738-4EEE-B12F-487EC72E243E}" presName="Name13" presStyleLbl="parChTrans1D2" presStyleIdx="2" presStyleCnt="8"/>
      <dgm:spPr/>
    </dgm:pt>
    <dgm:pt modelId="{64573371-D6D5-44D7-AC5B-3B827656023A}" type="pres">
      <dgm:prSet presAssocID="{AFE0F4C6-2AEA-4B47-8664-320C6278995A}" presName="childText" presStyleLbl="bgAcc1" presStyleIdx="2" presStyleCnt="8">
        <dgm:presLayoutVars>
          <dgm:bulletEnabled val="1"/>
        </dgm:presLayoutVars>
      </dgm:prSet>
      <dgm:spPr/>
    </dgm:pt>
    <dgm:pt modelId="{CB0F108F-D078-43CB-A047-F06AA0937D8D}" type="pres">
      <dgm:prSet presAssocID="{2F097173-2882-46B9-B12D-B774CF05A817}" presName="Name13" presStyleLbl="parChTrans1D2" presStyleIdx="3" presStyleCnt="8"/>
      <dgm:spPr/>
    </dgm:pt>
    <dgm:pt modelId="{C2769022-BBAD-489C-9F16-8E65C16F24E1}" type="pres">
      <dgm:prSet presAssocID="{EB6133B7-4510-45E7-92A1-895BB3452D78}" presName="childText" presStyleLbl="bgAcc1" presStyleIdx="3" presStyleCnt="8">
        <dgm:presLayoutVars>
          <dgm:bulletEnabled val="1"/>
        </dgm:presLayoutVars>
      </dgm:prSet>
      <dgm:spPr/>
    </dgm:pt>
    <dgm:pt modelId="{1526332C-1DCB-4780-A448-9663E8790840}" type="pres">
      <dgm:prSet presAssocID="{E5F36708-2CFD-4B6B-9976-A7EF1A8FFB08}" presName="root" presStyleCnt="0"/>
      <dgm:spPr/>
    </dgm:pt>
    <dgm:pt modelId="{9E5993AF-7DAB-4FBD-92F4-9B53D6DA11E1}" type="pres">
      <dgm:prSet presAssocID="{E5F36708-2CFD-4B6B-9976-A7EF1A8FFB08}" presName="rootComposite" presStyleCnt="0"/>
      <dgm:spPr/>
    </dgm:pt>
    <dgm:pt modelId="{0528DADC-01DD-4154-95B0-B77059714963}" type="pres">
      <dgm:prSet presAssocID="{E5F36708-2CFD-4B6B-9976-A7EF1A8FFB08}" presName="rootText" presStyleLbl="node1" presStyleIdx="2" presStyleCnt="4"/>
      <dgm:spPr/>
    </dgm:pt>
    <dgm:pt modelId="{D738B570-1857-4E44-96A0-BED634A89F6E}" type="pres">
      <dgm:prSet presAssocID="{E5F36708-2CFD-4B6B-9976-A7EF1A8FFB08}" presName="rootConnector" presStyleLbl="node1" presStyleIdx="2" presStyleCnt="4"/>
      <dgm:spPr/>
    </dgm:pt>
    <dgm:pt modelId="{607F04DB-A666-41D6-A827-941A4451D50C}" type="pres">
      <dgm:prSet presAssocID="{E5F36708-2CFD-4B6B-9976-A7EF1A8FFB08}" presName="childShape" presStyleCnt="0"/>
      <dgm:spPr/>
    </dgm:pt>
    <dgm:pt modelId="{1528D9D8-7033-4736-B35F-B768A0EC6B34}" type="pres">
      <dgm:prSet presAssocID="{B1CB5085-67C7-425B-9CD8-E161958F2F08}" presName="Name13" presStyleLbl="parChTrans1D2" presStyleIdx="4" presStyleCnt="8"/>
      <dgm:spPr/>
    </dgm:pt>
    <dgm:pt modelId="{21C3DA9D-161A-4F21-ACF4-7E1FD5E05982}" type="pres">
      <dgm:prSet presAssocID="{C1872EB8-AF99-4377-9C22-5002976A1F38}" presName="childText" presStyleLbl="bgAcc1" presStyleIdx="4" presStyleCnt="8">
        <dgm:presLayoutVars>
          <dgm:bulletEnabled val="1"/>
        </dgm:presLayoutVars>
      </dgm:prSet>
      <dgm:spPr/>
    </dgm:pt>
    <dgm:pt modelId="{9AD96E7C-7234-4F60-BA5A-509C99C8FD3F}" type="pres">
      <dgm:prSet presAssocID="{D97134B8-32AF-4374-AE6A-A7041D741F7F}" presName="Name13" presStyleLbl="parChTrans1D2" presStyleIdx="5" presStyleCnt="8"/>
      <dgm:spPr/>
    </dgm:pt>
    <dgm:pt modelId="{D14336AE-45B6-4266-957B-807EB4DE06DC}" type="pres">
      <dgm:prSet presAssocID="{64FC045B-6B3B-4F83-A06F-3097E264EBF4}" presName="childText" presStyleLbl="bgAcc1" presStyleIdx="5" presStyleCnt="8">
        <dgm:presLayoutVars>
          <dgm:bulletEnabled val="1"/>
        </dgm:presLayoutVars>
      </dgm:prSet>
      <dgm:spPr/>
    </dgm:pt>
    <dgm:pt modelId="{0D9B90EA-8E7B-4FBD-A621-ECD50421822C}" type="pres">
      <dgm:prSet presAssocID="{F0ED38AF-C614-4242-A4FA-C013E570932A}" presName="root" presStyleCnt="0"/>
      <dgm:spPr/>
    </dgm:pt>
    <dgm:pt modelId="{72C8E87A-6C9F-4A29-94C5-A4DCC4E37A14}" type="pres">
      <dgm:prSet presAssocID="{F0ED38AF-C614-4242-A4FA-C013E570932A}" presName="rootComposite" presStyleCnt="0"/>
      <dgm:spPr/>
    </dgm:pt>
    <dgm:pt modelId="{5BD316FD-34C2-496B-8646-BB5E555B42B7}" type="pres">
      <dgm:prSet presAssocID="{F0ED38AF-C614-4242-A4FA-C013E570932A}" presName="rootText" presStyleLbl="node1" presStyleIdx="3" presStyleCnt="4"/>
      <dgm:spPr/>
    </dgm:pt>
    <dgm:pt modelId="{C17BF587-BF9E-4D52-A9A3-E924464CD188}" type="pres">
      <dgm:prSet presAssocID="{F0ED38AF-C614-4242-A4FA-C013E570932A}" presName="rootConnector" presStyleLbl="node1" presStyleIdx="3" presStyleCnt="4"/>
      <dgm:spPr/>
    </dgm:pt>
    <dgm:pt modelId="{8EA16353-7DD1-4D25-A100-1F2FB5620085}" type="pres">
      <dgm:prSet presAssocID="{F0ED38AF-C614-4242-A4FA-C013E570932A}" presName="childShape" presStyleCnt="0"/>
      <dgm:spPr/>
    </dgm:pt>
    <dgm:pt modelId="{FE095046-D86B-412C-9F2C-7E00230AB4B8}" type="pres">
      <dgm:prSet presAssocID="{C5E4044F-30DB-4D86-9F3B-D41F6F394F3F}" presName="Name13" presStyleLbl="parChTrans1D2" presStyleIdx="6" presStyleCnt="8"/>
      <dgm:spPr/>
    </dgm:pt>
    <dgm:pt modelId="{D83F7949-87A8-40AD-8C68-9F7D69184C82}" type="pres">
      <dgm:prSet presAssocID="{FFB5804F-E5D9-46D8-BFF2-AB8B61F8CB63}" presName="childText" presStyleLbl="bgAcc1" presStyleIdx="6" presStyleCnt="8">
        <dgm:presLayoutVars>
          <dgm:bulletEnabled val="1"/>
        </dgm:presLayoutVars>
      </dgm:prSet>
      <dgm:spPr/>
    </dgm:pt>
    <dgm:pt modelId="{EF37787D-01D8-4D71-9D26-864146EB73CB}" type="pres">
      <dgm:prSet presAssocID="{6622BDCF-DA0A-45F2-8203-FA1788AE2AEE}" presName="Name13" presStyleLbl="parChTrans1D2" presStyleIdx="7" presStyleCnt="8"/>
      <dgm:spPr/>
    </dgm:pt>
    <dgm:pt modelId="{A056B3F2-5D32-40DB-88B1-CBC466641B74}" type="pres">
      <dgm:prSet presAssocID="{F4CDB931-D6CD-4FFD-9045-FBA0699FC808}" presName="childText" presStyleLbl="bgAcc1" presStyleIdx="7" presStyleCnt="8">
        <dgm:presLayoutVars>
          <dgm:bulletEnabled val="1"/>
        </dgm:presLayoutVars>
      </dgm:prSet>
      <dgm:spPr/>
    </dgm:pt>
  </dgm:ptLst>
  <dgm:cxnLst>
    <dgm:cxn modelId="{6A78460A-0881-49CC-A8C3-3DA221F12DEA}" type="presOf" srcId="{EA16B818-B20A-46E8-94D7-FB3995E06831}" destId="{16734866-8CCA-4B1E-9463-DBF79CDF0673}" srcOrd="1" destOrd="0" presId="urn:microsoft.com/office/officeart/2005/8/layout/hierarchy3"/>
    <dgm:cxn modelId="{B2CBA30E-DE15-4596-B786-946FF41CEFB0}" srcId="{C193D40D-0110-4138-AAA3-B7FDDD31993D}" destId="{E5F36708-2CFD-4B6B-9976-A7EF1A8FFB08}" srcOrd="2" destOrd="0" parTransId="{296BC38D-6527-406C-936C-06EE45C3C68F}" sibTransId="{04E54E0D-E0C1-4F88-8166-3FA3B5F7ADCF}"/>
    <dgm:cxn modelId="{18C1CD10-2141-4781-B733-DB87798B9750}" type="presOf" srcId="{F4CDB931-D6CD-4FFD-9045-FBA0699FC808}" destId="{A056B3F2-5D32-40DB-88B1-CBC466641B74}" srcOrd="0" destOrd="0" presId="urn:microsoft.com/office/officeart/2005/8/layout/hierarchy3"/>
    <dgm:cxn modelId="{85858F19-C5C6-444C-8DA9-5042207A915C}" srcId="{7BFDFDE6-2F47-4E35-81C5-DD4299CAC0AB}" destId="{CE9278B2-1813-4DB6-93E5-8B392D0D56D0}" srcOrd="1" destOrd="0" parTransId="{1164749A-1433-426F-A16C-0FF769BA1715}" sibTransId="{0B577E65-44B9-435D-8B2F-FB39902B3AE7}"/>
    <dgm:cxn modelId="{963E7822-39E8-4F90-8F4C-A445EA3AA126}" type="presOf" srcId="{E5F36708-2CFD-4B6B-9976-A7EF1A8FFB08}" destId="{D738B570-1857-4E44-96A0-BED634A89F6E}" srcOrd="1" destOrd="0" presId="urn:microsoft.com/office/officeart/2005/8/layout/hierarchy3"/>
    <dgm:cxn modelId="{EBDA5233-FE1F-4A7C-A49D-FD833D374515}" type="presOf" srcId="{EA16B818-B20A-46E8-94D7-FB3995E06831}" destId="{FDD955AC-80A3-4E7C-BB6A-EF37855CE80D}" srcOrd="0" destOrd="0" presId="urn:microsoft.com/office/officeart/2005/8/layout/hierarchy3"/>
    <dgm:cxn modelId="{8E5BDE33-1D7B-415F-85BB-81C07964303C}" type="presOf" srcId="{AFE0F4C6-2AEA-4B47-8664-320C6278995A}" destId="{64573371-D6D5-44D7-AC5B-3B827656023A}" srcOrd="0" destOrd="0" presId="urn:microsoft.com/office/officeart/2005/8/layout/hierarchy3"/>
    <dgm:cxn modelId="{D2F0223A-F140-42AF-872C-F901C8E59B28}" type="presOf" srcId="{D863FF6E-9738-4EEE-B12F-487EC72E243E}" destId="{2C7351BB-7B98-4CA1-91C1-B21F5C0CDCF4}" srcOrd="0" destOrd="0" presId="urn:microsoft.com/office/officeart/2005/8/layout/hierarchy3"/>
    <dgm:cxn modelId="{5B7C0042-7CA1-4A89-9D25-0C70B825A5A2}" type="presOf" srcId="{B1CB5085-67C7-425B-9CD8-E161958F2F08}" destId="{1528D9D8-7033-4736-B35F-B768A0EC6B34}" srcOrd="0" destOrd="0" presId="urn:microsoft.com/office/officeart/2005/8/layout/hierarchy3"/>
    <dgm:cxn modelId="{865FBE42-15BA-4A4E-92FD-B096964CA4DB}" type="presOf" srcId="{D97134B8-32AF-4374-AE6A-A7041D741F7F}" destId="{9AD96E7C-7234-4F60-BA5A-509C99C8FD3F}" srcOrd="0" destOrd="0" presId="urn:microsoft.com/office/officeart/2005/8/layout/hierarchy3"/>
    <dgm:cxn modelId="{1D42E163-DBFA-4110-B4F6-8752621A658A}" srcId="{EA16B818-B20A-46E8-94D7-FB3995E06831}" destId="{AFE0F4C6-2AEA-4B47-8664-320C6278995A}" srcOrd="0" destOrd="0" parTransId="{D863FF6E-9738-4EEE-B12F-487EC72E243E}" sibTransId="{E3EF0F2D-9556-4419-AD3B-1174DB50422E}"/>
    <dgm:cxn modelId="{79BFDD44-D14A-4067-9DC9-172B728AC1FA}" type="presOf" srcId="{E5F36708-2CFD-4B6B-9976-A7EF1A8FFB08}" destId="{0528DADC-01DD-4154-95B0-B77059714963}" srcOrd="0" destOrd="0" presId="urn:microsoft.com/office/officeart/2005/8/layout/hierarchy3"/>
    <dgm:cxn modelId="{93A34448-389E-487E-9430-D360108A6B2C}" srcId="{E5F36708-2CFD-4B6B-9976-A7EF1A8FFB08}" destId="{64FC045B-6B3B-4F83-A06F-3097E264EBF4}" srcOrd="1" destOrd="0" parTransId="{D97134B8-32AF-4374-AE6A-A7041D741F7F}" sibTransId="{8AB4719F-C4DA-4F55-8CA3-0FBAA7F7578B}"/>
    <dgm:cxn modelId="{811EEA49-DB08-4FAE-8D83-6C4C2E23E449}" type="presOf" srcId="{EB6133B7-4510-45E7-92A1-895BB3452D78}" destId="{C2769022-BBAD-489C-9F16-8E65C16F24E1}" srcOrd="0" destOrd="0" presId="urn:microsoft.com/office/officeart/2005/8/layout/hierarchy3"/>
    <dgm:cxn modelId="{BA92644B-132C-4720-B44E-44512D55920A}" srcId="{EA16B818-B20A-46E8-94D7-FB3995E06831}" destId="{EB6133B7-4510-45E7-92A1-895BB3452D78}" srcOrd="1" destOrd="0" parTransId="{2F097173-2882-46B9-B12D-B774CF05A817}" sibTransId="{D4867FDD-4EC7-433F-8202-C075B72E13B8}"/>
    <dgm:cxn modelId="{C4D5036C-8C5F-4A34-B362-C7ADA11FC45C}" type="presOf" srcId="{C1872EB8-AF99-4377-9C22-5002976A1F38}" destId="{21C3DA9D-161A-4F21-ACF4-7E1FD5E05982}" srcOrd="0" destOrd="0" presId="urn:microsoft.com/office/officeart/2005/8/layout/hierarchy3"/>
    <dgm:cxn modelId="{4EAF8B6C-31E7-43DE-AB30-4F1E5FC35672}" srcId="{E5F36708-2CFD-4B6B-9976-A7EF1A8FFB08}" destId="{C1872EB8-AF99-4377-9C22-5002976A1F38}" srcOrd="0" destOrd="0" parTransId="{B1CB5085-67C7-425B-9CD8-E161958F2F08}" sibTransId="{1BED4752-9BF7-4906-A112-55FE2BDEC26A}"/>
    <dgm:cxn modelId="{C3B7B854-B5D9-434B-B7B6-B448EC72C103}" type="presOf" srcId="{F0ED38AF-C614-4242-A4FA-C013E570932A}" destId="{5BD316FD-34C2-496B-8646-BB5E555B42B7}" srcOrd="0" destOrd="0" presId="urn:microsoft.com/office/officeart/2005/8/layout/hierarchy3"/>
    <dgm:cxn modelId="{526C0575-DF60-4DC2-B56C-2C6C81C1D873}" srcId="{F0ED38AF-C614-4242-A4FA-C013E570932A}" destId="{FFB5804F-E5D9-46D8-BFF2-AB8B61F8CB63}" srcOrd="0" destOrd="0" parTransId="{C5E4044F-30DB-4D86-9F3B-D41F6F394F3F}" sibTransId="{8BA17A43-19CA-4E96-8E0B-F811D2105AFF}"/>
    <dgm:cxn modelId="{BB87CB58-6C21-409C-8CCA-9008E72DC393}" type="presOf" srcId="{9BAA9553-6744-4C7A-BB5A-D9E2CE4BF117}" destId="{714C10C8-99F3-439D-B9E0-0D76A1646C28}" srcOrd="0" destOrd="0" presId="urn:microsoft.com/office/officeart/2005/8/layout/hierarchy3"/>
    <dgm:cxn modelId="{75C4E080-3614-48A5-9F33-24F94497025C}" type="presOf" srcId="{FFB5804F-E5D9-46D8-BFF2-AB8B61F8CB63}" destId="{D83F7949-87A8-40AD-8C68-9F7D69184C82}" srcOrd="0" destOrd="0" presId="urn:microsoft.com/office/officeart/2005/8/layout/hierarchy3"/>
    <dgm:cxn modelId="{CC9B1A81-2AB0-4AFF-95AE-10FC2ADAB81D}" type="presOf" srcId="{7BFDFDE6-2F47-4E35-81C5-DD4299CAC0AB}" destId="{ED580720-64A6-42B7-BA6E-A2F54818EB64}" srcOrd="1" destOrd="0" presId="urn:microsoft.com/office/officeart/2005/8/layout/hierarchy3"/>
    <dgm:cxn modelId="{978F2584-1BDC-4DDB-9188-FA521DD5A113}" type="presOf" srcId="{83C2CDB3-84B1-46D9-9BDD-F97474D2A55F}" destId="{F301E0E3-A472-468F-A833-392EDB25FFB5}" srcOrd="0" destOrd="0" presId="urn:microsoft.com/office/officeart/2005/8/layout/hierarchy3"/>
    <dgm:cxn modelId="{8738528F-671A-48D0-B86F-9D7CE6D384A6}" type="presOf" srcId="{C5E4044F-30DB-4D86-9F3B-D41F6F394F3F}" destId="{FE095046-D86B-412C-9F2C-7E00230AB4B8}" srcOrd="0" destOrd="0" presId="urn:microsoft.com/office/officeart/2005/8/layout/hierarchy3"/>
    <dgm:cxn modelId="{065D6497-E310-4476-98DC-BE6518EEB010}" type="presOf" srcId="{7BFDFDE6-2F47-4E35-81C5-DD4299CAC0AB}" destId="{5A6DC100-8C71-433E-B585-101D9E1C44D6}"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3C0C07A6-8B9A-4EEA-81AA-B50D9E458840}" type="presOf" srcId="{1164749A-1433-426F-A16C-0FF769BA1715}" destId="{317246FE-CE7E-436E-A0E0-3E74496D407C}" srcOrd="0" destOrd="0" presId="urn:microsoft.com/office/officeart/2005/8/layout/hierarchy3"/>
    <dgm:cxn modelId="{543264BD-0F1C-4E20-8C02-B72E5DC5F7C7}" type="presOf" srcId="{64FC045B-6B3B-4F83-A06F-3097E264EBF4}" destId="{D14336AE-45B6-4266-957B-807EB4DE06DC}" srcOrd="0" destOrd="0" presId="urn:microsoft.com/office/officeart/2005/8/layout/hierarchy3"/>
    <dgm:cxn modelId="{3B77ABC1-CFDC-40F0-A203-4A8C18BD860B}" type="presOf" srcId="{CE9278B2-1813-4DB6-93E5-8B392D0D56D0}" destId="{4FD626D2-B40D-4161-AE6B-F3F3D7D76B05}" srcOrd="0" destOrd="0" presId="urn:microsoft.com/office/officeart/2005/8/layout/hierarchy3"/>
    <dgm:cxn modelId="{7DE5B3C7-03FB-4BD9-BCA1-110D5162B9D9}" type="presOf" srcId="{F0ED38AF-C614-4242-A4FA-C013E570932A}" destId="{C17BF587-BF9E-4D52-A9A3-E924464CD188}" srcOrd="1" destOrd="0" presId="urn:microsoft.com/office/officeart/2005/8/layout/hierarchy3"/>
    <dgm:cxn modelId="{AB34E8D6-CFAC-4412-B77B-47F2D2726D7B}" type="presOf" srcId="{2F097173-2882-46B9-B12D-B774CF05A817}" destId="{CB0F108F-D078-43CB-A047-F06AA0937D8D}" srcOrd="0" destOrd="0" presId="urn:microsoft.com/office/officeart/2005/8/layout/hierarchy3"/>
    <dgm:cxn modelId="{29DF55E2-77CD-414B-9FE0-AEF49C8E1771}" srcId="{C193D40D-0110-4138-AAA3-B7FDDD31993D}" destId="{F0ED38AF-C614-4242-A4FA-C013E570932A}" srcOrd="3" destOrd="0" parTransId="{59F10DBD-60A0-4483-B396-DB14377E3554}" sibTransId="{3E288A27-28C4-4D24-8B88-21AC50B7D45B}"/>
    <dgm:cxn modelId="{D3008DE9-9CC6-4804-97E9-487C1BC98D61}" type="presOf" srcId="{6622BDCF-DA0A-45F2-8203-FA1788AE2AEE}" destId="{EF37787D-01D8-4D71-9D26-864146EB73CB}" srcOrd="0" destOrd="0" presId="urn:microsoft.com/office/officeart/2005/8/layout/hierarchy3"/>
    <dgm:cxn modelId="{EF0ACEEB-37AC-4C69-B47A-1E119C5FF72D}" srcId="{7BFDFDE6-2F47-4E35-81C5-DD4299CAC0AB}" destId="{83C2CDB3-84B1-46D9-9BDD-F97474D2A55F}" srcOrd="0" destOrd="0" parTransId="{9BAA9553-6744-4C7A-BB5A-D9E2CE4BF117}" sibTransId="{6E6BFB48-2E38-48CD-A394-CA011A88DAB1}"/>
    <dgm:cxn modelId="{802425F0-E477-4D3F-9A97-7B5F75527A70}" srcId="{C193D40D-0110-4138-AAA3-B7FDDD31993D}" destId="{EA16B818-B20A-46E8-94D7-FB3995E06831}" srcOrd="1" destOrd="0" parTransId="{9380169A-E9B9-4561-8A25-394E7197F4C5}" sibTransId="{B4BBA090-8D43-4F68-935B-C3ABF533E299}"/>
    <dgm:cxn modelId="{1DDE30F9-DA43-42DA-B696-4EC34327CA18}" srcId="{F0ED38AF-C614-4242-A4FA-C013E570932A}" destId="{F4CDB931-D6CD-4FFD-9045-FBA0699FC808}" srcOrd="1" destOrd="0" parTransId="{6622BDCF-DA0A-45F2-8203-FA1788AE2AEE}" sibTransId="{66E5E514-49D8-4429-9A33-0A23D1B86781}"/>
    <dgm:cxn modelId="{C9F266FB-3DCA-4D0D-AA47-7EBABDFBD167}" srcId="{C193D40D-0110-4138-AAA3-B7FDDD31993D}" destId="{7BFDFDE6-2F47-4E35-81C5-DD4299CAC0AB}" srcOrd="0" destOrd="0" parTransId="{055B4170-8837-4CD1-ACF8-FBF75ABDE2C4}" sibTransId="{2DDE7843-EC52-4BE4-8133-DAF912A9ADDB}"/>
    <dgm:cxn modelId="{8460E000-09B3-4413-BC22-7F695A099CB3}" type="presParOf" srcId="{0BC7698F-AE20-4ED8-AAE2-4E14D5583C15}" destId="{E2BE838E-18AA-470D-818F-43ECA447E8F0}" srcOrd="0" destOrd="0" presId="urn:microsoft.com/office/officeart/2005/8/layout/hierarchy3"/>
    <dgm:cxn modelId="{9EEEF25C-3F12-4BC0-A9F6-802F9EA38904}" type="presParOf" srcId="{E2BE838E-18AA-470D-818F-43ECA447E8F0}" destId="{D08883A2-857E-4635-89F5-FEF10327245F}" srcOrd="0" destOrd="0" presId="urn:microsoft.com/office/officeart/2005/8/layout/hierarchy3"/>
    <dgm:cxn modelId="{E841CB2B-825E-4737-A589-5C19C4F9CE57}" type="presParOf" srcId="{D08883A2-857E-4635-89F5-FEF10327245F}" destId="{5A6DC100-8C71-433E-B585-101D9E1C44D6}" srcOrd="0" destOrd="0" presId="urn:microsoft.com/office/officeart/2005/8/layout/hierarchy3"/>
    <dgm:cxn modelId="{2C9028B7-C197-498A-8B13-A95DA1BE2B40}" type="presParOf" srcId="{D08883A2-857E-4635-89F5-FEF10327245F}" destId="{ED580720-64A6-42B7-BA6E-A2F54818EB64}" srcOrd="1" destOrd="0" presId="urn:microsoft.com/office/officeart/2005/8/layout/hierarchy3"/>
    <dgm:cxn modelId="{55DB30F3-F2FF-4AF8-8318-23FC4687DE0E}" type="presParOf" srcId="{E2BE838E-18AA-470D-818F-43ECA447E8F0}" destId="{EE9F262D-08E7-4C74-8EB5-2FA658F70264}" srcOrd="1" destOrd="0" presId="urn:microsoft.com/office/officeart/2005/8/layout/hierarchy3"/>
    <dgm:cxn modelId="{7DDB1D57-75E9-40DB-B714-E99C63879A81}" type="presParOf" srcId="{EE9F262D-08E7-4C74-8EB5-2FA658F70264}" destId="{714C10C8-99F3-439D-B9E0-0D76A1646C28}" srcOrd="0" destOrd="0" presId="urn:microsoft.com/office/officeart/2005/8/layout/hierarchy3"/>
    <dgm:cxn modelId="{13E274AF-9462-4249-9D05-4F7C7B645D87}" type="presParOf" srcId="{EE9F262D-08E7-4C74-8EB5-2FA658F70264}" destId="{F301E0E3-A472-468F-A833-392EDB25FFB5}" srcOrd="1" destOrd="0" presId="urn:microsoft.com/office/officeart/2005/8/layout/hierarchy3"/>
    <dgm:cxn modelId="{B86678DB-AF5A-47D1-AF9D-AD5A94F8A7CF}" type="presParOf" srcId="{EE9F262D-08E7-4C74-8EB5-2FA658F70264}" destId="{317246FE-CE7E-436E-A0E0-3E74496D407C}" srcOrd="2" destOrd="0" presId="urn:microsoft.com/office/officeart/2005/8/layout/hierarchy3"/>
    <dgm:cxn modelId="{2883AC16-AA6C-4A82-8995-F24F0DF77126}" type="presParOf" srcId="{EE9F262D-08E7-4C74-8EB5-2FA658F70264}" destId="{4FD626D2-B40D-4161-AE6B-F3F3D7D76B05}" srcOrd="3" destOrd="0" presId="urn:microsoft.com/office/officeart/2005/8/layout/hierarchy3"/>
    <dgm:cxn modelId="{5BC7C0DE-34DF-4DAB-84E0-4F18C9142D3C}" type="presParOf" srcId="{0BC7698F-AE20-4ED8-AAE2-4E14D5583C15}" destId="{2A692CCB-73B7-4164-88D5-E20530832916}" srcOrd="1" destOrd="0" presId="urn:microsoft.com/office/officeart/2005/8/layout/hierarchy3"/>
    <dgm:cxn modelId="{34F27BF8-ED35-459B-AD0D-FFDE7D2BE4EE}" type="presParOf" srcId="{2A692CCB-73B7-4164-88D5-E20530832916}" destId="{D4406DA7-B73C-44FF-9C49-DD118AC2E638}" srcOrd="0" destOrd="0" presId="urn:microsoft.com/office/officeart/2005/8/layout/hierarchy3"/>
    <dgm:cxn modelId="{163912CD-8430-4553-9A30-F0BB92D27EBE}" type="presParOf" srcId="{D4406DA7-B73C-44FF-9C49-DD118AC2E638}" destId="{FDD955AC-80A3-4E7C-BB6A-EF37855CE80D}" srcOrd="0" destOrd="0" presId="urn:microsoft.com/office/officeart/2005/8/layout/hierarchy3"/>
    <dgm:cxn modelId="{C7823AB9-6B88-4D9C-BF17-523447595140}" type="presParOf" srcId="{D4406DA7-B73C-44FF-9C49-DD118AC2E638}" destId="{16734866-8CCA-4B1E-9463-DBF79CDF0673}" srcOrd="1" destOrd="0" presId="urn:microsoft.com/office/officeart/2005/8/layout/hierarchy3"/>
    <dgm:cxn modelId="{B80837F9-006C-4699-A767-3E42BAFCB638}" type="presParOf" srcId="{2A692CCB-73B7-4164-88D5-E20530832916}" destId="{BDBA68FA-91F8-40D5-B8CC-160216B0424C}" srcOrd="1" destOrd="0" presId="urn:microsoft.com/office/officeart/2005/8/layout/hierarchy3"/>
    <dgm:cxn modelId="{8ED6AC12-BDC6-4C3E-A1BC-DA064F714708}" type="presParOf" srcId="{BDBA68FA-91F8-40D5-B8CC-160216B0424C}" destId="{2C7351BB-7B98-4CA1-91C1-B21F5C0CDCF4}" srcOrd="0" destOrd="0" presId="urn:microsoft.com/office/officeart/2005/8/layout/hierarchy3"/>
    <dgm:cxn modelId="{0B9E8F2F-95CE-4247-895C-9E7C3CA0CF9B}" type="presParOf" srcId="{BDBA68FA-91F8-40D5-B8CC-160216B0424C}" destId="{64573371-D6D5-44D7-AC5B-3B827656023A}" srcOrd="1" destOrd="0" presId="urn:microsoft.com/office/officeart/2005/8/layout/hierarchy3"/>
    <dgm:cxn modelId="{0085A0B5-FE7B-4629-A0EB-D89CA7F1CEB6}" type="presParOf" srcId="{BDBA68FA-91F8-40D5-B8CC-160216B0424C}" destId="{CB0F108F-D078-43CB-A047-F06AA0937D8D}" srcOrd="2" destOrd="0" presId="urn:microsoft.com/office/officeart/2005/8/layout/hierarchy3"/>
    <dgm:cxn modelId="{DB079D1E-C5C6-41F8-93FF-0E80CB094074}" type="presParOf" srcId="{BDBA68FA-91F8-40D5-B8CC-160216B0424C}" destId="{C2769022-BBAD-489C-9F16-8E65C16F24E1}" srcOrd="3" destOrd="0" presId="urn:microsoft.com/office/officeart/2005/8/layout/hierarchy3"/>
    <dgm:cxn modelId="{63F2A188-1E81-4DF9-8A16-D39B7EDA493F}" type="presParOf" srcId="{0BC7698F-AE20-4ED8-AAE2-4E14D5583C15}" destId="{1526332C-1DCB-4780-A448-9663E8790840}" srcOrd="2" destOrd="0" presId="urn:microsoft.com/office/officeart/2005/8/layout/hierarchy3"/>
    <dgm:cxn modelId="{F8DF0FB3-AD09-4A19-BCAF-DE52DA0D7BDC}" type="presParOf" srcId="{1526332C-1DCB-4780-A448-9663E8790840}" destId="{9E5993AF-7DAB-4FBD-92F4-9B53D6DA11E1}" srcOrd="0" destOrd="0" presId="urn:microsoft.com/office/officeart/2005/8/layout/hierarchy3"/>
    <dgm:cxn modelId="{1A1F3ABA-B003-49F5-AF52-EB9D6AA5F4B5}" type="presParOf" srcId="{9E5993AF-7DAB-4FBD-92F4-9B53D6DA11E1}" destId="{0528DADC-01DD-4154-95B0-B77059714963}" srcOrd="0" destOrd="0" presId="urn:microsoft.com/office/officeart/2005/8/layout/hierarchy3"/>
    <dgm:cxn modelId="{3AF4900E-9F37-4E00-9B72-400982D666F0}" type="presParOf" srcId="{9E5993AF-7DAB-4FBD-92F4-9B53D6DA11E1}" destId="{D738B570-1857-4E44-96A0-BED634A89F6E}" srcOrd="1" destOrd="0" presId="urn:microsoft.com/office/officeart/2005/8/layout/hierarchy3"/>
    <dgm:cxn modelId="{8EFA716E-4D1A-4986-94F3-D9311BD07491}" type="presParOf" srcId="{1526332C-1DCB-4780-A448-9663E8790840}" destId="{607F04DB-A666-41D6-A827-941A4451D50C}" srcOrd="1" destOrd="0" presId="urn:microsoft.com/office/officeart/2005/8/layout/hierarchy3"/>
    <dgm:cxn modelId="{5724ECE0-526A-423E-9CC5-9471B21EC82B}" type="presParOf" srcId="{607F04DB-A666-41D6-A827-941A4451D50C}" destId="{1528D9D8-7033-4736-B35F-B768A0EC6B34}" srcOrd="0" destOrd="0" presId="urn:microsoft.com/office/officeart/2005/8/layout/hierarchy3"/>
    <dgm:cxn modelId="{EF79B7E4-B137-4217-8499-B378042EDEA8}" type="presParOf" srcId="{607F04DB-A666-41D6-A827-941A4451D50C}" destId="{21C3DA9D-161A-4F21-ACF4-7E1FD5E05982}" srcOrd="1" destOrd="0" presId="urn:microsoft.com/office/officeart/2005/8/layout/hierarchy3"/>
    <dgm:cxn modelId="{D717548F-1E58-422E-AD5A-704E454343AF}" type="presParOf" srcId="{607F04DB-A666-41D6-A827-941A4451D50C}" destId="{9AD96E7C-7234-4F60-BA5A-509C99C8FD3F}" srcOrd="2" destOrd="0" presId="urn:microsoft.com/office/officeart/2005/8/layout/hierarchy3"/>
    <dgm:cxn modelId="{7D51DEEE-C88B-4B9F-A958-428DD6E14105}" type="presParOf" srcId="{607F04DB-A666-41D6-A827-941A4451D50C}" destId="{D14336AE-45B6-4266-957B-807EB4DE06DC}" srcOrd="3" destOrd="0" presId="urn:microsoft.com/office/officeart/2005/8/layout/hierarchy3"/>
    <dgm:cxn modelId="{7817B1BC-A4A7-4468-8D15-B2E37E9862AF}" type="presParOf" srcId="{0BC7698F-AE20-4ED8-AAE2-4E14D5583C15}" destId="{0D9B90EA-8E7B-4FBD-A621-ECD50421822C}" srcOrd="3" destOrd="0" presId="urn:microsoft.com/office/officeart/2005/8/layout/hierarchy3"/>
    <dgm:cxn modelId="{4ECEAF99-A24E-43E7-86F2-2F7161F1788D}" type="presParOf" srcId="{0D9B90EA-8E7B-4FBD-A621-ECD50421822C}" destId="{72C8E87A-6C9F-4A29-94C5-A4DCC4E37A14}" srcOrd="0" destOrd="0" presId="urn:microsoft.com/office/officeart/2005/8/layout/hierarchy3"/>
    <dgm:cxn modelId="{C25C8EBF-E71B-43C4-98CF-43BF32F7DDA3}" type="presParOf" srcId="{72C8E87A-6C9F-4A29-94C5-A4DCC4E37A14}" destId="{5BD316FD-34C2-496B-8646-BB5E555B42B7}" srcOrd="0" destOrd="0" presId="urn:microsoft.com/office/officeart/2005/8/layout/hierarchy3"/>
    <dgm:cxn modelId="{3271C208-B9D7-4E85-9841-24ACFC29C126}" type="presParOf" srcId="{72C8E87A-6C9F-4A29-94C5-A4DCC4E37A14}" destId="{C17BF587-BF9E-4D52-A9A3-E924464CD188}" srcOrd="1" destOrd="0" presId="urn:microsoft.com/office/officeart/2005/8/layout/hierarchy3"/>
    <dgm:cxn modelId="{4FECE249-EB6E-416C-B93B-6A5ECF6DCFF1}" type="presParOf" srcId="{0D9B90EA-8E7B-4FBD-A621-ECD50421822C}" destId="{8EA16353-7DD1-4D25-A100-1F2FB5620085}" srcOrd="1" destOrd="0" presId="urn:microsoft.com/office/officeart/2005/8/layout/hierarchy3"/>
    <dgm:cxn modelId="{5A600805-119C-4222-93E9-742F257D0C69}" type="presParOf" srcId="{8EA16353-7DD1-4D25-A100-1F2FB5620085}" destId="{FE095046-D86B-412C-9F2C-7E00230AB4B8}" srcOrd="0" destOrd="0" presId="urn:microsoft.com/office/officeart/2005/8/layout/hierarchy3"/>
    <dgm:cxn modelId="{62BFAF2F-F45A-47BB-838B-AC66E1F12B94}" type="presParOf" srcId="{8EA16353-7DD1-4D25-A100-1F2FB5620085}" destId="{D83F7949-87A8-40AD-8C68-9F7D69184C82}" srcOrd="1" destOrd="0" presId="urn:microsoft.com/office/officeart/2005/8/layout/hierarchy3"/>
    <dgm:cxn modelId="{40EE9032-DB90-40C5-B005-B618092B0292}" type="presParOf" srcId="{8EA16353-7DD1-4D25-A100-1F2FB5620085}" destId="{EF37787D-01D8-4D71-9D26-864146EB73CB}" srcOrd="2" destOrd="0" presId="urn:microsoft.com/office/officeart/2005/8/layout/hierarchy3"/>
    <dgm:cxn modelId="{BA739DF5-0B8F-4EC6-A8D0-136B59C96182}" type="presParOf" srcId="{8EA16353-7DD1-4D25-A100-1F2FB5620085}" destId="{A056B3F2-5D32-40DB-88B1-CBC466641B7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13894CD-1BB8-426C-A292-191DA584035D}">
      <dgm:prSet/>
      <dgm:spPr>
        <a:solidFill>
          <a:srgbClr val="00B0F0"/>
        </a:solidFill>
      </dgm:spPr>
      <dgm:t>
        <a:bodyPr/>
        <a:lstStyle/>
        <a:p>
          <a:pPr rtl="0"/>
          <a:r>
            <a:rPr lang="en-US" dirty="0">
              <a:solidFill>
                <a:schemeClr val="tx2"/>
              </a:solidFill>
            </a:rPr>
            <a:t>HOPE Scholarship</a:t>
          </a:r>
          <a:endParaRPr lang="en-US" dirty="0"/>
        </a:p>
      </dgm:t>
    </dgm:pt>
    <dgm:pt modelId="{FB6EF584-668B-4DB9-B010-D1119155410A}" type="parTrans" cxnId="{6D2C81E5-8F5D-47E9-A463-3DA5463172B3}">
      <dgm:prSet/>
      <dgm:spPr/>
      <dgm:t>
        <a:bodyPr/>
        <a:lstStyle/>
        <a:p>
          <a:endParaRPr lang="en-US"/>
        </a:p>
      </dgm:t>
    </dgm:pt>
    <dgm:pt modelId="{55C1523E-3831-43B9-88F3-09B5DD0A1FEC}" type="sibTrans" cxnId="{6D2C81E5-8F5D-47E9-A463-3DA5463172B3}">
      <dgm:prSet/>
      <dgm:spPr/>
      <dgm:t>
        <a:bodyPr/>
        <a:lstStyle/>
        <a:p>
          <a:endParaRPr lang="en-US"/>
        </a:p>
      </dgm:t>
    </dgm:pt>
    <dgm:pt modelId="{3FFA897A-11F5-45B8-8178-6A80AC430582}">
      <dgm:prSet/>
      <dgm:spPr>
        <a:solidFill>
          <a:srgbClr val="00B0F0"/>
        </a:solidFill>
      </dgm:spPr>
      <dgm:t>
        <a:bodyPr/>
        <a:lstStyle/>
        <a:p>
          <a:pPr rtl="0"/>
          <a:r>
            <a:rPr lang="en-US" dirty="0"/>
            <a:t>Aspire</a:t>
          </a:r>
          <a:br>
            <a:rPr lang="en-US" dirty="0"/>
          </a:br>
          <a:r>
            <a:rPr lang="en-US" b="1" baseline="30000" dirty="0"/>
            <a:t>HOPE Supplement</a:t>
          </a:r>
          <a:r>
            <a:rPr lang="en-US" dirty="0"/>
            <a:t> </a:t>
          </a:r>
        </a:p>
      </dgm:t>
    </dgm:pt>
    <dgm:pt modelId="{7BB5DAD4-3A29-487A-8EA8-A3B68FA117A1}" type="parTrans" cxnId="{155FC008-A0F0-4F20-A312-FDC6F30010A4}">
      <dgm:prSet/>
      <dgm:spPr/>
      <dgm:t>
        <a:bodyPr/>
        <a:lstStyle/>
        <a:p>
          <a:endParaRPr lang="en-US"/>
        </a:p>
      </dgm:t>
    </dgm:pt>
    <dgm:pt modelId="{B1B751FF-7AE9-4334-A15B-8CB3DCF7BEDE}" type="sibTrans" cxnId="{155FC008-A0F0-4F20-A312-FDC6F30010A4}">
      <dgm:prSet/>
      <dgm:spPr/>
      <dgm:t>
        <a:bodyPr/>
        <a:lstStyle/>
        <a:p>
          <a:endParaRPr lang="en-US"/>
        </a:p>
      </dgm:t>
    </dgm:pt>
    <dgm:pt modelId="{41A318F8-0FC6-4281-8DF0-FFB1CB97B065}">
      <dgm:prSet/>
      <dgm:spPr>
        <a:solidFill>
          <a:srgbClr val="D1D3D6"/>
        </a:solidFill>
      </dgm:spPr>
      <dgm:t>
        <a:bodyPr/>
        <a:lstStyle/>
        <a:p>
          <a:pPr rtl="0"/>
          <a:r>
            <a:rPr lang="en-US" dirty="0"/>
            <a:t>21 ACT/SAT or 3.0 GPA</a:t>
          </a:r>
        </a:p>
      </dgm:t>
    </dgm:pt>
    <dgm:pt modelId="{32C69E11-DE80-4AFA-98CB-D72F00777C53}" type="parTrans" cxnId="{BAA1B790-5C71-49DD-AAF4-EF0DB923B3F1}">
      <dgm:prSet/>
      <dgm:spPr/>
      <dgm:t>
        <a:bodyPr/>
        <a:lstStyle/>
        <a:p>
          <a:endParaRPr lang="en-US"/>
        </a:p>
      </dgm:t>
    </dgm:pt>
    <dgm:pt modelId="{8ECD8BA8-C6A9-4A5B-9CA8-076344C5A35C}" type="sibTrans" cxnId="{BAA1B790-5C71-49DD-AAF4-EF0DB923B3F1}">
      <dgm:prSet/>
      <dgm:spPr/>
      <dgm:t>
        <a:bodyPr/>
        <a:lstStyle/>
        <a:p>
          <a:endParaRPr lang="en-US"/>
        </a:p>
      </dgm:t>
    </dgm:pt>
    <dgm:pt modelId="{E0625D27-16A9-4F20-BDEB-DDF70657807E}">
      <dgm:prSet/>
      <dgm:spPr/>
      <dgm:t>
        <a:bodyPr/>
        <a:lstStyle/>
        <a:p>
          <a:pPr rtl="0"/>
          <a:r>
            <a:rPr lang="en-US" dirty="0"/>
            <a:t>+$250 per semester</a:t>
          </a:r>
        </a:p>
      </dgm:t>
    </dgm:pt>
    <dgm:pt modelId="{46DE92F1-A284-489D-96F3-A3021F4D667B}" type="parTrans" cxnId="{967F72D8-39DB-4D73-8A7F-080ACBCAE28D}">
      <dgm:prSet/>
      <dgm:spPr/>
      <dgm:t>
        <a:bodyPr/>
        <a:lstStyle/>
        <a:p>
          <a:endParaRPr lang="en-US"/>
        </a:p>
      </dgm:t>
    </dgm:pt>
    <dgm:pt modelId="{87AA82AF-D545-4A97-BC91-3F5143563EDA}" type="sibTrans" cxnId="{967F72D8-39DB-4D73-8A7F-080ACBCAE28D}">
      <dgm:prSet/>
      <dgm:spPr/>
      <dgm:t>
        <a:bodyPr/>
        <a:lstStyle/>
        <a:p>
          <a:endParaRPr lang="en-US"/>
        </a:p>
      </dgm:t>
    </dgm:pt>
    <dgm:pt modelId="{569EF586-93E0-411C-8568-0897989C6FF4}">
      <dgm:prSet/>
      <dgm:spPr>
        <a:solidFill>
          <a:srgbClr val="00B0F0"/>
        </a:solidFill>
      </dgm:spPr>
      <dgm:t>
        <a:bodyPr/>
        <a:lstStyle/>
        <a:p>
          <a:pPr rtl="0"/>
          <a:r>
            <a:rPr lang="en-US" dirty="0"/>
            <a:t>GAMS</a:t>
          </a:r>
          <a:br>
            <a:rPr lang="en-US" dirty="0"/>
          </a:br>
          <a:r>
            <a:rPr lang="en-US" b="1" baseline="30000" dirty="0"/>
            <a:t>HOPE Supplement</a:t>
          </a:r>
          <a:endParaRPr lang="en-US" dirty="0"/>
        </a:p>
      </dgm:t>
    </dgm:pt>
    <dgm:pt modelId="{814C3F35-7CCC-4ED2-953B-BA3EFA3F83CA}" type="parTrans" cxnId="{66FC50DB-A01F-4E88-807C-4EA8873D48BC}">
      <dgm:prSet/>
      <dgm:spPr/>
      <dgm:t>
        <a:bodyPr/>
        <a:lstStyle/>
        <a:p>
          <a:endParaRPr lang="en-US"/>
        </a:p>
      </dgm:t>
    </dgm:pt>
    <dgm:pt modelId="{423E81A9-59CF-403C-A965-96C9DD48D2B3}" type="sibTrans" cxnId="{66FC50DB-A01F-4E88-807C-4EA8873D48BC}">
      <dgm:prSet/>
      <dgm:spPr/>
      <dgm:t>
        <a:bodyPr/>
        <a:lstStyle/>
        <a:p>
          <a:endParaRPr lang="en-US"/>
        </a:p>
      </dgm:t>
    </dgm:pt>
    <dgm:pt modelId="{83DD7850-DB27-4A5C-AB4F-FD7D66446929}">
      <dgm:prSet/>
      <dgm:spPr/>
      <dgm:t>
        <a:bodyPr/>
        <a:lstStyle/>
        <a:p>
          <a:pPr rtl="0"/>
          <a:r>
            <a:rPr lang="en-US" dirty="0"/>
            <a:t>+$500 per semester</a:t>
          </a:r>
        </a:p>
      </dgm:t>
    </dgm:pt>
    <dgm:pt modelId="{9076EB26-6A14-4333-B5CE-C071003F10DF}" type="parTrans" cxnId="{4378CDAB-A0B5-45AE-8329-80547466EBE3}">
      <dgm:prSet/>
      <dgm:spPr/>
      <dgm:t>
        <a:bodyPr/>
        <a:lstStyle/>
        <a:p>
          <a:endParaRPr lang="en-US"/>
        </a:p>
      </dgm:t>
    </dgm:pt>
    <dgm:pt modelId="{7B5ADE63-8B1A-4993-BED7-FB2147EE460A}" type="sibTrans" cxnId="{4378CDAB-A0B5-45AE-8329-80547466EBE3}">
      <dgm:prSet/>
      <dgm:spPr/>
      <dgm:t>
        <a:bodyPr/>
        <a:lstStyle/>
        <a:p>
          <a:endParaRPr lang="en-US"/>
        </a:p>
      </dgm:t>
    </dgm:pt>
    <dgm:pt modelId="{DA4B0EBC-C68F-4F07-A131-3525055F0D19}">
      <dgm:prSet/>
      <dgm:spPr>
        <a:solidFill>
          <a:schemeClr val="bg2">
            <a:lumMod val="60000"/>
            <a:lumOff val="40000"/>
          </a:schemeClr>
        </a:solidFill>
      </dgm:spPr>
      <dgm:t>
        <a:bodyPr/>
        <a:lstStyle/>
        <a:p>
          <a:pPr rtl="0"/>
          <a:r>
            <a:rPr lang="en-US"/>
            <a:t>TSAA</a:t>
          </a:r>
          <a:endParaRPr lang="en-US" dirty="0"/>
        </a:p>
      </dgm:t>
    </dgm:pt>
    <dgm:pt modelId="{244DACB1-B1E1-4EE3-8A0B-67FA2E275411}" type="parTrans" cxnId="{6E35DCDD-52D1-4A16-8874-DFEBE76D3F4E}">
      <dgm:prSet/>
      <dgm:spPr/>
      <dgm:t>
        <a:bodyPr/>
        <a:lstStyle/>
        <a:p>
          <a:endParaRPr lang="en-US"/>
        </a:p>
      </dgm:t>
    </dgm:pt>
    <dgm:pt modelId="{7AE687D3-8F08-4B8E-84FC-C5A9E1226E29}" type="sibTrans" cxnId="{6E35DCDD-52D1-4A16-8874-DFEBE76D3F4E}">
      <dgm:prSet/>
      <dgm:spPr/>
      <dgm:t>
        <a:bodyPr/>
        <a:lstStyle/>
        <a:p>
          <a:endParaRPr lang="en-US"/>
        </a:p>
      </dgm:t>
    </dgm:pt>
    <dgm:pt modelId="{22D58CDB-D6DA-4EF6-8312-38C8AA404991}">
      <dgm:prSet/>
      <dgm:spPr/>
      <dgm:t>
        <a:bodyPr/>
        <a:lstStyle/>
        <a:p>
          <a:pPr rtl="0"/>
          <a:r>
            <a:rPr lang="en-US" dirty="0"/>
            <a:t>$1,000 per semester</a:t>
          </a:r>
        </a:p>
      </dgm:t>
    </dgm:pt>
    <dgm:pt modelId="{013F1BAE-2AD5-4476-A3AB-F307F8501872}" type="parTrans" cxnId="{33000201-E8A7-4FC1-8918-CCF8CD8802A9}">
      <dgm:prSet/>
      <dgm:spPr/>
      <dgm:t>
        <a:bodyPr/>
        <a:lstStyle/>
        <a:p>
          <a:endParaRPr lang="en-US"/>
        </a:p>
      </dgm:t>
    </dgm:pt>
    <dgm:pt modelId="{B81EBAA3-7AA0-4E1E-91A3-C030183E6D83}" type="sibTrans" cxnId="{33000201-E8A7-4FC1-8918-CCF8CD8802A9}">
      <dgm:prSet/>
      <dgm:spPr/>
      <dgm:t>
        <a:bodyPr/>
        <a:lstStyle/>
        <a:p>
          <a:endParaRPr lang="en-US"/>
        </a:p>
      </dgm:t>
    </dgm:pt>
    <dgm:pt modelId="{7B29B46E-7384-47E8-A25E-9B4E5270E622}">
      <dgm:prSet/>
      <dgm:spPr>
        <a:solidFill>
          <a:srgbClr val="D1D3D6"/>
        </a:solidFill>
      </dgm:spPr>
      <dgm:t>
        <a:bodyPr/>
        <a:lstStyle/>
        <a:p>
          <a:r>
            <a:rPr lang="en-US" dirty="0"/>
            <a:t>$1,600 per semester</a:t>
          </a:r>
        </a:p>
      </dgm:t>
    </dgm:pt>
    <dgm:pt modelId="{899C7208-F305-47BA-9A72-32D1B7E153CB}" type="parTrans" cxnId="{9089DC40-EDBD-47EB-8D95-524570803F90}">
      <dgm:prSet/>
      <dgm:spPr/>
    </dgm:pt>
    <dgm:pt modelId="{B642EEC4-DBA4-453C-B9DA-0C98F67DAD9F}" type="sibTrans" cxnId="{9089DC40-EDBD-47EB-8D95-524570803F90}">
      <dgm:prSet/>
      <dgm:spPr/>
    </dgm:pt>
    <dgm:pt modelId="{9B84005D-5A0A-4FE3-9FEB-2296B2D4AF8F}">
      <dgm:prSet/>
      <dgm:spPr/>
      <dgm:t>
        <a:bodyPr/>
        <a:lstStyle/>
        <a:p>
          <a:r>
            <a:rPr lang="en-US"/>
            <a:t>Parents AGI ≤$36,000</a:t>
          </a:r>
          <a:endParaRPr lang="en-US" dirty="0"/>
        </a:p>
      </dgm:t>
    </dgm:pt>
    <dgm:pt modelId="{01C112B5-51D4-424C-BC98-03776C0A57D4}" type="parTrans" cxnId="{D4C9A052-D77E-4EA6-B7DE-FA0DBAE81B71}">
      <dgm:prSet/>
      <dgm:spPr/>
    </dgm:pt>
    <dgm:pt modelId="{964E0CA7-EE2D-4461-977B-1583C9DD482D}" type="sibTrans" cxnId="{D4C9A052-D77E-4EA6-B7DE-FA0DBAE81B71}">
      <dgm:prSet/>
      <dgm:spPr/>
    </dgm:pt>
    <dgm:pt modelId="{87AFC21F-7A65-41CA-9D47-5929FEE82296}">
      <dgm:prSet/>
      <dgm:spPr/>
      <dgm:t>
        <a:bodyPr/>
        <a:lstStyle/>
        <a:p>
          <a:r>
            <a:rPr lang="en-US"/>
            <a:t>29 ACT/SAT &amp; 3.75 GPA</a:t>
          </a:r>
          <a:endParaRPr lang="en-US" dirty="0"/>
        </a:p>
      </dgm:t>
    </dgm:pt>
    <dgm:pt modelId="{CBA98440-B236-4526-9231-D77D71720364}" type="parTrans" cxnId="{2251839C-5351-4940-971A-3C9035693480}">
      <dgm:prSet/>
      <dgm:spPr/>
    </dgm:pt>
    <dgm:pt modelId="{4748EDA6-CED6-4F07-B568-2844F5999635}" type="sibTrans" cxnId="{2251839C-5351-4940-971A-3C9035693480}">
      <dgm:prSet/>
      <dgm:spPr/>
    </dgm:pt>
    <dgm:pt modelId="{42AA3972-78BB-4FDC-854E-E6645A7C8ABC}">
      <dgm:prSet/>
      <dgm:spPr/>
      <dgm:t>
        <a:bodyPr/>
        <a:lstStyle/>
        <a:p>
          <a:pPr rtl="0"/>
          <a:r>
            <a:rPr lang="en-US" b="0"/>
            <a:t>Financial need per FAFSA*</a:t>
          </a:r>
          <a:endParaRPr lang="en-US" dirty="0"/>
        </a:p>
      </dgm:t>
    </dgm:pt>
    <dgm:pt modelId="{DDA19883-6D2A-4116-BEF3-537D65672E21}" type="parTrans" cxnId="{1E9047CA-9266-4A11-B16C-348084A7528A}">
      <dgm:prSet/>
      <dgm:spPr/>
    </dgm:pt>
    <dgm:pt modelId="{36471BEA-0C62-471D-835A-8C51C5A71774}" type="sibTrans" cxnId="{1E9047CA-9266-4A11-B16C-348084A7528A}">
      <dgm:prSet/>
      <dgm:spPr/>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27382E13-98F5-49B3-A813-BC2A728B9D0C}" type="pres">
      <dgm:prSet presAssocID="{513894CD-1BB8-426C-A292-191DA584035D}" presName="root" presStyleCnt="0"/>
      <dgm:spPr/>
    </dgm:pt>
    <dgm:pt modelId="{3BF73C78-CEB5-4670-AB15-C53685EC033F}" type="pres">
      <dgm:prSet presAssocID="{513894CD-1BB8-426C-A292-191DA584035D}" presName="rootComposite" presStyleCnt="0"/>
      <dgm:spPr/>
    </dgm:pt>
    <dgm:pt modelId="{DDDDBB93-545C-4B74-AEF3-9BE4EEE07D27}" type="pres">
      <dgm:prSet presAssocID="{513894CD-1BB8-426C-A292-191DA584035D}" presName="rootText" presStyleLbl="node1" presStyleIdx="0" presStyleCnt="4"/>
      <dgm:spPr/>
    </dgm:pt>
    <dgm:pt modelId="{ACB6F5DA-012D-4160-8A6B-865359516456}" type="pres">
      <dgm:prSet presAssocID="{513894CD-1BB8-426C-A292-191DA584035D}" presName="rootConnector" presStyleLbl="node1" presStyleIdx="0" presStyleCnt="4"/>
      <dgm:spPr/>
    </dgm:pt>
    <dgm:pt modelId="{436DE1F8-55A2-465D-8EDB-9FD0D6845917}" type="pres">
      <dgm:prSet presAssocID="{513894CD-1BB8-426C-A292-191DA584035D}" presName="childShape" presStyleCnt="0"/>
      <dgm:spPr/>
    </dgm:pt>
    <dgm:pt modelId="{568E3623-8D94-4BF9-8F86-FF585F146F9C}" type="pres">
      <dgm:prSet presAssocID="{899C7208-F305-47BA-9A72-32D1B7E153CB}" presName="Name13" presStyleLbl="parChTrans1D2" presStyleIdx="0" presStyleCnt="8"/>
      <dgm:spPr/>
    </dgm:pt>
    <dgm:pt modelId="{8CB70EF6-95A8-420F-911A-DE98BC74D4BB}" type="pres">
      <dgm:prSet presAssocID="{7B29B46E-7384-47E8-A25E-9B4E5270E622}" presName="childText" presStyleLbl="bgAcc1" presStyleIdx="0" presStyleCnt="8">
        <dgm:presLayoutVars>
          <dgm:bulletEnabled val="1"/>
        </dgm:presLayoutVars>
      </dgm:prSet>
      <dgm:spPr/>
    </dgm:pt>
    <dgm:pt modelId="{2DDCA523-D449-443F-BA3C-DBB5DD53DD4B}" type="pres">
      <dgm:prSet presAssocID="{32C69E11-DE80-4AFA-98CB-D72F00777C53}" presName="Name13" presStyleLbl="parChTrans1D2" presStyleIdx="1" presStyleCnt="8"/>
      <dgm:spPr/>
    </dgm:pt>
    <dgm:pt modelId="{8729BC1E-7B83-4B4C-A6E2-2067D849D0A9}" type="pres">
      <dgm:prSet presAssocID="{41A318F8-0FC6-4281-8DF0-FFB1CB97B065}" presName="childText" presStyleLbl="bgAcc1" presStyleIdx="1" presStyleCnt="8">
        <dgm:presLayoutVars>
          <dgm:bulletEnabled val="1"/>
        </dgm:presLayoutVars>
      </dgm:prSet>
      <dgm:spPr/>
    </dgm:pt>
    <dgm:pt modelId="{5DFC0A39-3E7A-4760-8E00-9268BD22536E}" type="pres">
      <dgm:prSet presAssocID="{3FFA897A-11F5-45B8-8178-6A80AC430582}" presName="root" presStyleCnt="0"/>
      <dgm:spPr/>
    </dgm:pt>
    <dgm:pt modelId="{0B647645-0056-460C-9387-C5BC3073DCF4}" type="pres">
      <dgm:prSet presAssocID="{3FFA897A-11F5-45B8-8178-6A80AC430582}" presName="rootComposite" presStyleCnt="0"/>
      <dgm:spPr/>
    </dgm:pt>
    <dgm:pt modelId="{C9506349-344E-4E3B-A27E-A4F3A1C7C89D}" type="pres">
      <dgm:prSet presAssocID="{3FFA897A-11F5-45B8-8178-6A80AC430582}" presName="rootText" presStyleLbl="node1" presStyleIdx="1" presStyleCnt="4"/>
      <dgm:spPr/>
    </dgm:pt>
    <dgm:pt modelId="{B2547896-B940-44AC-A527-FD45444D8A6C}" type="pres">
      <dgm:prSet presAssocID="{3FFA897A-11F5-45B8-8178-6A80AC430582}" presName="rootConnector" presStyleLbl="node1" presStyleIdx="1" presStyleCnt="4"/>
      <dgm:spPr/>
    </dgm:pt>
    <dgm:pt modelId="{4B4D199D-C171-4398-90EC-47198DF7B2D6}" type="pres">
      <dgm:prSet presAssocID="{3FFA897A-11F5-45B8-8178-6A80AC430582}" presName="childShape" presStyleCnt="0"/>
      <dgm:spPr/>
    </dgm:pt>
    <dgm:pt modelId="{F9B67FA5-E500-4FD7-8B75-955875DCC541}" type="pres">
      <dgm:prSet presAssocID="{46DE92F1-A284-489D-96F3-A3021F4D667B}" presName="Name13" presStyleLbl="parChTrans1D2" presStyleIdx="2" presStyleCnt="8"/>
      <dgm:spPr/>
    </dgm:pt>
    <dgm:pt modelId="{6E2FB00A-6C81-4BE8-9C47-EFDD2FBE2DCA}" type="pres">
      <dgm:prSet presAssocID="{E0625D27-16A9-4F20-BDEB-DDF70657807E}" presName="childText" presStyleLbl="bgAcc1" presStyleIdx="2" presStyleCnt="8">
        <dgm:presLayoutVars>
          <dgm:bulletEnabled val="1"/>
        </dgm:presLayoutVars>
      </dgm:prSet>
      <dgm:spPr/>
    </dgm:pt>
    <dgm:pt modelId="{00F8F13C-097B-4AD8-8043-2F656661078B}" type="pres">
      <dgm:prSet presAssocID="{01C112B5-51D4-424C-BC98-03776C0A57D4}" presName="Name13" presStyleLbl="parChTrans1D2" presStyleIdx="3" presStyleCnt="8"/>
      <dgm:spPr/>
    </dgm:pt>
    <dgm:pt modelId="{65A03B00-4D84-4FF1-B94F-C6C8FE236539}" type="pres">
      <dgm:prSet presAssocID="{9B84005D-5A0A-4FE3-9FEB-2296B2D4AF8F}" presName="childText" presStyleLbl="bgAcc1" presStyleIdx="3" presStyleCnt="8">
        <dgm:presLayoutVars>
          <dgm:bulletEnabled val="1"/>
        </dgm:presLayoutVars>
      </dgm:prSet>
      <dgm:spPr/>
    </dgm:pt>
    <dgm:pt modelId="{AA20A4DF-0F97-4591-8461-E3820351ED6A}" type="pres">
      <dgm:prSet presAssocID="{569EF586-93E0-411C-8568-0897989C6FF4}" presName="root" presStyleCnt="0"/>
      <dgm:spPr/>
    </dgm:pt>
    <dgm:pt modelId="{139C5D17-A3D2-49D8-BA52-828714422CED}" type="pres">
      <dgm:prSet presAssocID="{569EF586-93E0-411C-8568-0897989C6FF4}" presName="rootComposite" presStyleCnt="0"/>
      <dgm:spPr/>
    </dgm:pt>
    <dgm:pt modelId="{DB6B3198-AEDB-48DE-B06F-DDEBE5DAF3A1}" type="pres">
      <dgm:prSet presAssocID="{569EF586-93E0-411C-8568-0897989C6FF4}" presName="rootText" presStyleLbl="node1" presStyleIdx="2" presStyleCnt="4"/>
      <dgm:spPr/>
    </dgm:pt>
    <dgm:pt modelId="{9F635C9F-FD79-4CF9-AACC-D3ECE6D5CF16}" type="pres">
      <dgm:prSet presAssocID="{569EF586-93E0-411C-8568-0897989C6FF4}" presName="rootConnector" presStyleLbl="node1" presStyleIdx="2" presStyleCnt="4"/>
      <dgm:spPr/>
    </dgm:pt>
    <dgm:pt modelId="{E8F13EA4-A9EC-4E65-9A6A-21AB982CCE25}" type="pres">
      <dgm:prSet presAssocID="{569EF586-93E0-411C-8568-0897989C6FF4}" presName="childShape" presStyleCnt="0"/>
      <dgm:spPr/>
    </dgm:pt>
    <dgm:pt modelId="{C09995C6-22A0-43E6-BD4E-E4C26C0121C6}" type="pres">
      <dgm:prSet presAssocID="{9076EB26-6A14-4333-B5CE-C071003F10DF}" presName="Name13" presStyleLbl="parChTrans1D2" presStyleIdx="4" presStyleCnt="8"/>
      <dgm:spPr/>
    </dgm:pt>
    <dgm:pt modelId="{CDAE3DA9-0207-41AD-8DAC-E266000CA9DC}" type="pres">
      <dgm:prSet presAssocID="{83DD7850-DB27-4A5C-AB4F-FD7D66446929}" presName="childText" presStyleLbl="bgAcc1" presStyleIdx="4" presStyleCnt="8">
        <dgm:presLayoutVars>
          <dgm:bulletEnabled val="1"/>
        </dgm:presLayoutVars>
      </dgm:prSet>
      <dgm:spPr/>
    </dgm:pt>
    <dgm:pt modelId="{F677FD5B-DBAB-426D-905E-EF37772BD8B5}" type="pres">
      <dgm:prSet presAssocID="{CBA98440-B236-4526-9231-D77D71720364}" presName="Name13" presStyleLbl="parChTrans1D2" presStyleIdx="5" presStyleCnt="8"/>
      <dgm:spPr/>
    </dgm:pt>
    <dgm:pt modelId="{A7321ED4-E21A-4EBB-8297-41FB4C7C5E6A}" type="pres">
      <dgm:prSet presAssocID="{87AFC21F-7A65-41CA-9D47-5929FEE82296}" presName="childText" presStyleLbl="bgAcc1" presStyleIdx="5" presStyleCnt="8">
        <dgm:presLayoutVars>
          <dgm:bulletEnabled val="1"/>
        </dgm:presLayoutVars>
      </dgm:prSet>
      <dgm:spPr/>
    </dgm:pt>
    <dgm:pt modelId="{54A1EC90-1C0B-45CE-8983-C54C0E45B5E8}" type="pres">
      <dgm:prSet presAssocID="{DA4B0EBC-C68F-4F07-A131-3525055F0D19}" presName="root" presStyleCnt="0"/>
      <dgm:spPr/>
    </dgm:pt>
    <dgm:pt modelId="{515F4531-6626-4C8F-BFEE-409CD045AC1F}" type="pres">
      <dgm:prSet presAssocID="{DA4B0EBC-C68F-4F07-A131-3525055F0D19}" presName="rootComposite" presStyleCnt="0"/>
      <dgm:spPr/>
    </dgm:pt>
    <dgm:pt modelId="{D0FC9FC7-AB10-4721-8C79-12EB015AB51D}" type="pres">
      <dgm:prSet presAssocID="{DA4B0EBC-C68F-4F07-A131-3525055F0D19}" presName="rootText" presStyleLbl="node1" presStyleIdx="3" presStyleCnt="4"/>
      <dgm:spPr/>
    </dgm:pt>
    <dgm:pt modelId="{190EC611-0A8D-41A5-B666-E09E31F7268C}" type="pres">
      <dgm:prSet presAssocID="{DA4B0EBC-C68F-4F07-A131-3525055F0D19}" presName="rootConnector" presStyleLbl="node1" presStyleIdx="3" presStyleCnt="4"/>
      <dgm:spPr/>
    </dgm:pt>
    <dgm:pt modelId="{D09D77B4-06DF-4CA4-A01B-3E1C84CECB10}" type="pres">
      <dgm:prSet presAssocID="{DA4B0EBC-C68F-4F07-A131-3525055F0D19}" presName="childShape" presStyleCnt="0"/>
      <dgm:spPr/>
    </dgm:pt>
    <dgm:pt modelId="{29C01070-F1D7-450C-954F-FDCE6D14591B}" type="pres">
      <dgm:prSet presAssocID="{013F1BAE-2AD5-4476-A3AB-F307F8501872}" presName="Name13" presStyleLbl="parChTrans1D2" presStyleIdx="6" presStyleCnt="8"/>
      <dgm:spPr/>
    </dgm:pt>
    <dgm:pt modelId="{CD277E9B-E804-403E-93D9-F228708905B9}" type="pres">
      <dgm:prSet presAssocID="{22D58CDB-D6DA-4EF6-8312-38C8AA404991}" presName="childText" presStyleLbl="bgAcc1" presStyleIdx="6" presStyleCnt="8">
        <dgm:presLayoutVars>
          <dgm:bulletEnabled val="1"/>
        </dgm:presLayoutVars>
      </dgm:prSet>
      <dgm:spPr/>
    </dgm:pt>
    <dgm:pt modelId="{4A0B1136-C077-4C46-85F9-6F8AEDBCFE56}" type="pres">
      <dgm:prSet presAssocID="{DDA19883-6D2A-4116-BEF3-537D65672E21}" presName="Name13" presStyleLbl="parChTrans1D2" presStyleIdx="7" presStyleCnt="8"/>
      <dgm:spPr/>
    </dgm:pt>
    <dgm:pt modelId="{52A80194-27C6-4A36-A7EE-D3C81DD1349C}" type="pres">
      <dgm:prSet presAssocID="{42AA3972-78BB-4FDC-854E-E6645A7C8ABC}" presName="childText" presStyleLbl="bgAcc1" presStyleIdx="7" presStyleCnt="8">
        <dgm:presLayoutVars>
          <dgm:bulletEnabled val="1"/>
        </dgm:presLayoutVars>
      </dgm:prSet>
      <dgm:spPr/>
    </dgm:pt>
  </dgm:ptLst>
  <dgm:cxnLst>
    <dgm:cxn modelId="{33000201-E8A7-4FC1-8918-CCF8CD8802A9}" srcId="{DA4B0EBC-C68F-4F07-A131-3525055F0D19}" destId="{22D58CDB-D6DA-4EF6-8312-38C8AA404991}" srcOrd="0" destOrd="0" parTransId="{013F1BAE-2AD5-4476-A3AB-F307F8501872}" sibTransId="{B81EBAA3-7AA0-4E1E-91A3-C030183E6D83}"/>
    <dgm:cxn modelId="{FC598801-4F8C-45E7-B841-F06B430E035C}" type="presOf" srcId="{9076EB26-6A14-4333-B5CE-C071003F10DF}" destId="{C09995C6-22A0-43E6-BD4E-E4C26C0121C6}" srcOrd="0" destOrd="0" presId="urn:microsoft.com/office/officeart/2005/8/layout/hierarchy3"/>
    <dgm:cxn modelId="{155FC008-A0F0-4F20-A312-FDC6F30010A4}" srcId="{C193D40D-0110-4138-AAA3-B7FDDD31993D}" destId="{3FFA897A-11F5-45B8-8178-6A80AC430582}" srcOrd="1" destOrd="0" parTransId="{7BB5DAD4-3A29-487A-8EA8-A3B68FA117A1}" sibTransId="{B1B751FF-7AE9-4334-A15B-8CB3DCF7BEDE}"/>
    <dgm:cxn modelId="{80459412-E8D0-42AD-954A-19E4C43F34E6}" type="presOf" srcId="{7B29B46E-7384-47E8-A25E-9B4E5270E622}" destId="{8CB70EF6-95A8-420F-911A-DE98BC74D4BB}" srcOrd="0" destOrd="0" presId="urn:microsoft.com/office/officeart/2005/8/layout/hierarchy3"/>
    <dgm:cxn modelId="{C4E0CF20-972F-4326-A7E8-0B9EDB815B90}" type="presOf" srcId="{013F1BAE-2AD5-4476-A3AB-F307F8501872}" destId="{29C01070-F1D7-450C-954F-FDCE6D14591B}" srcOrd="0" destOrd="0" presId="urn:microsoft.com/office/officeart/2005/8/layout/hierarchy3"/>
    <dgm:cxn modelId="{C78C7522-65DD-451B-B729-E4DE1694B4D5}" type="presOf" srcId="{513894CD-1BB8-426C-A292-191DA584035D}" destId="{ACB6F5DA-012D-4160-8A6B-865359516456}" srcOrd="1" destOrd="0" presId="urn:microsoft.com/office/officeart/2005/8/layout/hierarchy3"/>
    <dgm:cxn modelId="{5842D935-0112-4BFC-A179-CFA5568C37F5}" type="presOf" srcId="{513894CD-1BB8-426C-A292-191DA584035D}" destId="{DDDDBB93-545C-4B74-AEF3-9BE4EEE07D27}" srcOrd="0" destOrd="0" presId="urn:microsoft.com/office/officeart/2005/8/layout/hierarchy3"/>
    <dgm:cxn modelId="{9089DC40-EDBD-47EB-8D95-524570803F90}" srcId="{513894CD-1BB8-426C-A292-191DA584035D}" destId="{7B29B46E-7384-47E8-A25E-9B4E5270E622}" srcOrd="0" destOrd="0" parTransId="{899C7208-F305-47BA-9A72-32D1B7E153CB}" sibTransId="{B642EEC4-DBA4-453C-B9DA-0C98F67DAD9F}"/>
    <dgm:cxn modelId="{BABCEC41-F164-4180-9368-E0EBE86EE186}" type="presOf" srcId="{569EF586-93E0-411C-8568-0897989C6FF4}" destId="{9F635C9F-FD79-4CF9-AACC-D3ECE6D5CF16}" srcOrd="1" destOrd="0" presId="urn:microsoft.com/office/officeart/2005/8/layout/hierarchy3"/>
    <dgm:cxn modelId="{E39A7344-7F92-46F1-811A-B048D4F37688}" type="presOf" srcId="{32C69E11-DE80-4AFA-98CB-D72F00777C53}" destId="{2DDCA523-D449-443F-BA3C-DBB5DD53DD4B}" srcOrd="0" destOrd="0" presId="urn:microsoft.com/office/officeart/2005/8/layout/hierarchy3"/>
    <dgm:cxn modelId="{AE4F3E47-4503-41DD-8553-B4CF0F026D91}" type="presOf" srcId="{46DE92F1-A284-489D-96F3-A3021F4D667B}" destId="{F9B67FA5-E500-4FD7-8B75-955875DCC541}" srcOrd="0" destOrd="0" presId="urn:microsoft.com/office/officeart/2005/8/layout/hierarchy3"/>
    <dgm:cxn modelId="{7A1EFD68-7A6F-495D-AEAB-95A5232416FB}" type="presOf" srcId="{3FFA897A-11F5-45B8-8178-6A80AC430582}" destId="{C9506349-344E-4E3B-A27E-A4F3A1C7C89D}" srcOrd="0" destOrd="0" presId="urn:microsoft.com/office/officeart/2005/8/layout/hierarchy3"/>
    <dgm:cxn modelId="{2C862F4E-2F40-4E78-B481-D9904D084325}" type="presOf" srcId="{E0625D27-16A9-4F20-BDEB-DDF70657807E}" destId="{6E2FB00A-6C81-4BE8-9C47-EFDD2FBE2DCA}" srcOrd="0" destOrd="0" presId="urn:microsoft.com/office/officeart/2005/8/layout/hierarchy3"/>
    <dgm:cxn modelId="{D4C9A052-D77E-4EA6-B7DE-FA0DBAE81B71}" srcId="{3FFA897A-11F5-45B8-8178-6A80AC430582}" destId="{9B84005D-5A0A-4FE3-9FEB-2296B2D4AF8F}" srcOrd="1" destOrd="0" parTransId="{01C112B5-51D4-424C-BC98-03776C0A57D4}" sibTransId="{964E0CA7-EE2D-4461-977B-1583C9DD482D}"/>
    <dgm:cxn modelId="{C492D458-4D25-485A-9F6C-FE7780EF8601}" type="presOf" srcId="{01C112B5-51D4-424C-BC98-03776C0A57D4}" destId="{00F8F13C-097B-4AD8-8043-2F656661078B}" srcOrd="0" destOrd="0" presId="urn:microsoft.com/office/officeart/2005/8/layout/hierarchy3"/>
    <dgm:cxn modelId="{349C2280-E0D5-47AD-8139-9BF26D20FBA2}" type="presOf" srcId="{569EF586-93E0-411C-8568-0897989C6FF4}" destId="{DB6B3198-AEDB-48DE-B06F-DDEBE5DAF3A1}" srcOrd="0" destOrd="0" presId="urn:microsoft.com/office/officeart/2005/8/layout/hierarchy3"/>
    <dgm:cxn modelId="{BAA1B790-5C71-49DD-AAF4-EF0DB923B3F1}" srcId="{513894CD-1BB8-426C-A292-191DA584035D}" destId="{41A318F8-0FC6-4281-8DF0-FFB1CB97B065}" srcOrd="1" destOrd="0" parTransId="{32C69E11-DE80-4AFA-98CB-D72F00777C53}" sibTransId="{8ECD8BA8-C6A9-4A5B-9CA8-076344C5A35C}"/>
    <dgm:cxn modelId="{3504C097-E571-4B2B-9848-E4064CA93EC5}" type="presOf" srcId="{42AA3972-78BB-4FDC-854E-E6645A7C8ABC}" destId="{52A80194-27C6-4A36-A7EE-D3C81DD1349C}"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2251839C-5351-4940-971A-3C9035693480}" srcId="{569EF586-93E0-411C-8568-0897989C6FF4}" destId="{87AFC21F-7A65-41CA-9D47-5929FEE82296}" srcOrd="1" destOrd="0" parTransId="{CBA98440-B236-4526-9231-D77D71720364}" sibTransId="{4748EDA6-CED6-4F07-B568-2844F5999635}"/>
    <dgm:cxn modelId="{E559329E-600A-4DFF-A048-88583AE6427D}" type="presOf" srcId="{41A318F8-0FC6-4281-8DF0-FFB1CB97B065}" destId="{8729BC1E-7B83-4B4C-A6E2-2067D849D0A9}" srcOrd="0" destOrd="0" presId="urn:microsoft.com/office/officeart/2005/8/layout/hierarchy3"/>
    <dgm:cxn modelId="{89F96CA4-DF4E-4BAC-B7E1-237B4B65DD4B}" type="presOf" srcId="{DA4B0EBC-C68F-4F07-A131-3525055F0D19}" destId="{D0FC9FC7-AB10-4721-8C79-12EB015AB51D}" srcOrd="0" destOrd="0" presId="urn:microsoft.com/office/officeart/2005/8/layout/hierarchy3"/>
    <dgm:cxn modelId="{4378CDAB-A0B5-45AE-8329-80547466EBE3}" srcId="{569EF586-93E0-411C-8568-0897989C6FF4}" destId="{83DD7850-DB27-4A5C-AB4F-FD7D66446929}" srcOrd="0" destOrd="0" parTransId="{9076EB26-6A14-4333-B5CE-C071003F10DF}" sibTransId="{7B5ADE63-8B1A-4993-BED7-FB2147EE460A}"/>
    <dgm:cxn modelId="{585412BB-363F-44FF-B766-1735D45F9CB3}" type="presOf" srcId="{DDA19883-6D2A-4116-BEF3-537D65672E21}" destId="{4A0B1136-C077-4C46-85F9-6F8AEDBCFE56}" srcOrd="0" destOrd="0" presId="urn:microsoft.com/office/officeart/2005/8/layout/hierarchy3"/>
    <dgm:cxn modelId="{736FAFC3-342D-41F9-ACF0-B6CCD8A58C8E}" type="presOf" srcId="{899C7208-F305-47BA-9A72-32D1B7E153CB}" destId="{568E3623-8D94-4BF9-8F86-FF585F146F9C}" srcOrd="0" destOrd="0" presId="urn:microsoft.com/office/officeart/2005/8/layout/hierarchy3"/>
    <dgm:cxn modelId="{1E9047CA-9266-4A11-B16C-348084A7528A}" srcId="{DA4B0EBC-C68F-4F07-A131-3525055F0D19}" destId="{42AA3972-78BB-4FDC-854E-E6645A7C8ABC}" srcOrd="1" destOrd="0" parTransId="{DDA19883-6D2A-4116-BEF3-537D65672E21}" sibTransId="{36471BEA-0C62-471D-835A-8C51C5A71774}"/>
    <dgm:cxn modelId="{04DE19D2-28DC-4A68-87BE-5790DA271C79}" type="presOf" srcId="{83DD7850-DB27-4A5C-AB4F-FD7D66446929}" destId="{CDAE3DA9-0207-41AD-8DAC-E266000CA9DC}" srcOrd="0" destOrd="0" presId="urn:microsoft.com/office/officeart/2005/8/layout/hierarchy3"/>
    <dgm:cxn modelId="{CC9AB2D4-473A-46C1-B5BA-F569E88DF93D}" type="presOf" srcId="{DA4B0EBC-C68F-4F07-A131-3525055F0D19}" destId="{190EC611-0A8D-41A5-B666-E09E31F7268C}" srcOrd="1" destOrd="0" presId="urn:microsoft.com/office/officeart/2005/8/layout/hierarchy3"/>
    <dgm:cxn modelId="{8D07DFD6-A026-4D44-9AA0-1D65AD7286E2}" type="presOf" srcId="{3FFA897A-11F5-45B8-8178-6A80AC430582}" destId="{B2547896-B940-44AC-A527-FD45444D8A6C}" srcOrd="1" destOrd="0" presId="urn:microsoft.com/office/officeart/2005/8/layout/hierarchy3"/>
    <dgm:cxn modelId="{967F72D8-39DB-4D73-8A7F-080ACBCAE28D}" srcId="{3FFA897A-11F5-45B8-8178-6A80AC430582}" destId="{E0625D27-16A9-4F20-BDEB-DDF70657807E}" srcOrd="0" destOrd="0" parTransId="{46DE92F1-A284-489D-96F3-A3021F4D667B}" sibTransId="{87AA82AF-D545-4A97-BC91-3F5143563EDA}"/>
    <dgm:cxn modelId="{66FC50DB-A01F-4E88-807C-4EA8873D48BC}" srcId="{C193D40D-0110-4138-AAA3-B7FDDD31993D}" destId="{569EF586-93E0-411C-8568-0897989C6FF4}" srcOrd="2" destOrd="0" parTransId="{814C3F35-7CCC-4ED2-953B-BA3EFA3F83CA}" sibTransId="{423E81A9-59CF-403C-A965-96C9DD48D2B3}"/>
    <dgm:cxn modelId="{6E35DCDD-52D1-4A16-8874-DFEBE76D3F4E}" srcId="{C193D40D-0110-4138-AAA3-B7FDDD31993D}" destId="{DA4B0EBC-C68F-4F07-A131-3525055F0D19}" srcOrd="3" destOrd="0" parTransId="{244DACB1-B1E1-4EE3-8A0B-67FA2E275411}" sibTransId="{7AE687D3-8F08-4B8E-84FC-C5A9E1226E29}"/>
    <dgm:cxn modelId="{B0CFC1E4-1933-4F20-AC1B-738C31BD006B}" type="presOf" srcId="{87AFC21F-7A65-41CA-9D47-5929FEE82296}" destId="{A7321ED4-E21A-4EBB-8297-41FB4C7C5E6A}" srcOrd="0" destOrd="0" presId="urn:microsoft.com/office/officeart/2005/8/layout/hierarchy3"/>
    <dgm:cxn modelId="{6D2C81E5-8F5D-47E9-A463-3DA5463172B3}" srcId="{C193D40D-0110-4138-AAA3-B7FDDD31993D}" destId="{513894CD-1BB8-426C-A292-191DA584035D}" srcOrd="0" destOrd="0" parTransId="{FB6EF584-668B-4DB9-B010-D1119155410A}" sibTransId="{55C1523E-3831-43B9-88F3-09B5DD0A1FEC}"/>
    <dgm:cxn modelId="{2C8A9EE7-EF0B-4D88-9604-350A2B5E70C4}" type="presOf" srcId="{CBA98440-B236-4526-9231-D77D71720364}" destId="{F677FD5B-DBAB-426D-905E-EF37772BD8B5}" srcOrd="0" destOrd="0" presId="urn:microsoft.com/office/officeart/2005/8/layout/hierarchy3"/>
    <dgm:cxn modelId="{E33762EE-0E75-406B-BCC3-CB9627500B3E}" type="presOf" srcId="{9B84005D-5A0A-4FE3-9FEB-2296B2D4AF8F}" destId="{65A03B00-4D84-4FF1-B94F-C6C8FE236539}" srcOrd="0" destOrd="0" presId="urn:microsoft.com/office/officeart/2005/8/layout/hierarchy3"/>
    <dgm:cxn modelId="{0F5D2DF6-60BA-4EC3-ADFD-46CEBBA21FB1}" type="presOf" srcId="{22D58CDB-D6DA-4EF6-8312-38C8AA404991}" destId="{CD277E9B-E804-403E-93D9-F228708905B9}" srcOrd="0" destOrd="0" presId="urn:microsoft.com/office/officeart/2005/8/layout/hierarchy3"/>
    <dgm:cxn modelId="{80CF153E-E07B-4035-B5E7-C51329720B2C}" type="presParOf" srcId="{0BC7698F-AE20-4ED8-AAE2-4E14D5583C15}" destId="{27382E13-98F5-49B3-A813-BC2A728B9D0C}" srcOrd="0" destOrd="0" presId="urn:microsoft.com/office/officeart/2005/8/layout/hierarchy3"/>
    <dgm:cxn modelId="{FC9E9042-F976-42B0-A3F7-F5269B5AA397}" type="presParOf" srcId="{27382E13-98F5-49B3-A813-BC2A728B9D0C}" destId="{3BF73C78-CEB5-4670-AB15-C53685EC033F}" srcOrd="0" destOrd="0" presId="urn:microsoft.com/office/officeart/2005/8/layout/hierarchy3"/>
    <dgm:cxn modelId="{5DD339C3-47DE-4ADD-9064-A4D6E2248824}" type="presParOf" srcId="{3BF73C78-CEB5-4670-AB15-C53685EC033F}" destId="{DDDDBB93-545C-4B74-AEF3-9BE4EEE07D27}" srcOrd="0" destOrd="0" presId="urn:microsoft.com/office/officeart/2005/8/layout/hierarchy3"/>
    <dgm:cxn modelId="{A90E9F61-44CF-450A-9AE4-4CB80A8B9492}" type="presParOf" srcId="{3BF73C78-CEB5-4670-AB15-C53685EC033F}" destId="{ACB6F5DA-012D-4160-8A6B-865359516456}" srcOrd="1" destOrd="0" presId="urn:microsoft.com/office/officeart/2005/8/layout/hierarchy3"/>
    <dgm:cxn modelId="{34FDB1AB-44B8-4801-82F4-5152DA807D97}" type="presParOf" srcId="{27382E13-98F5-49B3-A813-BC2A728B9D0C}" destId="{436DE1F8-55A2-465D-8EDB-9FD0D6845917}" srcOrd="1" destOrd="0" presId="urn:microsoft.com/office/officeart/2005/8/layout/hierarchy3"/>
    <dgm:cxn modelId="{60CB3EAF-AD1C-46EB-B7C5-EC3ED936D157}" type="presParOf" srcId="{436DE1F8-55A2-465D-8EDB-9FD0D6845917}" destId="{568E3623-8D94-4BF9-8F86-FF585F146F9C}" srcOrd="0" destOrd="0" presId="urn:microsoft.com/office/officeart/2005/8/layout/hierarchy3"/>
    <dgm:cxn modelId="{032154A2-5B4C-4148-8C43-B82E5182C731}" type="presParOf" srcId="{436DE1F8-55A2-465D-8EDB-9FD0D6845917}" destId="{8CB70EF6-95A8-420F-911A-DE98BC74D4BB}" srcOrd="1" destOrd="0" presId="urn:microsoft.com/office/officeart/2005/8/layout/hierarchy3"/>
    <dgm:cxn modelId="{F7F05CFE-DBF4-4FDF-8DD8-C9E1B327BAB2}" type="presParOf" srcId="{436DE1F8-55A2-465D-8EDB-9FD0D6845917}" destId="{2DDCA523-D449-443F-BA3C-DBB5DD53DD4B}" srcOrd="2" destOrd="0" presId="urn:microsoft.com/office/officeart/2005/8/layout/hierarchy3"/>
    <dgm:cxn modelId="{58BC5F81-F056-4250-9B7A-8D0DB8403B99}" type="presParOf" srcId="{436DE1F8-55A2-465D-8EDB-9FD0D6845917}" destId="{8729BC1E-7B83-4B4C-A6E2-2067D849D0A9}" srcOrd="3" destOrd="0" presId="urn:microsoft.com/office/officeart/2005/8/layout/hierarchy3"/>
    <dgm:cxn modelId="{B72D33C0-4C60-4469-8FF1-AB13C78DABD5}" type="presParOf" srcId="{0BC7698F-AE20-4ED8-AAE2-4E14D5583C15}" destId="{5DFC0A39-3E7A-4760-8E00-9268BD22536E}" srcOrd="1" destOrd="0" presId="urn:microsoft.com/office/officeart/2005/8/layout/hierarchy3"/>
    <dgm:cxn modelId="{C764BF30-5CFE-4AC9-87AC-7FE4972404B6}" type="presParOf" srcId="{5DFC0A39-3E7A-4760-8E00-9268BD22536E}" destId="{0B647645-0056-460C-9387-C5BC3073DCF4}" srcOrd="0" destOrd="0" presId="urn:microsoft.com/office/officeart/2005/8/layout/hierarchy3"/>
    <dgm:cxn modelId="{DCCE8D10-6B4D-4F2F-A69A-9C28905004BE}" type="presParOf" srcId="{0B647645-0056-460C-9387-C5BC3073DCF4}" destId="{C9506349-344E-4E3B-A27E-A4F3A1C7C89D}" srcOrd="0" destOrd="0" presId="urn:microsoft.com/office/officeart/2005/8/layout/hierarchy3"/>
    <dgm:cxn modelId="{BF539CF9-F55D-489D-AA6A-961C7A6269E7}" type="presParOf" srcId="{0B647645-0056-460C-9387-C5BC3073DCF4}" destId="{B2547896-B940-44AC-A527-FD45444D8A6C}" srcOrd="1" destOrd="0" presId="urn:microsoft.com/office/officeart/2005/8/layout/hierarchy3"/>
    <dgm:cxn modelId="{D2FE8897-51FD-4A94-A214-83CDD0CE2F6C}" type="presParOf" srcId="{5DFC0A39-3E7A-4760-8E00-9268BD22536E}" destId="{4B4D199D-C171-4398-90EC-47198DF7B2D6}" srcOrd="1" destOrd="0" presId="urn:microsoft.com/office/officeart/2005/8/layout/hierarchy3"/>
    <dgm:cxn modelId="{78C6397B-4FA2-41CC-BC93-9FAA70F9F094}" type="presParOf" srcId="{4B4D199D-C171-4398-90EC-47198DF7B2D6}" destId="{F9B67FA5-E500-4FD7-8B75-955875DCC541}" srcOrd="0" destOrd="0" presId="urn:microsoft.com/office/officeart/2005/8/layout/hierarchy3"/>
    <dgm:cxn modelId="{F8B3A199-D5F2-4E21-B677-C21E9E39B4AD}" type="presParOf" srcId="{4B4D199D-C171-4398-90EC-47198DF7B2D6}" destId="{6E2FB00A-6C81-4BE8-9C47-EFDD2FBE2DCA}" srcOrd="1" destOrd="0" presId="urn:microsoft.com/office/officeart/2005/8/layout/hierarchy3"/>
    <dgm:cxn modelId="{F44C6AEF-E104-4F76-89EF-D57641FFA02C}" type="presParOf" srcId="{4B4D199D-C171-4398-90EC-47198DF7B2D6}" destId="{00F8F13C-097B-4AD8-8043-2F656661078B}" srcOrd="2" destOrd="0" presId="urn:microsoft.com/office/officeart/2005/8/layout/hierarchy3"/>
    <dgm:cxn modelId="{183FE0EC-FDAA-4107-8CA6-E69B4E8A9524}" type="presParOf" srcId="{4B4D199D-C171-4398-90EC-47198DF7B2D6}" destId="{65A03B00-4D84-4FF1-B94F-C6C8FE236539}" srcOrd="3" destOrd="0" presId="urn:microsoft.com/office/officeart/2005/8/layout/hierarchy3"/>
    <dgm:cxn modelId="{D11CE18E-954D-47B1-ADEA-829911D1B328}" type="presParOf" srcId="{0BC7698F-AE20-4ED8-AAE2-4E14D5583C15}" destId="{AA20A4DF-0F97-4591-8461-E3820351ED6A}" srcOrd="2" destOrd="0" presId="urn:microsoft.com/office/officeart/2005/8/layout/hierarchy3"/>
    <dgm:cxn modelId="{DB790C21-5C5F-41D7-9BFC-C0C31984005E}" type="presParOf" srcId="{AA20A4DF-0F97-4591-8461-E3820351ED6A}" destId="{139C5D17-A3D2-49D8-BA52-828714422CED}" srcOrd="0" destOrd="0" presId="urn:microsoft.com/office/officeart/2005/8/layout/hierarchy3"/>
    <dgm:cxn modelId="{DE653069-6DA4-455F-9536-B316DFA1A439}" type="presParOf" srcId="{139C5D17-A3D2-49D8-BA52-828714422CED}" destId="{DB6B3198-AEDB-48DE-B06F-DDEBE5DAF3A1}" srcOrd="0" destOrd="0" presId="urn:microsoft.com/office/officeart/2005/8/layout/hierarchy3"/>
    <dgm:cxn modelId="{3F4DF3B7-9BB8-4744-9D7F-594D06036E81}" type="presParOf" srcId="{139C5D17-A3D2-49D8-BA52-828714422CED}" destId="{9F635C9F-FD79-4CF9-AACC-D3ECE6D5CF16}" srcOrd="1" destOrd="0" presId="urn:microsoft.com/office/officeart/2005/8/layout/hierarchy3"/>
    <dgm:cxn modelId="{2540AE77-E8CD-43DB-8FD0-B86E65AEFE55}" type="presParOf" srcId="{AA20A4DF-0F97-4591-8461-E3820351ED6A}" destId="{E8F13EA4-A9EC-4E65-9A6A-21AB982CCE25}" srcOrd="1" destOrd="0" presId="urn:microsoft.com/office/officeart/2005/8/layout/hierarchy3"/>
    <dgm:cxn modelId="{A86EF621-CC3D-42D9-AFC3-67B6BFFEAFF1}" type="presParOf" srcId="{E8F13EA4-A9EC-4E65-9A6A-21AB982CCE25}" destId="{C09995C6-22A0-43E6-BD4E-E4C26C0121C6}" srcOrd="0" destOrd="0" presId="urn:microsoft.com/office/officeart/2005/8/layout/hierarchy3"/>
    <dgm:cxn modelId="{1BB74118-0C27-4DD7-BF4C-07637E07E5B9}" type="presParOf" srcId="{E8F13EA4-A9EC-4E65-9A6A-21AB982CCE25}" destId="{CDAE3DA9-0207-41AD-8DAC-E266000CA9DC}" srcOrd="1" destOrd="0" presId="urn:microsoft.com/office/officeart/2005/8/layout/hierarchy3"/>
    <dgm:cxn modelId="{571ABFBD-1EB9-47F4-B460-0E6CD0EC7E1D}" type="presParOf" srcId="{E8F13EA4-A9EC-4E65-9A6A-21AB982CCE25}" destId="{F677FD5B-DBAB-426D-905E-EF37772BD8B5}" srcOrd="2" destOrd="0" presId="urn:microsoft.com/office/officeart/2005/8/layout/hierarchy3"/>
    <dgm:cxn modelId="{165CBA39-2BD7-4A39-B625-5B196770E303}" type="presParOf" srcId="{E8F13EA4-A9EC-4E65-9A6A-21AB982CCE25}" destId="{A7321ED4-E21A-4EBB-8297-41FB4C7C5E6A}" srcOrd="3" destOrd="0" presId="urn:microsoft.com/office/officeart/2005/8/layout/hierarchy3"/>
    <dgm:cxn modelId="{55BF5867-B679-4E16-AD64-CDEC012A8CB3}" type="presParOf" srcId="{0BC7698F-AE20-4ED8-AAE2-4E14D5583C15}" destId="{54A1EC90-1C0B-45CE-8983-C54C0E45B5E8}" srcOrd="3" destOrd="0" presId="urn:microsoft.com/office/officeart/2005/8/layout/hierarchy3"/>
    <dgm:cxn modelId="{8B562888-E757-490B-923B-D0ACE6949D22}" type="presParOf" srcId="{54A1EC90-1C0B-45CE-8983-C54C0E45B5E8}" destId="{515F4531-6626-4C8F-BFEE-409CD045AC1F}" srcOrd="0" destOrd="0" presId="urn:microsoft.com/office/officeart/2005/8/layout/hierarchy3"/>
    <dgm:cxn modelId="{5590A060-92B3-43F3-80F3-FC9C3F6BE69D}" type="presParOf" srcId="{515F4531-6626-4C8F-BFEE-409CD045AC1F}" destId="{D0FC9FC7-AB10-4721-8C79-12EB015AB51D}" srcOrd="0" destOrd="0" presId="urn:microsoft.com/office/officeart/2005/8/layout/hierarchy3"/>
    <dgm:cxn modelId="{F8CC498E-6228-4C9B-B0A0-8DB1939F76EE}" type="presParOf" srcId="{515F4531-6626-4C8F-BFEE-409CD045AC1F}" destId="{190EC611-0A8D-41A5-B666-E09E31F7268C}" srcOrd="1" destOrd="0" presId="urn:microsoft.com/office/officeart/2005/8/layout/hierarchy3"/>
    <dgm:cxn modelId="{D79D6E20-D1FC-439E-B224-C851E364EBCB}" type="presParOf" srcId="{54A1EC90-1C0B-45CE-8983-C54C0E45B5E8}" destId="{D09D77B4-06DF-4CA4-A01B-3E1C84CECB10}" srcOrd="1" destOrd="0" presId="urn:microsoft.com/office/officeart/2005/8/layout/hierarchy3"/>
    <dgm:cxn modelId="{1C6C80AB-B202-4AD3-8E34-BDF61DC4C0FD}" type="presParOf" srcId="{D09D77B4-06DF-4CA4-A01B-3E1C84CECB10}" destId="{29C01070-F1D7-450C-954F-FDCE6D14591B}" srcOrd="0" destOrd="0" presId="urn:microsoft.com/office/officeart/2005/8/layout/hierarchy3"/>
    <dgm:cxn modelId="{5AD0412D-CD3A-4EE0-A3D4-FB7F954FF210}" type="presParOf" srcId="{D09D77B4-06DF-4CA4-A01B-3E1C84CECB10}" destId="{CD277E9B-E804-403E-93D9-F228708905B9}" srcOrd="1" destOrd="0" presId="urn:microsoft.com/office/officeart/2005/8/layout/hierarchy3"/>
    <dgm:cxn modelId="{B20A4171-175F-4258-BABD-706D05848B6D}" type="presParOf" srcId="{D09D77B4-06DF-4CA4-A01B-3E1C84CECB10}" destId="{4A0B1136-C077-4C46-85F9-6F8AEDBCFE56}" srcOrd="2" destOrd="0" presId="urn:microsoft.com/office/officeart/2005/8/layout/hierarchy3"/>
    <dgm:cxn modelId="{5449B356-F8F6-4512-89AF-2DAC208E4226}" type="presParOf" srcId="{D09D77B4-06DF-4CA4-A01B-3E1C84CECB10}" destId="{52A80194-27C6-4A36-A7EE-D3C81DD1349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3D40D-0110-4138-AAA3-B7FDDD31993D}"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513894CD-1BB8-426C-A292-191DA584035D}">
      <dgm:prSet/>
      <dgm:spPr/>
      <dgm:t>
        <a:bodyPr/>
        <a:lstStyle/>
        <a:p>
          <a:pPr rtl="0"/>
          <a:r>
            <a:rPr lang="en-US" dirty="0"/>
            <a:t>Wilder- Naifeh</a:t>
          </a:r>
        </a:p>
      </dgm:t>
    </dgm:pt>
    <dgm:pt modelId="{FB6EF584-668B-4DB9-B010-D1119155410A}" type="parTrans" cxnId="{6D2C81E5-8F5D-47E9-A463-3DA5463172B3}">
      <dgm:prSet/>
      <dgm:spPr/>
      <dgm:t>
        <a:bodyPr/>
        <a:lstStyle/>
        <a:p>
          <a:endParaRPr lang="en-US"/>
        </a:p>
      </dgm:t>
    </dgm:pt>
    <dgm:pt modelId="{55C1523E-3831-43B9-88F3-09B5DD0A1FEC}" type="sibTrans" cxnId="{6D2C81E5-8F5D-47E9-A463-3DA5463172B3}">
      <dgm:prSet/>
      <dgm:spPr/>
      <dgm:t>
        <a:bodyPr/>
        <a:lstStyle/>
        <a:p>
          <a:endParaRPr lang="en-US"/>
        </a:p>
      </dgm:t>
    </dgm:pt>
    <dgm:pt modelId="{B6CBACB9-AC02-43EB-8BF2-10D845831D37}">
      <dgm:prSet/>
      <dgm:spPr/>
      <dgm:t>
        <a:bodyPr/>
        <a:lstStyle/>
        <a:p>
          <a:pPr rtl="0"/>
          <a:r>
            <a:rPr lang="en-US" dirty="0"/>
            <a:t>$667 per trimester</a:t>
          </a:r>
        </a:p>
      </dgm:t>
    </dgm:pt>
    <dgm:pt modelId="{1E429A81-8C70-4DDC-B424-E7B525A4EF0A}" type="parTrans" cxnId="{CD2111FC-BD6F-46ED-81E5-45BB3F05FFD1}">
      <dgm:prSet/>
      <dgm:spPr/>
      <dgm:t>
        <a:bodyPr/>
        <a:lstStyle/>
        <a:p>
          <a:endParaRPr lang="en-US"/>
        </a:p>
      </dgm:t>
    </dgm:pt>
    <dgm:pt modelId="{1EC3BD51-3DF7-430B-A22B-E0FC4DDF542D}" type="sibTrans" cxnId="{CD2111FC-BD6F-46ED-81E5-45BB3F05FFD1}">
      <dgm:prSet/>
      <dgm:spPr/>
      <dgm:t>
        <a:bodyPr/>
        <a:lstStyle/>
        <a:p>
          <a:endParaRPr lang="en-US"/>
        </a:p>
      </dgm:t>
    </dgm:pt>
    <dgm:pt modelId="{BBDF654D-A42D-452E-8AA4-AC5C7C48595B}">
      <dgm:prSet/>
      <dgm:spPr>
        <a:solidFill>
          <a:schemeClr val="bg2">
            <a:lumMod val="60000"/>
            <a:lumOff val="40000"/>
          </a:schemeClr>
        </a:solidFill>
      </dgm:spPr>
      <dgm:t>
        <a:bodyPr/>
        <a:lstStyle/>
        <a:p>
          <a:pPr rtl="0"/>
          <a:r>
            <a:rPr lang="en-US"/>
            <a:t>TSAA</a:t>
          </a:r>
          <a:endParaRPr lang="en-US" dirty="0"/>
        </a:p>
      </dgm:t>
    </dgm:pt>
    <dgm:pt modelId="{C2E74AA8-162C-4025-9D9D-BAA595B35E06}" type="parTrans" cxnId="{263AF239-B4AA-44EC-9290-D555B74B2903}">
      <dgm:prSet/>
      <dgm:spPr/>
      <dgm:t>
        <a:bodyPr/>
        <a:lstStyle/>
        <a:p>
          <a:endParaRPr lang="en-US"/>
        </a:p>
      </dgm:t>
    </dgm:pt>
    <dgm:pt modelId="{13186BEE-F371-4B5F-8A45-6551F5323851}" type="sibTrans" cxnId="{263AF239-B4AA-44EC-9290-D555B74B2903}">
      <dgm:prSet/>
      <dgm:spPr/>
      <dgm:t>
        <a:bodyPr/>
        <a:lstStyle/>
        <a:p>
          <a:endParaRPr lang="en-US"/>
        </a:p>
      </dgm:t>
    </dgm:pt>
    <dgm:pt modelId="{0D80B451-BD1B-4755-8CAB-76578979DDFF}">
      <dgm:prSet/>
      <dgm:spPr/>
      <dgm:t>
        <a:bodyPr/>
        <a:lstStyle/>
        <a:p>
          <a:pPr rtl="0"/>
          <a:r>
            <a:rPr lang="en-US" dirty="0"/>
            <a:t>$667 per trimester</a:t>
          </a:r>
        </a:p>
      </dgm:t>
    </dgm:pt>
    <dgm:pt modelId="{2171E93E-E768-4283-93E9-07963072CDE3}" type="parTrans" cxnId="{130066E3-CBE7-4837-865C-BE302E403F8F}">
      <dgm:prSet/>
      <dgm:spPr/>
      <dgm:t>
        <a:bodyPr/>
        <a:lstStyle/>
        <a:p>
          <a:endParaRPr lang="en-US"/>
        </a:p>
      </dgm:t>
    </dgm:pt>
    <dgm:pt modelId="{51FD40CC-BA14-4A05-B444-F762F5ECF3B7}" type="sibTrans" cxnId="{130066E3-CBE7-4837-865C-BE302E403F8F}">
      <dgm:prSet/>
      <dgm:spPr/>
      <dgm:t>
        <a:bodyPr/>
        <a:lstStyle/>
        <a:p>
          <a:endParaRPr lang="en-US"/>
        </a:p>
      </dgm:t>
    </dgm:pt>
    <dgm:pt modelId="{D2BC745B-9AB9-4E11-99F3-209F8020D7A6}">
      <dgm:prSet/>
      <dgm:spPr/>
      <dgm:t>
        <a:bodyPr/>
        <a:lstStyle/>
        <a:p>
          <a:r>
            <a:rPr lang="en-US"/>
            <a:t>Certificate/</a:t>
          </a:r>
          <a:br>
            <a:rPr lang="en-US"/>
          </a:br>
          <a:r>
            <a:rPr lang="en-US"/>
            <a:t>Diploma TCAT</a:t>
          </a:r>
          <a:endParaRPr lang="en-US" dirty="0"/>
        </a:p>
      </dgm:t>
    </dgm:pt>
    <dgm:pt modelId="{740A2941-8917-4BC0-A49F-3D2E31084C62}" type="parTrans" cxnId="{E3207BF1-EE4A-459F-9B2D-B60EE49C4C5C}">
      <dgm:prSet/>
      <dgm:spPr/>
    </dgm:pt>
    <dgm:pt modelId="{B5FA325F-E915-441D-BD04-7D3C77E34B84}" type="sibTrans" cxnId="{E3207BF1-EE4A-459F-9B2D-B60EE49C4C5C}">
      <dgm:prSet/>
      <dgm:spPr/>
    </dgm:pt>
    <dgm:pt modelId="{1145D489-13D2-4C72-89AA-AFAACB5C54C1}">
      <dgm:prSet/>
      <dgm:spPr/>
      <dgm:t>
        <a:bodyPr/>
        <a:lstStyle/>
        <a:p>
          <a:r>
            <a:rPr lang="en-US" b="0"/>
            <a:t>Financial need per FAFSA*</a:t>
          </a:r>
          <a:endParaRPr lang="en-US" dirty="0"/>
        </a:p>
      </dgm:t>
    </dgm:pt>
    <dgm:pt modelId="{92207E53-1ECE-41CB-BBDE-934FC64FE8AB}" type="parTrans" cxnId="{F7B265AA-AA9C-4ADA-8D24-D06054127916}">
      <dgm:prSet/>
      <dgm:spPr/>
    </dgm:pt>
    <dgm:pt modelId="{DF1F063D-2902-4AD4-B19D-A8AD0D5970F3}" type="sibTrans" cxnId="{F7B265AA-AA9C-4ADA-8D24-D06054127916}">
      <dgm:prSet/>
      <dgm:spPr/>
    </dgm:pt>
    <dgm:pt modelId="{0BC7698F-AE20-4ED8-AAE2-4E14D5583C15}" type="pres">
      <dgm:prSet presAssocID="{C193D40D-0110-4138-AAA3-B7FDDD31993D}" presName="diagram" presStyleCnt="0">
        <dgm:presLayoutVars>
          <dgm:chPref val="1"/>
          <dgm:dir/>
          <dgm:animOne val="branch"/>
          <dgm:animLvl val="lvl"/>
          <dgm:resizeHandles/>
        </dgm:presLayoutVars>
      </dgm:prSet>
      <dgm:spPr/>
    </dgm:pt>
    <dgm:pt modelId="{27382E13-98F5-49B3-A813-BC2A728B9D0C}" type="pres">
      <dgm:prSet presAssocID="{513894CD-1BB8-426C-A292-191DA584035D}" presName="root" presStyleCnt="0"/>
      <dgm:spPr/>
    </dgm:pt>
    <dgm:pt modelId="{3BF73C78-CEB5-4670-AB15-C53685EC033F}" type="pres">
      <dgm:prSet presAssocID="{513894CD-1BB8-426C-A292-191DA584035D}" presName="rootComposite" presStyleCnt="0"/>
      <dgm:spPr/>
    </dgm:pt>
    <dgm:pt modelId="{DDDDBB93-545C-4B74-AEF3-9BE4EEE07D27}" type="pres">
      <dgm:prSet presAssocID="{513894CD-1BB8-426C-A292-191DA584035D}" presName="rootText" presStyleLbl="node1" presStyleIdx="0" presStyleCnt="2"/>
      <dgm:spPr/>
    </dgm:pt>
    <dgm:pt modelId="{ACB6F5DA-012D-4160-8A6B-865359516456}" type="pres">
      <dgm:prSet presAssocID="{513894CD-1BB8-426C-A292-191DA584035D}" presName="rootConnector" presStyleLbl="node1" presStyleIdx="0" presStyleCnt="2"/>
      <dgm:spPr/>
    </dgm:pt>
    <dgm:pt modelId="{436DE1F8-55A2-465D-8EDB-9FD0D6845917}" type="pres">
      <dgm:prSet presAssocID="{513894CD-1BB8-426C-A292-191DA584035D}" presName="childShape" presStyleCnt="0"/>
      <dgm:spPr/>
    </dgm:pt>
    <dgm:pt modelId="{4F96441E-D0EC-4645-A6F9-E0D74D58E1FF}" type="pres">
      <dgm:prSet presAssocID="{1E429A81-8C70-4DDC-B424-E7B525A4EF0A}" presName="Name13" presStyleLbl="parChTrans1D2" presStyleIdx="0" presStyleCnt="4"/>
      <dgm:spPr/>
    </dgm:pt>
    <dgm:pt modelId="{4B3C2B23-51DC-480C-B0A0-DE59D03C464E}" type="pres">
      <dgm:prSet presAssocID="{B6CBACB9-AC02-43EB-8BF2-10D845831D37}" presName="childText" presStyleLbl="bgAcc1" presStyleIdx="0" presStyleCnt="4" custLinFactNeighborX="-12" custLinFactNeighborY="1692">
        <dgm:presLayoutVars>
          <dgm:bulletEnabled val="1"/>
        </dgm:presLayoutVars>
      </dgm:prSet>
      <dgm:spPr/>
    </dgm:pt>
    <dgm:pt modelId="{B39802D0-B609-4FA2-BFB9-18DF9975139C}" type="pres">
      <dgm:prSet presAssocID="{740A2941-8917-4BC0-A49F-3D2E31084C62}" presName="Name13" presStyleLbl="parChTrans1D2" presStyleIdx="1" presStyleCnt="4"/>
      <dgm:spPr/>
    </dgm:pt>
    <dgm:pt modelId="{2384156B-9374-47C5-BEE7-796505A23E44}" type="pres">
      <dgm:prSet presAssocID="{D2BC745B-9AB9-4E11-99F3-209F8020D7A6}" presName="childText" presStyleLbl="bgAcc1" presStyleIdx="1" presStyleCnt="4" custLinFactNeighborX="-12" custLinFactNeighborY="1692">
        <dgm:presLayoutVars>
          <dgm:bulletEnabled val="1"/>
        </dgm:presLayoutVars>
      </dgm:prSet>
      <dgm:spPr/>
    </dgm:pt>
    <dgm:pt modelId="{194356C5-A297-4404-99A3-D935C33D1A03}" type="pres">
      <dgm:prSet presAssocID="{BBDF654D-A42D-452E-8AA4-AC5C7C48595B}" presName="root" presStyleCnt="0"/>
      <dgm:spPr/>
    </dgm:pt>
    <dgm:pt modelId="{112F6CD9-746C-423E-8C88-B3235C07FD4A}" type="pres">
      <dgm:prSet presAssocID="{BBDF654D-A42D-452E-8AA4-AC5C7C48595B}" presName="rootComposite" presStyleCnt="0"/>
      <dgm:spPr/>
    </dgm:pt>
    <dgm:pt modelId="{A3719C3A-E9E8-4958-B827-CC5D29F046BB}" type="pres">
      <dgm:prSet presAssocID="{BBDF654D-A42D-452E-8AA4-AC5C7C48595B}" presName="rootText" presStyleLbl="node1" presStyleIdx="1" presStyleCnt="2"/>
      <dgm:spPr/>
    </dgm:pt>
    <dgm:pt modelId="{3EAAB5D5-E8A6-4424-9432-9D5347FB5858}" type="pres">
      <dgm:prSet presAssocID="{BBDF654D-A42D-452E-8AA4-AC5C7C48595B}" presName="rootConnector" presStyleLbl="node1" presStyleIdx="1" presStyleCnt="2"/>
      <dgm:spPr/>
    </dgm:pt>
    <dgm:pt modelId="{A8F8E257-4E8D-4F5B-BA39-8D909C338E74}" type="pres">
      <dgm:prSet presAssocID="{BBDF654D-A42D-452E-8AA4-AC5C7C48595B}" presName="childShape" presStyleCnt="0"/>
      <dgm:spPr/>
    </dgm:pt>
    <dgm:pt modelId="{27421646-313B-4C7B-BE09-ACEF59940F99}" type="pres">
      <dgm:prSet presAssocID="{2171E93E-E768-4283-93E9-07963072CDE3}" presName="Name13" presStyleLbl="parChTrans1D2" presStyleIdx="2" presStyleCnt="4"/>
      <dgm:spPr/>
    </dgm:pt>
    <dgm:pt modelId="{C9F0350B-9917-4038-AC49-61813ECEF1DC}" type="pres">
      <dgm:prSet presAssocID="{0D80B451-BD1B-4755-8CAB-76578979DDFF}" presName="childText" presStyleLbl="bgAcc1" presStyleIdx="2" presStyleCnt="4">
        <dgm:presLayoutVars>
          <dgm:bulletEnabled val="1"/>
        </dgm:presLayoutVars>
      </dgm:prSet>
      <dgm:spPr/>
    </dgm:pt>
    <dgm:pt modelId="{4BB1F422-2608-49F5-8924-EF3F3BB599B5}" type="pres">
      <dgm:prSet presAssocID="{92207E53-1ECE-41CB-BBDE-934FC64FE8AB}" presName="Name13" presStyleLbl="parChTrans1D2" presStyleIdx="3" presStyleCnt="4"/>
      <dgm:spPr/>
    </dgm:pt>
    <dgm:pt modelId="{8A849E26-8E6C-47DC-8CA0-7C28CAF200D6}" type="pres">
      <dgm:prSet presAssocID="{1145D489-13D2-4C72-89AA-AFAACB5C54C1}" presName="childText" presStyleLbl="bgAcc1" presStyleIdx="3" presStyleCnt="4">
        <dgm:presLayoutVars>
          <dgm:bulletEnabled val="1"/>
        </dgm:presLayoutVars>
      </dgm:prSet>
      <dgm:spPr/>
    </dgm:pt>
  </dgm:ptLst>
  <dgm:cxnLst>
    <dgm:cxn modelId="{59F8F506-0A28-46EC-A356-7E7C32D40D76}" type="presOf" srcId="{92207E53-1ECE-41CB-BBDE-934FC64FE8AB}" destId="{4BB1F422-2608-49F5-8924-EF3F3BB599B5}" srcOrd="0" destOrd="0" presId="urn:microsoft.com/office/officeart/2005/8/layout/hierarchy3"/>
    <dgm:cxn modelId="{1B0ADD0A-0131-4803-9A75-7C067E0A60F3}" type="presOf" srcId="{D2BC745B-9AB9-4E11-99F3-209F8020D7A6}" destId="{2384156B-9374-47C5-BEE7-796505A23E44}" srcOrd="0" destOrd="0" presId="urn:microsoft.com/office/officeart/2005/8/layout/hierarchy3"/>
    <dgm:cxn modelId="{C78C7522-65DD-451B-B729-E4DE1694B4D5}" type="presOf" srcId="{513894CD-1BB8-426C-A292-191DA584035D}" destId="{ACB6F5DA-012D-4160-8A6B-865359516456}" srcOrd="1" destOrd="0" presId="urn:microsoft.com/office/officeart/2005/8/layout/hierarchy3"/>
    <dgm:cxn modelId="{5842D935-0112-4BFC-A179-CFA5568C37F5}" type="presOf" srcId="{513894CD-1BB8-426C-A292-191DA584035D}" destId="{DDDDBB93-545C-4B74-AEF3-9BE4EEE07D27}" srcOrd="0" destOrd="0" presId="urn:microsoft.com/office/officeart/2005/8/layout/hierarchy3"/>
    <dgm:cxn modelId="{263AF239-B4AA-44EC-9290-D555B74B2903}" srcId="{C193D40D-0110-4138-AAA3-B7FDDD31993D}" destId="{BBDF654D-A42D-452E-8AA4-AC5C7C48595B}" srcOrd="1" destOrd="0" parTransId="{C2E74AA8-162C-4025-9D9D-BAA595B35E06}" sibTransId="{13186BEE-F371-4B5F-8A45-6551F5323851}"/>
    <dgm:cxn modelId="{CDA8AC4A-DC32-4E3A-99CB-48E23C50A5C2}" type="presOf" srcId="{BBDF654D-A42D-452E-8AA4-AC5C7C48595B}" destId="{A3719C3A-E9E8-4958-B827-CC5D29F046BB}" srcOrd="0" destOrd="0" presId="urn:microsoft.com/office/officeart/2005/8/layout/hierarchy3"/>
    <dgm:cxn modelId="{334C9298-B811-4ED5-8F8A-68D3F18EFF9E}" type="presOf" srcId="{C193D40D-0110-4138-AAA3-B7FDDD31993D}" destId="{0BC7698F-AE20-4ED8-AAE2-4E14D5583C15}" srcOrd="0" destOrd="0" presId="urn:microsoft.com/office/officeart/2005/8/layout/hierarchy3"/>
    <dgm:cxn modelId="{95A6B49F-E0EB-482D-A363-01C531F0F965}" type="presOf" srcId="{1145D489-13D2-4C72-89AA-AFAACB5C54C1}" destId="{8A849E26-8E6C-47DC-8CA0-7C28CAF200D6}" srcOrd="0" destOrd="0" presId="urn:microsoft.com/office/officeart/2005/8/layout/hierarchy3"/>
    <dgm:cxn modelId="{83FC98A9-579B-4A8C-91F0-5B370BB94350}" type="presOf" srcId="{0D80B451-BD1B-4755-8CAB-76578979DDFF}" destId="{C9F0350B-9917-4038-AC49-61813ECEF1DC}" srcOrd="0" destOrd="0" presId="urn:microsoft.com/office/officeart/2005/8/layout/hierarchy3"/>
    <dgm:cxn modelId="{F7B265AA-AA9C-4ADA-8D24-D06054127916}" srcId="{BBDF654D-A42D-452E-8AA4-AC5C7C48595B}" destId="{1145D489-13D2-4C72-89AA-AFAACB5C54C1}" srcOrd="1" destOrd="0" parTransId="{92207E53-1ECE-41CB-BBDE-934FC64FE8AB}" sibTransId="{DF1F063D-2902-4AD4-B19D-A8AD0D5970F3}"/>
    <dgm:cxn modelId="{37D619C1-E344-4A76-B0D8-C44ACFA73C7B}" type="presOf" srcId="{2171E93E-E768-4283-93E9-07963072CDE3}" destId="{27421646-313B-4C7B-BE09-ACEF59940F99}" srcOrd="0" destOrd="0" presId="urn:microsoft.com/office/officeart/2005/8/layout/hierarchy3"/>
    <dgm:cxn modelId="{C8629CC4-F0A1-4B70-8483-DFF8ED5873F2}" type="presOf" srcId="{1E429A81-8C70-4DDC-B424-E7B525A4EF0A}" destId="{4F96441E-D0EC-4645-A6F9-E0D74D58E1FF}" srcOrd="0" destOrd="0" presId="urn:microsoft.com/office/officeart/2005/8/layout/hierarchy3"/>
    <dgm:cxn modelId="{D5B13FC8-A4CD-4B34-9CF6-BDDA4E5A9FBB}" type="presOf" srcId="{740A2941-8917-4BC0-A49F-3D2E31084C62}" destId="{B39802D0-B609-4FA2-BFB9-18DF9975139C}" srcOrd="0" destOrd="0" presId="urn:microsoft.com/office/officeart/2005/8/layout/hierarchy3"/>
    <dgm:cxn modelId="{130066E3-CBE7-4837-865C-BE302E403F8F}" srcId="{BBDF654D-A42D-452E-8AA4-AC5C7C48595B}" destId="{0D80B451-BD1B-4755-8CAB-76578979DDFF}" srcOrd="0" destOrd="0" parTransId="{2171E93E-E768-4283-93E9-07963072CDE3}" sibTransId="{51FD40CC-BA14-4A05-B444-F762F5ECF3B7}"/>
    <dgm:cxn modelId="{6D2C81E5-8F5D-47E9-A463-3DA5463172B3}" srcId="{C193D40D-0110-4138-AAA3-B7FDDD31993D}" destId="{513894CD-1BB8-426C-A292-191DA584035D}" srcOrd="0" destOrd="0" parTransId="{FB6EF584-668B-4DB9-B010-D1119155410A}" sibTransId="{55C1523E-3831-43B9-88F3-09B5DD0A1FEC}"/>
    <dgm:cxn modelId="{880481EC-5B4F-4B57-A845-A2B2103EEB5F}" type="presOf" srcId="{B6CBACB9-AC02-43EB-8BF2-10D845831D37}" destId="{4B3C2B23-51DC-480C-B0A0-DE59D03C464E}" srcOrd="0" destOrd="0" presId="urn:microsoft.com/office/officeart/2005/8/layout/hierarchy3"/>
    <dgm:cxn modelId="{E3207BF1-EE4A-459F-9B2D-B60EE49C4C5C}" srcId="{513894CD-1BB8-426C-A292-191DA584035D}" destId="{D2BC745B-9AB9-4E11-99F3-209F8020D7A6}" srcOrd="1" destOrd="0" parTransId="{740A2941-8917-4BC0-A49F-3D2E31084C62}" sibTransId="{B5FA325F-E915-441D-BD04-7D3C77E34B84}"/>
    <dgm:cxn modelId="{D71D4CFA-3482-49B5-8E7C-32BB887FEF31}" type="presOf" srcId="{BBDF654D-A42D-452E-8AA4-AC5C7C48595B}" destId="{3EAAB5D5-E8A6-4424-9432-9D5347FB5858}" srcOrd="1" destOrd="0" presId="urn:microsoft.com/office/officeart/2005/8/layout/hierarchy3"/>
    <dgm:cxn modelId="{CD2111FC-BD6F-46ED-81E5-45BB3F05FFD1}" srcId="{513894CD-1BB8-426C-A292-191DA584035D}" destId="{B6CBACB9-AC02-43EB-8BF2-10D845831D37}" srcOrd="0" destOrd="0" parTransId="{1E429A81-8C70-4DDC-B424-E7B525A4EF0A}" sibTransId="{1EC3BD51-3DF7-430B-A22B-E0FC4DDF542D}"/>
    <dgm:cxn modelId="{80CF153E-E07B-4035-B5E7-C51329720B2C}" type="presParOf" srcId="{0BC7698F-AE20-4ED8-AAE2-4E14D5583C15}" destId="{27382E13-98F5-49B3-A813-BC2A728B9D0C}" srcOrd="0" destOrd="0" presId="urn:microsoft.com/office/officeart/2005/8/layout/hierarchy3"/>
    <dgm:cxn modelId="{FC9E9042-F976-42B0-A3F7-F5269B5AA397}" type="presParOf" srcId="{27382E13-98F5-49B3-A813-BC2A728B9D0C}" destId="{3BF73C78-CEB5-4670-AB15-C53685EC033F}" srcOrd="0" destOrd="0" presId="urn:microsoft.com/office/officeart/2005/8/layout/hierarchy3"/>
    <dgm:cxn modelId="{5DD339C3-47DE-4ADD-9064-A4D6E2248824}" type="presParOf" srcId="{3BF73C78-CEB5-4670-AB15-C53685EC033F}" destId="{DDDDBB93-545C-4B74-AEF3-9BE4EEE07D27}" srcOrd="0" destOrd="0" presId="urn:microsoft.com/office/officeart/2005/8/layout/hierarchy3"/>
    <dgm:cxn modelId="{A90E9F61-44CF-450A-9AE4-4CB80A8B9492}" type="presParOf" srcId="{3BF73C78-CEB5-4670-AB15-C53685EC033F}" destId="{ACB6F5DA-012D-4160-8A6B-865359516456}" srcOrd="1" destOrd="0" presId="urn:microsoft.com/office/officeart/2005/8/layout/hierarchy3"/>
    <dgm:cxn modelId="{34FDB1AB-44B8-4801-82F4-5152DA807D97}" type="presParOf" srcId="{27382E13-98F5-49B3-A813-BC2A728B9D0C}" destId="{436DE1F8-55A2-465D-8EDB-9FD0D6845917}" srcOrd="1" destOrd="0" presId="urn:microsoft.com/office/officeart/2005/8/layout/hierarchy3"/>
    <dgm:cxn modelId="{8AB843B4-714E-4E75-AE73-3C9B8BBA1E07}" type="presParOf" srcId="{436DE1F8-55A2-465D-8EDB-9FD0D6845917}" destId="{4F96441E-D0EC-4645-A6F9-E0D74D58E1FF}" srcOrd="0" destOrd="0" presId="urn:microsoft.com/office/officeart/2005/8/layout/hierarchy3"/>
    <dgm:cxn modelId="{786AFA7B-17E3-4C6B-BB0E-59DDCFEF5A52}" type="presParOf" srcId="{436DE1F8-55A2-465D-8EDB-9FD0D6845917}" destId="{4B3C2B23-51DC-480C-B0A0-DE59D03C464E}" srcOrd="1" destOrd="0" presId="urn:microsoft.com/office/officeart/2005/8/layout/hierarchy3"/>
    <dgm:cxn modelId="{9C903993-4B4C-4EFC-9CB5-C1327288F58D}" type="presParOf" srcId="{436DE1F8-55A2-465D-8EDB-9FD0D6845917}" destId="{B39802D0-B609-4FA2-BFB9-18DF9975139C}" srcOrd="2" destOrd="0" presId="urn:microsoft.com/office/officeart/2005/8/layout/hierarchy3"/>
    <dgm:cxn modelId="{EB2017CB-7C5E-49E0-AD12-4698DEEA7AB4}" type="presParOf" srcId="{436DE1F8-55A2-465D-8EDB-9FD0D6845917}" destId="{2384156B-9374-47C5-BEE7-796505A23E44}" srcOrd="3" destOrd="0" presId="urn:microsoft.com/office/officeart/2005/8/layout/hierarchy3"/>
    <dgm:cxn modelId="{E1ED3203-7077-470C-B1F6-954F37303F04}" type="presParOf" srcId="{0BC7698F-AE20-4ED8-AAE2-4E14D5583C15}" destId="{194356C5-A297-4404-99A3-D935C33D1A03}" srcOrd="1" destOrd="0" presId="urn:microsoft.com/office/officeart/2005/8/layout/hierarchy3"/>
    <dgm:cxn modelId="{7A4C5E9B-BA51-4A1A-B7EE-93E747541A21}" type="presParOf" srcId="{194356C5-A297-4404-99A3-D935C33D1A03}" destId="{112F6CD9-746C-423E-8C88-B3235C07FD4A}" srcOrd="0" destOrd="0" presId="urn:microsoft.com/office/officeart/2005/8/layout/hierarchy3"/>
    <dgm:cxn modelId="{A03FF7D6-77F9-42A8-B44B-B66389D9B70E}" type="presParOf" srcId="{112F6CD9-746C-423E-8C88-B3235C07FD4A}" destId="{A3719C3A-E9E8-4958-B827-CC5D29F046BB}" srcOrd="0" destOrd="0" presId="urn:microsoft.com/office/officeart/2005/8/layout/hierarchy3"/>
    <dgm:cxn modelId="{9C00E3A4-AB80-406C-A741-901980E3B2DF}" type="presParOf" srcId="{112F6CD9-746C-423E-8C88-B3235C07FD4A}" destId="{3EAAB5D5-E8A6-4424-9432-9D5347FB5858}" srcOrd="1" destOrd="0" presId="urn:microsoft.com/office/officeart/2005/8/layout/hierarchy3"/>
    <dgm:cxn modelId="{14405AC6-3088-4D01-8F01-BAEF727AE5E0}" type="presParOf" srcId="{194356C5-A297-4404-99A3-D935C33D1A03}" destId="{A8F8E257-4E8D-4F5B-BA39-8D909C338E74}" srcOrd="1" destOrd="0" presId="urn:microsoft.com/office/officeart/2005/8/layout/hierarchy3"/>
    <dgm:cxn modelId="{401758FA-83C1-49BF-AEAF-924BE3A8BBC2}" type="presParOf" srcId="{A8F8E257-4E8D-4F5B-BA39-8D909C338E74}" destId="{27421646-313B-4C7B-BE09-ACEF59940F99}" srcOrd="0" destOrd="0" presId="urn:microsoft.com/office/officeart/2005/8/layout/hierarchy3"/>
    <dgm:cxn modelId="{4E44D960-0219-48CF-BBCD-3BF273B93434}" type="presParOf" srcId="{A8F8E257-4E8D-4F5B-BA39-8D909C338E74}" destId="{C9F0350B-9917-4038-AC49-61813ECEF1DC}" srcOrd="1" destOrd="0" presId="urn:microsoft.com/office/officeart/2005/8/layout/hierarchy3"/>
    <dgm:cxn modelId="{7AC41DD5-21FC-4F21-9DFD-2A20CD9A806E}" type="presParOf" srcId="{A8F8E257-4E8D-4F5B-BA39-8D909C338E74}" destId="{4BB1F422-2608-49F5-8924-EF3F3BB599B5}" srcOrd="2" destOrd="0" presId="urn:microsoft.com/office/officeart/2005/8/layout/hierarchy3"/>
    <dgm:cxn modelId="{C0FEC44C-365C-4CE9-9EB6-CFA41AE35564}" type="presParOf" srcId="{A8F8E257-4E8D-4F5B-BA39-8D909C338E74}" destId="{8A849E26-8E6C-47DC-8CA0-7C28CAF200D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EC827-E14E-4C5B-B888-EA32931EF74F}">
      <dsp:nvSpPr>
        <dsp:cNvPr id="0" name=""/>
        <dsp:cNvSpPr/>
      </dsp:nvSpPr>
      <dsp:spPr>
        <a:xfrm>
          <a:off x="2009" y="62234"/>
          <a:ext cx="2309217" cy="1154608"/>
        </a:xfrm>
        <a:prstGeom prst="roundRect">
          <a:avLst>
            <a:gd name="adj" fmla="val 10000"/>
          </a:avLst>
        </a:prstGeom>
        <a:solidFill>
          <a:schemeClr val="bg2">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Pell Grant</a:t>
          </a:r>
        </a:p>
      </dsp:txBody>
      <dsp:txXfrm>
        <a:off x="35826" y="96051"/>
        <a:ext cx="2241583" cy="1086974"/>
      </dsp:txXfrm>
    </dsp:sp>
    <dsp:sp modelId="{DAF9FF84-1F2A-485C-B596-2C6382A8BA40}">
      <dsp:nvSpPr>
        <dsp:cNvPr id="0" name=""/>
        <dsp:cNvSpPr/>
      </dsp:nvSpPr>
      <dsp:spPr>
        <a:xfrm>
          <a:off x="232930"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BF130-DEDC-42AF-927E-31AF7EFE2253}">
      <dsp:nvSpPr>
        <dsp:cNvPr id="0" name=""/>
        <dsp:cNvSpPr/>
      </dsp:nvSpPr>
      <dsp:spPr>
        <a:xfrm>
          <a:off x="463852"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$3,697 per semester max (2023-24)</a:t>
          </a:r>
        </a:p>
      </dsp:txBody>
      <dsp:txXfrm>
        <a:off x="497669" y="1539312"/>
        <a:ext cx="1779739" cy="1086974"/>
      </dsp:txXfrm>
    </dsp:sp>
    <dsp:sp modelId="{A8740C62-0D36-4A4D-8537-A0BF4A084D77}">
      <dsp:nvSpPr>
        <dsp:cNvPr id="0" name=""/>
        <dsp:cNvSpPr/>
      </dsp:nvSpPr>
      <dsp:spPr>
        <a:xfrm>
          <a:off x="232930"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20573-5EC9-40E6-943E-3A0D9C3E1499}">
      <dsp:nvSpPr>
        <dsp:cNvPr id="0" name=""/>
        <dsp:cNvSpPr/>
      </dsp:nvSpPr>
      <dsp:spPr>
        <a:xfrm>
          <a:off x="463852"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b="0" kern="1200" dirty="0"/>
            <a:t>Financial need per FAFSA*</a:t>
          </a:r>
          <a:endParaRPr lang="en-US" sz="2300" kern="1200" dirty="0"/>
        </a:p>
      </dsp:txBody>
      <dsp:txXfrm>
        <a:off x="497669" y="2982573"/>
        <a:ext cx="1779739" cy="1086974"/>
      </dsp:txXfrm>
    </dsp:sp>
    <dsp:sp modelId="{D8BD0D13-5923-4823-A1B8-2CF319261ED4}">
      <dsp:nvSpPr>
        <dsp:cNvPr id="0" name=""/>
        <dsp:cNvSpPr/>
      </dsp:nvSpPr>
      <dsp:spPr>
        <a:xfrm>
          <a:off x="2888530" y="62234"/>
          <a:ext cx="2309217" cy="1154608"/>
        </a:xfrm>
        <a:prstGeom prst="roundRect">
          <a:avLst>
            <a:gd name="adj" fmla="val 10000"/>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Subsidized </a:t>
          </a:r>
          <a:r>
            <a:rPr lang="en-US" sz="3100" b="1" u="sng" kern="1200" dirty="0"/>
            <a:t>Student</a:t>
          </a:r>
          <a:endParaRPr lang="en-US" sz="3100" kern="1200" dirty="0"/>
        </a:p>
      </dsp:txBody>
      <dsp:txXfrm>
        <a:off x="2922347" y="96051"/>
        <a:ext cx="2241583" cy="1086974"/>
      </dsp:txXfrm>
    </dsp:sp>
    <dsp:sp modelId="{607BCDCB-0655-4BA2-B95D-4109F28E0459}">
      <dsp:nvSpPr>
        <dsp:cNvPr id="0" name=""/>
        <dsp:cNvSpPr/>
      </dsp:nvSpPr>
      <dsp:spPr>
        <a:xfrm>
          <a:off x="3119452"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A2FAF-CACA-48A4-A35F-D4A032D8507E}">
      <dsp:nvSpPr>
        <dsp:cNvPr id="0" name=""/>
        <dsp:cNvSpPr/>
      </dsp:nvSpPr>
      <dsp:spPr>
        <a:xfrm>
          <a:off x="3350374"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5.50% fixed (2023-24)</a:t>
          </a:r>
        </a:p>
      </dsp:txBody>
      <dsp:txXfrm>
        <a:off x="3384191" y="1539312"/>
        <a:ext cx="1779739" cy="1086974"/>
      </dsp:txXfrm>
    </dsp:sp>
    <dsp:sp modelId="{5E823063-3723-4B7C-B3F3-E59E83CA550E}">
      <dsp:nvSpPr>
        <dsp:cNvPr id="0" name=""/>
        <dsp:cNvSpPr/>
      </dsp:nvSpPr>
      <dsp:spPr>
        <a:xfrm>
          <a:off x="3119452"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35499-B9F9-49E0-893D-7365499754AF}">
      <dsp:nvSpPr>
        <dsp:cNvPr id="0" name=""/>
        <dsp:cNvSpPr/>
      </dsp:nvSpPr>
      <dsp:spPr>
        <a:xfrm>
          <a:off x="3350374"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Interest does not accrue initially</a:t>
          </a:r>
        </a:p>
      </dsp:txBody>
      <dsp:txXfrm>
        <a:off x="3384191" y="2982573"/>
        <a:ext cx="1779739" cy="1086974"/>
      </dsp:txXfrm>
    </dsp:sp>
    <dsp:sp modelId="{9AB7536B-8F5B-4E61-B00E-0162877639BF}">
      <dsp:nvSpPr>
        <dsp:cNvPr id="0" name=""/>
        <dsp:cNvSpPr/>
      </dsp:nvSpPr>
      <dsp:spPr>
        <a:xfrm>
          <a:off x="5775052" y="42329"/>
          <a:ext cx="2309217" cy="1154608"/>
        </a:xfrm>
        <a:prstGeom prst="roundRect">
          <a:avLst>
            <a:gd name="adj" fmla="val 10000"/>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Unsubsidized </a:t>
          </a:r>
          <a:r>
            <a:rPr lang="en-US" sz="3100" b="1" u="sng" kern="1200" dirty="0"/>
            <a:t>Student</a:t>
          </a:r>
        </a:p>
      </dsp:txBody>
      <dsp:txXfrm>
        <a:off x="5808869" y="76146"/>
        <a:ext cx="2241583" cy="1086974"/>
      </dsp:txXfrm>
    </dsp:sp>
    <dsp:sp modelId="{F2EB2C70-58C1-4900-BAC1-28AF04323EE1}">
      <dsp:nvSpPr>
        <dsp:cNvPr id="0" name=""/>
        <dsp:cNvSpPr/>
      </dsp:nvSpPr>
      <dsp:spPr>
        <a:xfrm>
          <a:off x="6005973" y="1196938"/>
          <a:ext cx="230921" cy="885861"/>
        </a:xfrm>
        <a:custGeom>
          <a:avLst/>
          <a:gdLst/>
          <a:ahLst/>
          <a:cxnLst/>
          <a:rect l="0" t="0" r="0" b="0"/>
          <a:pathLst>
            <a:path>
              <a:moveTo>
                <a:pt x="0" y="0"/>
              </a:moveTo>
              <a:lnTo>
                <a:pt x="0" y="885861"/>
              </a:lnTo>
              <a:lnTo>
                <a:pt x="230921" y="88586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80D3A-913F-40D1-874F-E96FC6F07E3D}">
      <dsp:nvSpPr>
        <dsp:cNvPr id="0" name=""/>
        <dsp:cNvSpPr/>
      </dsp:nvSpPr>
      <dsp:spPr>
        <a:xfrm>
          <a:off x="6236895"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5.50% fixed (2023-24)</a:t>
          </a:r>
        </a:p>
      </dsp:txBody>
      <dsp:txXfrm>
        <a:off x="6270712" y="1539312"/>
        <a:ext cx="1779739" cy="1086974"/>
      </dsp:txXfrm>
    </dsp:sp>
    <dsp:sp modelId="{8E89E60D-065F-43B0-8AF1-25BBA3FB671C}">
      <dsp:nvSpPr>
        <dsp:cNvPr id="0" name=""/>
        <dsp:cNvSpPr/>
      </dsp:nvSpPr>
      <dsp:spPr>
        <a:xfrm>
          <a:off x="6005973" y="1196938"/>
          <a:ext cx="230921" cy="2329122"/>
        </a:xfrm>
        <a:custGeom>
          <a:avLst/>
          <a:gdLst/>
          <a:ahLst/>
          <a:cxnLst/>
          <a:rect l="0" t="0" r="0" b="0"/>
          <a:pathLst>
            <a:path>
              <a:moveTo>
                <a:pt x="0" y="0"/>
              </a:moveTo>
              <a:lnTo>
                <a:pt x="0" y="2329122"/>
              </a:lnTo>
              <a:lnTo>
                <a:pt x="230921" y="232912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A6A42-A540-4C9E-B1C8-B5FDA7EF226B}">
      <dsp:nvSpPr>
        <dsp:cNvPr id="0" name=""/>
        <dsp:cNvSpPr/>
      </dsp:nvSpPr>
      <dsp:spPr>
        <a:xfrm>
          <a:off x="6236895"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Interest does accrue</a:t>
          </a:r>
        </a:p>
      </dsp:txBody>
      <dsp:txXfrm>
        <a:off x="6270712" y="2982573"/>
        <a:ext cx="1779739" cy="1086974"/>
      </dsp:txXfrm>
    </dsp:sp>
    <dsp:sp modelId="{026422D6-C3FD-45D0-9C1A-7DDAB7043212}">
      <dsp:nvSpPr>
        <dsp:cNvPr id="0" name=""/>
        <dsp:cNvSpPr/>
      </dsp:nvSpPr>
      <dsp:spPr>
        <a:xfrm>
          <a:off x="8661573" y="62234"/>
          <a:ext cx="2309217" cy="1154608"/>
        </a:xfrm>
        <a:prstGeom prst="roundRect">
          <a:avLst>
            <a:gd name="adj" fmla="val 10000"/>
          </a:avLst>
        </a:prstGeom>
        <a:solidFill>
          <a:srgbClr val="FFFF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rtl="0">
            <a:lnSpc>
              <a:spcPct val="90000"/>
            </a:lnSpc>
            <a:spcBef>
              <a:spcPct val="0"/>
            </a:spcBef>
            <a:spcAft>
              <a:spcPct val="35000"/>
            </a:spcAft>
            <a:buNone/>
          </a:pPr>
          <a:r>
            <a:rPr lang="en-US" sz="3100" b="1" u="sng" kern="1200" dirty="0"/>
            <a:t>Parent</a:t>
          </a:r>
          <a:r>
            <a:rPr lang="en-US" sz="3100" kern="1200" dirty="0"/>
            <a:t> PLUS</a:t>
          </a:r>
        </a:p>
      </dsp:txBody>
      <dsp:txXfrm>
        <a:off x="8695390" y="96051"/>
        <a:ext cx="2241583" cy="1086974"/>
      </dsp:txXfrm>
    </dsp:sp>
    <dsp:sp modelId="{21DCE402-FBAF-4ADA-8BF8-98A37E656F11}">
      <dsp:nvSpPr>
        <dsp:cNvPr id="0" name=""/>
        <dsp:cNvSpPr/>
      </dsp:nvSpPr>
      <dsp:spPr>
        <a:xfrm>
          <a:off x="8892495"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51C84-357A-490B-9B9A-5EC7714B6F42}">
      <dsp:nvSpPr>
        <dsp:cNvPr id="0" name=""/>
        <dsp:cNvSpPr/>
      </dsp:nvSpPr>
      <dsp:spPr>
        <a:xfrm>
          <a:off x="9123417"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8.05% fixed (2023-24)</a:t>
          </a:r>
        </a:p>
      </dsp:txBody>
      <dsp:txXfrm>
        <a:off x="9157234" y="1539312"/>
        <a:ext cx="1779739" cy="1086974"/>
      </dsp:txXfrm>
    </dsp:sp>
    <dsp:sp modelId="{64A38FFC-8E4E-4A97-80E1-B82930A4E1CD}">
      <dsp:nvSpPr>
        <dsp:cNvPr id="0" name=""/>
        <dsp:cNvSpPr/>
      </dsp:nvSpPr>
      <dsp:spPr>
        <a:xfrm>
          <a:off x="8892495"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87368-94C3-45FE-9454-08E2A0542452}">
      <dsp:nvSpPr>
        <dsp:cNvPr id="0" name=""/>
        <dsp:cNvSpPr/>
      </dsp:nvSpPr>
      <dsp:spPr>
        <a:xfrm>
          <a:off x="9123417"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Interest does accrue</a:t>
          </a:r>
        </a:p>
      </dsp:txBody>
      <dsp:txXfrm>
        <a:off x="9157234" y="2982573"/>
        <a:ext cx="1779739" cy="1086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C100-8C71-433E-B585-101D9E1C44D6}">
      <dsp:nvSpPr>
        <dsp:cNvPr id="0" name=""/>
        <dsp:cNvSpPr/>
      </dsp:nvSpPr>
      <dsp:spPr>
        <a:xfrm>
          <a:off x="2009" y="62234"/>
          <a:ext cx="2309217" cy="1154608"/>
        </a:xfrm>
        <a:prstGeom prst="roundRect">
          <a:avLst>
            <a:gd name="adj" fmla="val 10000"/>
          </a:avLst>
        </a:prstGeom>
        <a:solidFill>
          <a:srgbClr val="00B0F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HOPE Scholarship</a:t>
          </a:r>
        </a:p>
      </dsp:txBody>
      <dsp:txXfrm>
        <a:off x="35826" y="96051"/>
        <a:ext cx="2241583" cy="1086974"/>
      </dsp:txXfrm>
    </dsp:sp>
    <dsp:sp modelId="{714C10C8-99F3-439D-B9E0-0D76A1646C28}">
      <dsp:nvSpPr>
        <dsp:cNvPr id="0" name=""/>
        <dsp:cNvSpPr/>
      </dsp:nvSpPr>
      <dsp:spPr>
        <a:xfrm>
          <a:off x="232930"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01E0E3-A472-468F-A833-392EDB25FFB5}">
      <dsp:nvSpPr>
        <dsp:cNvPr id="0" name=""/>
        <dsp:cNvSpPr/>
      </dsp:nvSpPr>
      <dsp:spPr>
        <a:xfrm>
          <a:off x="463852"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$2,250/$2,850 per semester</a:t>
          </a:r>
        </a:p>
      </dsp:txBody>
      <dsp:txXfrm>
        <a:off x="497669" y="1539312"/>
        <a:ext cx="1779739" cy="1086974"/>
      </dsp:txXfrm>
    </dsp:sp>
    <dsp:sp modelId="{317246FE-CE7E-436E-A0E0-3E74496D407C}">
      <dsp:nvSpPr>
        <dsp:cNvPr id="0" name=""/>
        <dsp:cNvSpPr/>
      </dsp:nvSpPr>
      <dsp:spPr>
        <a:xfrm>
          <a:off x="232930"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626D2-B40D-4161-AE6B-F3F3D7D76B05}">
      <dsp:nvSpPr>
        <dsp:cNvPr id="0" name=""/>
        <dsp:cNvSpPr/>
      </dsp:nvSpPr>
      <dsp:spPr>
        <a:xfrm>
          <a:off x="463852"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21 ACT/SAT or 3.0 GPA</a:t>
          </a:r>
        </a:p>
      </dsp:txBody>
      <dsp:txXfrm>
        <a:off x="497669" y="2982573"/>
        <a:ext cx="1779739" cy="1086974"/>
      </dsp:txXfrm>
    </dsp:sp>
    <dsp:sp modelId="{FDD955AC-80A3-4E7C-BB6A-EF37855CE80D}">
      <dsp:nvSpPr>
        <dsp:cNvPr id="0" name=""/>
        <dsp:cNvSpPr/>
      </dsp:nvSpPr>
      <dsp:spPr>
        <a:xfrm>
          <a:off x="2888530" y="62234"/>
          <a:ext cx="2309217" cy="1154608"/>
        </a:xfrm>
        <a:prstGeom prst="roundRect">
          <a:avLst>
            <a:gd name="adj" fmla="val 10000"/>
          </a:avLst>
        </a:prstGeom>
        <a:solidFill>
          <a:srgbClr val="00B0F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Aspire</a:t>
          </a:r>
          <a:br>
            <a:rPr lang="en-US" sz="3200" kern="1200" dirty="0"/>
          </a:br>
          <a:r>
            <a:rPr lang="en-US" sz="3200" b="1" kern="1200" baseline="30000" dirty="0"/>
            <a:t>HOPE Supplement</a:t>
          </a:r>
          <a:r>
            <a:rPr lang="en-US" sz="3200" kern="1200" dirty="0"/>
            <a:t> </a:t>
          </a:r>
        </a:p>
      </dsp:txBody>
      <dsp:txXfrm>
        <a:off x="2922347" y="96051"/>
        <a:ext cx="2241583" cy="1086974"/>
      </dsp:txXfrm>
    </dsp:sp>
    <dsp:sp modelId="{2C7351BB-7B98-4CA1-91C1-B21F5C0CDCF4}">
      <dsp:nvSpPr>
        <dsp:cNvPr id="0" name=""/>
        <dsp:cNvSpPr/>
      </dsp:nvSpPr>
      <dsp:spPr>
        <a:xfrm>
          <a:off x="3119452"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73371-D6D5-44D7-AC5B-3B827656023A}">
      <dsp:nvSpPr>
        <dsp:cNvPr id="0" name=""/>
        <dsp:cNvSpPr/>
      </dsp:nvSpPr>
      <dsp:spPr>
        <a:xfrm>
          <a:off x="3350374"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+$750 per semester</a:t>
          </a:r>
        </a:p>
      </dsp:txBody>
      <dsp:txXfrm>
        <a:off x="3384191" y="1539312"/>
        <a:ext cx="1779739" cy="1086974"/>
      </dsp:txXfrm>
    </dsp:sp>
    <dsp:sp modelId="{CB0F108F-D078-43CB-A047-F06AA0937D8D}">
      <dsp:nvSpPr>
        <dsp:cNvPr id="0" name=""/>
        <dsp:cNvSpPr/>
      </dsp:nvSpPr>
      <dsp:spPr>
        <a:xfrm>
          <a:off x="3119452"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69022-BBAD-489C-9F16-8E65C16F24E1}">
      <dsp:nvSpPr>
        <dsp:cNvPr id="0" name=""/>
        <dsp:cNvSpPr/>
      </dsp:nvSpPr>
      <dsp:spPr>
        <a:xfrm>
          <a:off x="3350374"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a:t>Parents AGI ≤$36,000</a:t>
          </a:r>
          <a:endParaRPr lang="en-US" sz="2100" kern="1200" dirty="0"/>
        </a:p>
      </dsp:txBody>
      <dsp:txXfrm>
        <a:off x="3384191" y="2982573"/>
        <a:ext cx="1779739" cy="1086974"/>
      </dsp:txXfrm>
    </dsp:sp>
    <dsp:sp modelId="{0528DADC-01DD-4154-95B0-B77059714963}">
      <dsp:nvSpPr>
        <dsp:cNvPr id="0" name=""/>
        <dsp:cNvSpPr/>
      </dsp:nvSpPr>
      <dsp:spPr>
        <a:xfrm>
          <a:off x="5775052" y="62234"/>
          <a:ext cx="2309217" cy="1154608"/>
        </a:xfrm>
        <a:prstGeom prst="roundRect">
          <a:avLst>
            <a:gd name="adj" fmla="val 10000"/>
          </a:avLst>
        </a:prstGeom>
        <a:solidFill>
          <a:srgbClr val="00B0F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GAMS</a:t>
          </a:r>
          <a:br>
            <a:rPr lang="en-US" sz="3200" kern="1200" dirty="0"/>
          </a:br>
          <a:r>
            <a:rPr lang="en-US" sz="3200" b="1" kern="1200" baseline="30000" dirty="0"/>
            <a:t>HOPE Supplement</a:t>
          </a:r>
          <a:endParaRPr lang="en-US" sz="3200" kern="1200" dirty="0"/>
        </a:p>
      </dsp:txBody>
      <dsp:txXfrm>
        <a:off x="5808869" y="96051"/>
        <a:ext cx="2241583" cy="1086974"/>
      </dsp:txXfrm>
    </dsp:sp>
    <dsp:sp modelId="{1528D9D8-7033-4736-B35F-B768A0EC6B34}">
      <dsp:nvSpPr>
        <dsp:cNvPr id="0" name=""/>
        <dsp:cNvSpPr/>
      </dsp:nvSpPr>
      <dsp:spPr>
        <a:xfrm>
          <a:off x="6005973"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3DA9D-161A-4F21-ACF4-7E1FD5E05982}">
      <dsp:nvSpPr>
        <dsp:cNvPr id="0" name=""/>
        <dsp:cNvSpPr/>
      </dsp:nvSpPr>
      <dsp:spPr>
        <a:xfrm>
          <a:off x="6236895"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+$500 per semester</a:t>
          </a:r>
        </a:p>
      </dsp:txBody>
      <dsp:txXfrm>
        <a:off x="6270712" y="1539312"/>
        <a:ext cx="1779739" cy="1086974"/>
      </dsp:txXfrm>
    </dsp:sp>
    <dsp:sp modelId="{9AD96E7C-7234-4F60-BA5A-509C99C8FD3F}">
      <dsp:nvSpPr>
        <dsp:cNvPr id="0" name=""/>
        <dsp:cNvSpPr/>
      </dsp:nvSpPr>
      <dsp:spPr>
        <a:xfrm>
          <a:off x="6005973"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336AE-45B6-4266-957B-807EB4DE06DC}">
      <dsp:nvSpPr>
        <dsp:cNvPr id="0" name=""/>
        <dsp:cNvSpPr/>
      </dsp:nvSpPr>
      <dsp:spPr>
        <a:xfrm>
          <a:off x="6236895"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a:t>29 ACT/SAT &amp; 3.75 GPA</a:t>
          </a:r>
          <a:endParaRPr lang="en-US" sz="2100" kern="1200" dirty="0"/>
        </a:p>
      </dsp:txBody>
      <dsp:txXfrm>
        <a:off x="6270712" y="2982573"/>
        <a:ext cx="1779739" cy="1086974"/>
      </dsp:txXfrm>
    </dsp:sp>
    <dsp:sp modelId="{5BD316FD-34C2-496B-8646-BB5E555B42B7}">
      <dsp:nvSpPr>
        <dsp:cNvPr id="0" name=""/>
        <dsp:cNvSpPr/>
      </dsp:nvSpPr>
      <dsp:spPr>
        <a:xfrm>
          <a:off x="8661573" y="62234"/>
          <a:ext cx="2309217" cy="1154608"/>
        </a:xfrm>
        <a:prstGeom prst="roundRect">
          <a:avLst>
            <a:gd name="adj" fmla="val 10000"/>
          </a:avLst>
        </a:prstGeom>
        <a:solidFill>
          <a:schemeClr val="bg2">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TSAA</a:t>
          </a:r>
        </a:p>
      </dsp:txBody>
      <dsp:txXfrm>
        <a:off x="8695390" y="96051"/>
        <a:ext cx="2241583" cy="1086974"/>
      </dsp:txXfrm>
    </dsp:sp>
    <dsp:sp modelId="{FE095046-D86B-412C-9F2C-7E00230AB4B8}">
      <dsp:nvSpPr>
        <dsp:cNvPr id="0" name=""/>
        <dsp:cNvSpPr/>
      </dsp:nvSpPr>
      <dsp:spPr>
        <a:xfrm>
          <a:off x="8892495"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F7949-87A8-40AD-8C68-9F7D69184C82}">
      <dsp:nvSpPr>
        <dsp:cNvPr id="0" name=""/>
        <dsp:cNvSpPr/>
      </dsp:nvSpPr>
      <dsp:spPr>
        <a:xfrm>
          <a:off x="9123417"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$1,000(public)/ $2,000(private)</a:t>
          </a:r>
          <a:endParaRPr lang="en-US" sz="2100" b="0" kern="1200" dirty="0"/>
        </a:p>
      </dsp:txBody>
      <dsp:txXfrm>
        <a:off x="9157234" y="1539312"/>
        <a:ext cx="1779739" cy="1086974"/>
      </dsp:txXfrm>
    </dsp:sp>
    <dsp:sp modelId="{EF37787D-01D8-4D71-9D26-864146EB73CB}">
      <dsp:nvSpPr>
        <dsp:cNvPr id="0" name=""/>
        <dsp:cNvSpPr/>
      </dsp:nvSpPr>
      <dsp:spPr>
        <a:xfrm>
          <a:off x="8892495"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56B3F2-5D32-40DB-88B1-CBC466641B74}">
      <dsp:nvSpPr>
        <dsp:cNvPr id="0" name=""/>
        <dsp:cNvSpPr/>
      </dsp:nvSpPr>
      <dsp:spPr>
        <a:xfrm>
          <a:off x="9123417"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0" kern="1200"/>
            <a:t>Financial need per FAFSA*</a:t>
          </a:r>
          <a:endParaRPr lang="en-US" sz="2100" b="0" kern="1200" dirty="0"/>
        </a:p>
      </dsp:txBody>
      <dsp:txXfrm>
        <a:off x="9157234" y="2982573"/>
        <a:ext cx="1779739" cy="1086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DBB93-545C-4B74-AEF3-9BE4EEE07D27}">
      <dsp:nvSpPr>
        <dsp:cNvPr id="0" name=""/>
        <dsp:cNvSpPr/>
      </dsp:nvSpPr>
      <dsp:spPr>
        <a:xfrm>
          <a:off x="2009" y="62234"/>
          <a:ext cx="2309217" cy="1154608"/>
        </a:xfrm>
        <a:prstGeom prst="roundRect">
          <a:avLst>
            <a:gd name="adj" fmla="val 10000"/>
          </a:avLst>
        </a:prstGeom>
        <a:solidFill>
          <a:srgbClr val="00B0F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2"/>
              </a:solidFill>
            </a:rPr>
            <a:t>HOPE Scholarship</a:t>
          </a:r>
          <a:endParaRPr lang="en-US" sz="3200" kern="1200" dirty="0"/>
        </a:p>
      </dsp:txBody>
      <dsp:txXfrm>
        <a:off x="35826" y="96051"/>
        <a:ext cx="2241583" cy="1086974"/>
      </dsp:txXfrm>
    </dsp:sp>
    <dsp:sp modelId="{568E3623-8D94-4BF9-8F86-FF585F146F9C}">
      <dsp:nvSpPr>
        <dsp:cNvPr id="0" name=""/>
        <dsp:cNvSpPr/>
      </dsp:nvSpPr>
      <dsp:spPr>
        <a:xfrm>
          <a:off x="232930"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B70EF6-95A8-420F-911A-DE98BC74D4BB}">
      <dsp:nvSpPr>
        <dsp:cNvPr id="0" name=""/>
        <dsp:cNvSpPr/>
      </dsp:nvSpPr>
      <dsp:spPr>
        <a:xfrm>
          <a:off x="463852" y="1505495"/>
          <a:ext cx="1847373" cy="1154608"/>
        </a:xfrm>
        <a:prstGeom prst="roundRect">
          <a:avLst>
            <a:gd name="adj" fmla="val 10000"/>
          </a:avLst>
        </a:prstGeom>
        <a:solidFill>
          <a:srgbClr val="D1D3D6"/>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$1,600 per semester</a:t>
          </a:r>
        </a:p>
      </dsp:txBody>
      <dsp:txXfrm>
        <a:off x="497669" y="1539312"/>
        <a:ext cx="1779739" cy="1086974"/>
      </dsp:txXfrm>
    </dsp:sp>
    <dsp:sp modelId="{2DDCA523-D449-443F-BA3C-DBB5DD53DD4B}">
      <dsp:nvSpPr>
        <dsp:cNvPr id="0" name=""/>
        <dsp:cNvSpPr/>
      </dsp:nvSpPr>
      <dsp:spPr>
        <a:xfrm>
          <a:off x="232930"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BC1E-7B83-4B4C-A6E2-2067D849D0A9}">
      <dsp:nvSpPr>
        <dsp:cNvPr id="0" name=""/>
        <dsp:cNvSpPr/>
      </dsp:nvSpPr>
      <dsp:spPr>
        <a:xfrm>
          <a:off x="463852" y="2948756"/>
          <a:ext cx="1847373" cy="1154608"/>
        </a:xfrm>
        <a:prstGeom prst="roundRect">
          <a:avLst>
            <a:gd name="adj" fmla="val 10000"/>
          </a:avLst>
        </a:prstGeom>
        <a:solidFill>
          <a:srgbClr val="D1D3D6"/>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21 ACT/SAT or 3.0 GPA</a:t>
          </a:r>
        </a:p>
      </dsp:txBody>
      <dsp:txXfrm>
        <a:off x="497669" y="2982573"/>
        <a:ext cx="1779739" cy="1086974"/>
      </dsp:txXfrm>
    </dsp:sp>
    <dsp:sp modelId="{C9506349-344E-4E3B-A27E-A4F3A1C7C89D}">
      <dsp:nvSpPr>
        <dsp:cNvPr id="0" name=""/>
        <dsp:cNvSpPr/>
      </dsp:nvSpPr>
      <dsp:spPr>
        <a:xfrm>
          <a:off x="2888530" y="62234"/>
          <a:ext cx="2309217" cy="1154608"/>
        </a:xfrm>
        <a:prstGeom prst="roundRect">
          <a:avLst>
            <a:gd name="adj" fmla="val 10000"/>
          </a:avLst>
        </a:prstGeom>
        <a:solidFill>
          <a:srgbClr val="00B0F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Aspire</a:t>
          </a:r>
          <a:br>
            <a:rPr lang="en-US" sz="3200" kern="1200" dirty="0"/>
          </a:br>
          <a:r>
            <a:rPr lang="en-US" sz="3200" b="1" kern="1200" baseline="30000" dirty="0"/>
            <a:t>HOPE Supplement</a:t>
          </a:r>
          <a:r>
            <a:rPr lang="en-US" sz="3200" kern="1200" dirty="0"/>
            <a:t> </a:t>
          </a:r>
        </a:p>
      </dsp:txBody>
      <dsp:txXfrm>
        <a:off x="2922347" y="96051"/>
        <a:ext cx="2241583" cy="1086974"/>
      </dsp:txXfrm>
    </dsp:sp>
    <dsp:sp modelId="{F9B67FA5-E500-4FD7-8B75-955875DCC541}">
      <dsp:nvSpPr>
        <dsp:cNvPr id="0" name=""/>
        <dsp:cNvSpPr/>
      </dsp:nvSpPr>
      <dsp:spPr>
        <a:xfrm>
          <a:off x="3119452"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FB00A-6C81-4BE8-9C47-EFDD2FBE2DCA}">
      <dsp:nvSpPr>
        <dsp:cNvPr id="0" name=""/>
        <dsp:cNvSpPr/>
      </dsp:nvSpPr>
      <dsp:spPr>
        <a:xfrm>
          <a:off x="3350374"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+$250 per semester</a:t>
          </a:r>
        </a:p>
      </dsp:txBody>
      <dsp:txXfrm>
        <a:off x="3384191" y="1539312"/>
        <a:ext cx="1779739" cy="1086974"/>
      </dsp:txXfrm>
    </dsp:sp>
    <dsp:sp modelId="{00F8F13C-097B-4AD8-8043-2F656661078B}">
      <dsp:nvSpPr>
        <dsp:cNvPr id="0" name=""/>
        <dsp:cNvSpPr/>
      </dsp:nvSpPr>
      <dsp:spPr>
        <a:xfrm>
          <a:off x="3119452"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03B00-4D84-4FF1-B94F-C6C8FE236539}">
      <dsp:nvSpPr>
        <dsp:cNvPr id="0" name=""/>
        <dsp:cNvSpPr/>
      </dsp:nvSpPr>
      <dsp:spPr>
        <a:xfrm>
          <a:off x="3350374"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Parents AGI ≤$36,000</a:t>
          </a:r>
          <a:endParaRPr lang="en-US" sz="2400" kern="1200" dirty="0"/>
        </a:p>
      </dsp:txBody>
      <dsp:txXfrm>
        <a:off x="3384191" y="2982573"/>
        <a:ext cx="1779739" cy="1086974"/>
      </dsp:txXfrm>
    </dsp:sp>
    <dsp:sp modelId="{DB6B3198-AEDB-48DE-B06F-DDEBE5DAF3A1}">
      <dsp:nvSpPr>
        <dsp:cNvPr id="0" name=""/>
        <dsp:cNvSpPr/>
      </dsp:nvSpPr>
      <dsp:spPr>
        <a:xfrm>
          <a:off x="5775052" y="62234"/>
          <a:ext cx="2309217" cy="1154608"/>
        </a:xfrm>
        <a:prstGeom prst="roundRect">
          <a:avLst>
            <a:gd name="adj" fmla="val 10000"/>
          </a:avLst>
        </a:prstGeom>
        <a:solidFill>
          <a:srgbClr val="00B0F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t>GAMS</a:t>
          </a:r>
          <a:br>
            <a:rPr lang="en-US" sz="3200" kern="1200" dirty="0"/>
          </a:br>
          <a:r>
            <a:rPr lang="en-US" sz="3200" b="1" kern="1200" baseline="30000" dirty="0"/>
            <a:t>HOPE Supplement</a:t>
          </a:r>
          <a:endParaRPr lang="en-US" sz="3200" kern="1200" dirty="0"/>
        </a:p>
      </dsp:txBody>
      <dsp:txXfrm>
        <a:off x="5808869" y="96051"/>
        <a:ext cx="2241583" cy="1086974"/>
      </dsp:txXfrm>
    </dsp:sp>
    <dsp:sp modelId="{C09995C6-22A0-43E6-BD4E-E4C26C0121C6}">
      <dsp:nvSpPr>
        <dsp:cNvPr id="0" name=""/>
        <dsp:cNvSpPr/>
      </dsp:nvSpPr>
      <dsp:spPr>
        <a:xfrm>
          <a:off x="6005973"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E3DA9-0207-41AD-8DAC-E266000CA9DC}">
      <dsp:nvSpPr>
        <dsp:cNvPr id="0" name=""/>
        <dsp:cNvSpPr/>
      </dsp:nvSpPr>
      <dsp:spPr>
        <a:xfrm>
          <a:off x="6236895"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+$500 per semester</a:t>
          </a:r>
        </a:p>
      </dsp:txBody>
      <dsp:txXfrm>
        <a:off x="6270712" y="1539312"/>
        <a:ext cx="1779739" cy="1086974"/>
      </dsp:txXfrm>
    </dsp:sp>
    <dsp:sp modelId="{F677FD5B-DBAB-426D-905E-EF37772BD8B5}">
      <dsp:nvSpPr>
        <dsp:cNvPr id="0" name=""/>
        <dsp:cNvSpPr/>
      </dsp:nvSpPr>
      <dsp:spPr>
        <a:xfrm>
          <a:off x="6005973"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21ED4-E21A-4EBB-8297-41FB4C7C5E6A}">
      <dsp:nvSpPr>
        <dsp:cNvPr id="0" name=""/>
        <dsp:cNvSpPr/>
      </dsp:nvSpPr>
      <dsp:spPr>
        <a:xfrm>
          <a:off x="6236895"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29 ACT/SAT &amp; 3.75 GPA</a:t>
          </a:r>
          <a:endParaRPr lang="en-US" sz="2400" kern="1200" dirty="0"/>
        </a:p>
      </dsp:txBody>
      <dsp:txXfrm>
        <a:off x="6270712" y="2982573"/>
        <a:ext cx="1779739" cy="1086974"/>
      </dsp:txXfrm>
    </dsp:sp>
    <dsp:sp modelId="{D0FC9FC7-AB10-4721-8C79-12EB015AB51D}">
      <dsp:nvSpPr>
        <dsp:cNvPr id="0" name=""/>
        <dsp:cNvSpPr/>
      </dsp:nvSpPr>
      <dsp:spPr>
        <a:xfrm>
          <a:off x="8661573" y="62234"/>
          <a:ext cx="2309217" cy="1154608"/>
        </a:xfrm>
        <a:prstGeom prst="roundRect">
          <a:avLst>
            <a:gd name="adj" fmla="val 10000"/>
          </a:avLst>
        </a:prstGeom>
        <a:solidFill>
          <a:schemeClr val="bg2">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t>TSAA</a:t>
          </a:r>
          <a:endParaRPr lang="en-US" sz="3200" kern="1200" dirty="0"/>
        </a:p>
      </dsp:txBody>
      <dsp:txXfrm>
        <a:off x="8695390" y="96051"/>
        <a:ext cx="2241583" cy="1086974"/>
      </dsp:txXfrm>
    </dsp:sp>
    <dsp:sp modelId="{29C01070-F1D7-450C-954F-FDCE6D14591B}">
      <dsp:nvSpPr>
        <dsp:cNvPr id="0" name=""/>
        <dsp:cNvSpPr/>
      </dsp:nvSpPr>
      <dsp:spPr>
        <a:xfrm>
          <a:off x="8892495" y="1216843"/>
          <a:ext cx="230921" cy="865956"/>
        </a:xfrm>
        <a:custGeom>
          <a:avLst/>
          <a:gdLst/>
          <a:ahLst/>
          <a:cxnLst/>
          <a:rect l="0" t="0" r="0" b="0"/>
          <a:pathLst>
            <a:path>
              <a:moveTo>
                <a:pt x="0" y="0"/>
              </a:moveTo>
              <a:lnTo>
                <a:pt x="0" y="865956"/>
              </a:lnTo>
              <a:lnTo>
                <a:pt x="230921" y="8659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77E9B-E804-403E-93D9-F228708905B9}">
      <dsp:nvSpPr>
        <dsp:cNvPr id="0" name=""/>
        <dsp:cNvSpPr/>
      </dsp:nvSpPr>
      <dsp:spPr>
        <a:xfrm>
          <a:off x="9123417" y="1505495"/>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$1,000 per semester</a:t>
          </a:r>
        </a:p>
      </dsp:txBody>
      <dsp:txXfrm>
        <a:off x="9157234" y="1539312"/>
        <a:ext cx="1779739" cy="1086974"/>
      </dsp:txXfrm>
    </dsp:sp>
    <dsp:sp modelId="{4A0B1136-C077-4C46-85F9-6F8AEDBCFE56}">
      <dsp:nvSpPr>
        <dsp:cNvPr id="0" name=""/>
        <dsp:cNvSpPr/>
      </dsp:nvSpPr>
      <dsp:spPr>
        <a:xfrm>
          <a:off x="8892495" y="1216843"/>
          <a:ext cx="230921" cy="2309217"/>
        </a:xfrm>
        <a:custGeom>
          <a:avLst/>
          <a:gdLst/>
          <a:ahLst/>
          <a:cxnLst/>
          <a:rect l="0" t="0" r="0" b="0"/>
          <a:pathLst>
            <a:path>
              <a:moveTo>
                <a:pt x="0" y="0"/>
              </a:moveTo>
              <a:lnTo>
                <a:pt x="0" y="2309217"/>
              </a:lnTo>
              <a:lnTo>
                <a:pt x="230921" y="23092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80194-27C6-4A36-A7EE-D3C81DD1349C}">
      <dsp:nvSpPr>
        <dsp:cNvPr id="0" name=""/>
        <dsp:cNvSpPr/>
      </dsp:nvSpPr>
      <dsp:spPr>
        <a:xfrm>
          <a:off x="9123417" y="2948756"/>
          <a:ext cx="1847373" cy="115460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b="0" kern="1200"/>
            <a:t>Financial need per FAFSA*</a:t>
          </a:r>
          <a:endParaRPr lang="en-US" sz="2400" kern="1200" dirty="0"/>
        </a:p>
      </dsp:txBody>
      <dsp:txXfrm>
        <a:off x="9157234" y="2982573"/>
        <a:ext cx="1779739" cy="1086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DBB93-545C-4B74-AEF3-9BE4EEE07D27}">
      <dsp:nvSpPr>
        <dsp:cNvPr id="0" name=""/>
        <dsp:cNvSpPr/>
      </dsp:nvSpPr>
      <dsp:spPr>
        <a:xfrm>
          <a:off x="2810172" y="1289"/>
          <a:ext cx="2378868" cy="118943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Wilder- Naifeh</a:t>
          </a:r>
        </a:p>
      </dsp:txBody>
      <dsp:txXfrm>
        <a:off x="2845009" y="36126"/>
        <a:ext cx="2309194" cy="1119760"/>
      </dsp:txXfrm>
    </dsp:sp>
    <dsp:sp modelId="{4F96441E-D0EC-4645-A6F9-E0D74D58E1FF}">
      <dsp:nvSpPr>
        <dsp:cNvPr id="0" name=""/>
        <dsp:cNvSpPr/>
      </dsp:nvSpPr>
      <dsp:spPr>
        <a:xfrm>
          <a:off x="3048059" y="1190724"/>
          <a:ext cx="237658" cy="912201"/>
        </a:xfrm>
        <a:custGeom>
          <a:avLst/>
          <a:gdLst/>
          <a:ahLst/>
          <a:cxnLst/>
          <a:rect l="0" t="0" r="0" b="0"/>
          <a:pathLst>
            <a:path>
              <a:moveTo>
                <a:pt x="0" y="0"/>
              </a:moveTo>
              <a:lnTo>
                <a:pt x="0" y="912201"/>
              </a:lnTo>
              <a:lnTo>
                <a:pt x="237658" y="91220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C2B23-51DC-480C-B0A0-DE59D03C464E}">
      <dsp:nvSpPr>
        <dsp:cNvPr id="0" name=""/>
        <dsp:cNvSpPr/>
      </dsp:nvSpPr>
      <dsp:spPr>
        <a:xfrm>
          <a:off x="3285718" y="1508208"/>
          <a:ext cx="1903095" cy="1189434"/>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$667 per trimester</a:t>
          </a:r>
        </a:p>
      </dsp:txBody>
      <dsp:txXfrm>
        <a:off x="3320555" y="1543045"/>
        <a:ext cx="1833421" cy="1119760"/>
      </dsp:txXfrm>
    </dsp:sp>
    <dsp:sp modelId="{B39802D0-B609-4FA2-BFB9-18DF9975139C}">
      <dsp:nvSpPr>
        <dsp:cNvPr id="0" name=""/>
        <dsp:cNvSpPr/>
      </dsp:nvSpPr>
      <dsp:spPr>
        <a:xfrm>
          <a:off x="3048059" y="1190724"/>
          <a:ext cx="237658" cy="2380158"/>
        </a:xfrm>
        <a:custGeom>
          <a:avLst/>
          <a:gdLst/>
          <a:ahLst/>
          <a:cxnLst/>
          <a:rect l="0" t="0" r="0" b="0"/>
          <a:pathLst>
            <a:path>
              <a:moveTo>
                <a:pt x="0" y="0"/>
              </a:moveTo>
              <a:lnTo>
                <a:pt x="0" y="2380158"/>
              </a:lnTo>
              <a:lnTo>
                <a:pt x="237658" y="23801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4156B-9374-47C5-BEE7-796505A23E44}">
      <dsp:nvSpPr>
        <dsp:cNvPr id="0" name=""/>
        <dsp:cNvSpPr/>
      </dsp:nvSpPr>
      <dsp:spPr>
        <a:xfrm>
          <a:off x="3285718" y="2976165"/>
          <a:ext cx="1903095" cy="1189434"/>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Certificate/</a:t>
          </a:r>
          <a:br>
            <a:rPr lang="en-US" sz="2500" kern="1200"/>
          </a:br>
          <a:r>
            <a:rPr lang="en-US" sz="2500" kern="1200"/>
            <a:t>Diploma TCAT</a:t>
          </a:r>
          <a:endParaRPr lang="en-US" sz="2500" kern="1200" dirty="0"/>
        </a:p>
      </dsp:txBody>
      <dsp:txXfrm>
        <a:off x="3320555" y="3011002"/>
        <a:ext cx="1833421" cy="1119760"/>
      </dsp:txXfrm>
    </dsp:sp>
    <dsp:sp modelId="{A3719C3A-E9E8-4958-B827-CC5D29F046BB}">
      <dsp:nvSpPr>
        <dsp:cNvPr id="0" name=""/>
        <dsp:cNvSpPr/>
      </dsp:nvSpPr>
      <dsp:spPr>
        <a:xfrm>
          <a:off x="5783758" y="1289"/>
          <a:ext cx="2378868" cy="1189434"/>
        </a:xfrm>
        <a:prstGeom prst="roundRect">
          <a:avLst>
            <a:gd name="adj" fmla="val 10000"/>
          </a:avLst>
        </a:prstGeom>
        <a:solidFill>
          <a:schemeClr val="bg2">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a:t>TSAA</a:t>
          </a:r>
          <a:endParaRPr lang="en-US" sz="3600" kern="1200" dirty="0"/>
        </a:p>
      </dsp:txBody>
      <dsp:txXfrm>
        <a:off x="5818595" y="36126"/>
        <a:ext cx="2309194" cy="1119760"/>
      </dsp:txXfrm>
    </dsp:sp>
    <dsp:sp modelId="{27421646-313B-4C7B-BE09-ACEF59940F99}">
      <dsp:nvSpPr>
        <dsp:cNvPr id="0" name=""/>
        <dsp:cNvSpPr/>
      </dsp:nvSpPr>
      <dsp:spPr>
        <a:xfrm>
          <a:off x="6021645" y="1190724"/>
          <a:ext cx="237886" cy="892075"/>
        </a:xfrm>
        <a:custGeom>
          <a:avLst/>
          <a:gdLst/>
          <a:ahLst/>
          <a:cxnLst/>
          <a:rect l="0" t="0" r="0" b="0"/>
          <a:pathLst>
            <a:path>
              <a:moveTo>
                <a:pt x="0" y="0"/>
              </a:moveTo>
              <a:lnTo>
                <a:pt x="0" y="892075"/>
              </a:lnTo>
              <a:lnTo>
                <a:pt x="237886" y="8920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F0350B-9917-4038-AC49-61813ECEF1DC}">
      <dsp:nvSpPr>
        <dsp:cNvPr id="0" name=""/>
        <dsp:cNvSpPr/>
      </dsp:nvSpPr>
      <dsp:spPr>
        <a:xfrm>
          <a:off x="6259532" y="1488082"/>
          <a:ext cx="1903095" cy="1189434"/>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t>$667 per trimester</a:t>
          </a:r>
        </a:p>
      </dsp:txBody>
      <dsp:txXfrm>
        <a:off x="6294369" y="1522919"/>
        <a:ext cx="1833421" cy="1119760"/>
      </dsp:txXfrm>
    </dsp:sp>
    <dsp:sp modelId="{4BB1F422-2608-49F5-8924-EF3F3BB599B5}">
      <dsp:nvSpPr>
        <dsp:cNvPr id="0" name=""/>
        <dsp:cNvSpPr/>
      </dsp:nvSpPr>
      <dsp:spPr>
        <a:xfrm>
          <a:off x="6021645" y="1190724"/>
          <a:ext cx="237886" cy="2378868"/>
        </a:xfrm>
        <a:custGeom>
          <a:avLst/>
          <a:gdLst/>
          <a:ahLst/>
          <a:cxnLst/>
          <a:rect l="0" t="0" r="0" b="0"/>
          <a:pathLst>
            <a:path>
              <a:moveTo>
                <a:pt x="0" y="0"/>
              </a:moveTo>
              <a:lnTo>
                <a:pt x="0" y="2378868"/>
              </a:lnTo>
              <a:lnTo>
                <a:pt x="237886" y="237886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49E26-8E6C-47DC-8CA0-7C28CAF200D6}">
      <dsp:nvSpPr>
        <dsp:cNvPr id="0" name=""/>
        <dsp:cNvSpPr/>
      </dsp:nvSpPr>
      <dsp:spPr>
        <a:xfrm>
          <a:off x="6259532" y="2974875"/>
          <a:ext cx="1903095" cy="1189434"/>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0" kern="1200"/>
            <a:t>Financial need per FAFSA*</a:t>
          </a:r>
          <a:endParaRPr lang="en-US" sz="2500" kern="1200" dirty="0"/>
        </a:p>
      </dsp:txBody>
      <dsp:txXfrm>
        <a:off x="6294369" y="3009712"/>
        <a:ext cx="1833421" cy="1119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A529B845-3DE4-C44E-82C8-700AB11ED3A6}" type="datetime1">
              <a:rPr lang="en-US" smtClean="0"/>
              <a:t>9/28/2023</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002" cy="461193"/>
          </a:xfrm>
          <a:prstGeom prst="rect">
            <a:avLst/>
          </a:prstGeom>
        </p:spPr>
        <p:txBody>
          <a:bodyPr vert="horz" lIns="87474" tIns="43738" rIns="87474" bIns="43738" rtlCol="0"/>
          <a:lstStyle>
            <a:lvl1pPr algn="l">
              <a:defRPr sz="1200"/>
            </a:lvl1pPr>
          </a:lstStyle>
          <a:p>
            <a:endParaRPr lang="en-US"/>
          </a:p>
        </p:txBody>
      </p:sp>
      <p:sp>
        <p:nvSpPr>
          <p:cNvPr id="3" name="Date Placeholder 2"/>
          <p:cNvSpPr>
            <a:spLocks noGrp="1"/>
          </p:cNvSpPr>
          <p:nvPr>
            <p:ph type="dt" idx="1"/>
          </p:nvPr>
        </p:nvSpPr>
        <p:spPr>
          <a:xfrm>
            <a:off x="3936566" y="2"/>
            <a:ext cx="3012002" cy="461193"/>
          </a:xfrm>
          <a:prstGeom prst="rect">
            <a:avLst/>
          </a:prstGeom>
        </p:spPr>
        <p:txBody>
          <a:bodyPr vert="horz" lIns="87474" tIns="43738" rIns="87474" bIns="43738" rtlCol="0"/>
          <a:lstStyle>
            <a:lvl1pPr algn="r">
              <a:defRPr sz="1200"/>
            </a:lvl1pPr>
          </a:lstStyle>
          <a:p>
            <a:fld id="{D55E2DDC-EEF2-C84C-B230-6800F23774E3}" type="datetime1">
              <a:rPr lang="en-US" smtClean="0"/>
              <a:t>9/28/2023</a:t>
            </a:fld>
            <a:endParaRPr lang="en-US"/>
          </a:p>
        </p:txBody>
      </p:sp>
      <p:sp>
        <p:nvSpPr>
          <p:cNvPr id="4" name="Slide Image Placeholder 3"/>
          <p:cNvSpPr>
            <a:spLocks noGrp="1" noRot="1" noChangeAspect="1"/>
          </p:cNvSpPr>
          <p:nvPr>
            <p:ph type="sldImg" idx="2"/>
          </p:nvPr>
        </p:nvSpPr>
        <p:spPr>
          <a:xfrm>
            <a:off x="396875" y="693738"/>
            <a:ext cx="6156325" cy="3463925"/>
          </a:xfrm>
          <a:prstGeom prst="rect">
            <a:avLst/>
          </a:prstGeom>
          <a:noFill/>
          <a:ln w="12700">
            <a:solidFill>
              <a:prstClr val="black"/>
            </a:solidFill>
          </a:ln>
        </p:spPr>
        <p:txBody>
          <a:bodyPr vert="horz" lIns="87474" tIns="43738" rIns="87474" bIns="43738" rtlCol="0" anchor="ctr"/>
          <a:lstStyle/>
          <a:p>
            <a:endParaRPr lang="en-US"/>
          </a:p>
        </p:txBody>
      </p:sp>
      <p:sp>
        <p:nvSpPr>
          <p:cNvPr id="5" name="Notes Placeholder 4"/>
          <p:cNvSpPr>
            <a:spLocks noGrp="1"/>
          </p:cNvSpPr>
          <p:nvPr>
            <p:ph type="body" sz="quarter" idx="3"/>
          </p:nvPr>
        </p:nvSpPr>
        <p:spPr>
          <a:xfrm>
            <a:off x="695311" y="4387444"/>
            <a:ext cx="5559456" cy="4155317"/>
          </a:xfrm>
          <a:prstGeom prst="rect">
            <a:avLst/>
          </a:prstGeom>
        </p:spPr>
        <p:txBody>
          <a:bodyPr vert="horz" lIns="87474" tIns="43738" rIns="87474" bIns="437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3358"/>
            <a:ext cx="3012002" cy="461193"/>
          </a:xfrm>
          <a:prstGeom prst="rect">
            <a:avLst/>
          </a:prstGeom>
        </p:spPr>
        <p:txBody>
          <a:bodyPr vert="horz" lIns="87474" tIns="43738" rIns="87474" bIns="43738" rtlCol="0" anchor="b"/>
          <a:lstStyle>
            <a:lvl1pPr algn="l">
              <a:defRPr sz="1200"/>
            </a:lvl1pPr>
          </a:lstStyle>
          <a:p>
            <a:endParaRPr lang="en-US"/>
          </a:p>
        </p:txBody>
      </p:sp>
      <p:sp>
        <p:nvSpPr>
          <p:cNvPr id="7" name="Slide Number Placeholder 6"/>
          <p:cNvSpPr>
            <a:spLocks noGrp="1"/>
          </p:cNvSpPr>
          <p:nvPr>
            <p:ph type="sldNum" sz="quarter" idx="5"/>
          </p:nvPr>
        </p:nvSpPr>
        <p:spPr>
          <a:xfrm>
            <a:off x="3936566" y="8773358"/>
            <a:ext cx="3012002" cy="461193"/>
          </a:xfrm>
          <a:prstGeom prst="rect">
            <a:avLst/>
          </a:prstGeom>
        </p:spPr>
        <p:txBody>
          <a:bodyPr vert="horz" lIns="87474" tIns="43738" rIns="87474" bIns="43738"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a:t>
            </a:fld>
            <a:endParaRPr lang="en-US"/>
          </a:p>
        </p:txBody>
      </p:sp>
    </p:spTree>
    <p:extLst>
      <p:ext uri="{BB962C8B-B14F-4D97-AF65-F5344CB8AC3E}">
        <p14:creationId xmlns:p14="http://schemas.microsoft.com/office/powerpoint/2010/main" val="392143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Tennessee Promise allows students to attend a technical or community college tuition free. Every high school senior should complete these four steps to become eligible by the deadlines shown. You will learn more about the meeting and community service steps later this year from either Tennessee Achieves or the Ayers Foundation. </a:t>
            </a:r>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18</a:t>
            </a:fld>
            <a:endParaRPr lang="en-US"/>
          </a:p>
        </p:txBody>
      </p:sp>
    </p:spTree>
    <p:extLst>
      <p:ext uri="{BB962C8B-B14F-4D97-AF65-F5344CB8AC3E}">
        <p14:creationId xmlns:p14="http://schemas.microsoft.com/office/powerpoint/2010/main" val="38200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3</a:t>
            </a:fld>
            <a:endParaRPr lang="en-US"/>
          </a:p>
        </p:txBody>
      </p:sp>
    </p:spTree>
    <p:extLst>
      <p:ext uri="{BB962C8B-B14F-4D97-AF65-F5344CB8AC3E}">
        <p14:creationId xmlns:p14="http://schemas.microsoft.com/office/powerpoint/2010/main" val="336700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 will be open at some point this December. Second, Tennessee’s priority deadline will be April 15.  Third, anyone working on the FAFSA will now need a username/password to complete their part.  Fourth, the student will complete their part of the FAFSA…</a:t>
            </a:r>
          </a:p>
        </p:txBody>
      </p:sp>
      <p:sp>
        <p:nvSpPr>
          <p:cNvPr id="4" name="Slide Number Placeholder 3"/>
          <p:cNvSpPr>
            <a:spLocks noGrp="1"/>
          </p:cNvSpPr>
          <p:nvPr>
            <p:ph type="sldNum" sz="quarter" idx="5"/>
          </p:nvPr>
        </p:nvSpPr>
        <p:spPr/>
        <p:txBody>
          <a:bodyPr/>
          <a:lstStyle/>
          <a:p>
            <a:fld id="{DE8B79F1-B7B6-4FD2-9263-BB9B47A67CD8}" type="slidenum">
              <a:rPr lang="en-US" smtClean="0"/>
              <a:t>4</a:t>
            </a:fld>
            <a:endParaRPr lang="en-US"/>
          </a:p>
        </p:txBody>
      </p:sp>
    </p:spTree>
    <p:extLst>
      <p:ext uri="{BB962C8B-B14F-4D97-AF65-F5344CB8AC3E}">
        <p14:creationId xmlns:p14="http://schemas.microsoft.com/office/powerpoint/2010/main" val="193997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6</a:t>
            </a:fld>
            <a:endParaRPr lang="en-US"/>
          </a:p>
        </p:txBody>
      </p:sp>
    </p:spTree>
    <p:extLst>
      <p:ext uri="{BB962C8B-B14F-4D97-AF65-F5344CB8AC3E}">
        <p14:creationId xmlns:p14="http://schemas.microsoft.com/office/powerpoint/2010/main" val="200461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8</a:t>
            </a:fld>
            <a:endParaRPr lang="en-US"/>
          </a:p>
        </p:txBody>
      </p:sp>
    </p:spTree>
    <p:extLst>
      <p:ext uri="{BB962C8B-B14F-4D97-AF65-F5344CB8AC3E}">
        <p14:creationId xmlns:p14="http://schemas.microsoft.com/office/powerpoint/2010/main" val="273981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Tennessee Promise allows students to attend a technical or community college tuition free. Every high school senior should complete these four steps to become eligible by the deadlines shown. You will learn more about the meeting and community service steps later this year from either Tennessee Achieves or the Ayers Foundation. </a:t>
            </a:r>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9</a:t>
            </a:fld>
            <a:endParaRPr lang="en-US"/>
          </a:p>
        </p:txBody>
      </p:sp>
    </p:spTree>
    <p:extLst>
      <p:ext uri="{BB962C8B-B14F-4D97-AF65-F5344CB8AC3E}">
        <p14:creationId xmlns:p14="http://schemas.microsoft.com/office/powerpoint/2010/main" val="367436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By completing the four steps and enrolling at a technical or community college next fall, Promise will offset any tuition not covered by other financial aid. You will still be responsible for costs such as books, food, and other fees. </a:t>
            </a:r>
          </a:p>
        </p:txBody>
      </p:sp>
      <p:sp>
        <p:nvSpPr>
          <p:cNvPr id="4" name="Slide Number Placeholder 3"/>
          <p:cNvSpPr>
            <a:spLocks noGrp="1"/>
          </p:cNvSpPr>
          <p:nvPr>
            <p:ph type="sldNum" sz="quarter" idx="5"/>
          </p:nvPr>
        </p:nvSpPr>
        <p:spPr/>
        <p:txBody>
          <a:bodyPr/>
          <a:lstStyle/>
          <a:p>
            <a:fld id="{DE8B79F1-B7B6-4FD2-9263-BB9B47A67CD8}" type="slidenum">
              <a:rPr lang="en-US" smtClean="0"/>
              <a:t>10</a:t>
            </a:fld>
            <a:endParaRPr lang="en-US"/>
          </a:p>
        </p:txBody>
      </p:sp>
    </p:spTree>
    <p:extLst>
      <p:ext uri="{BB962C8B-B14F-4D97-AF65-F5344CB8AC3E}">
        <p14:creationId xmlns:p14="http://schemas.microsoft.com/office/powerpoint/2010/main" val="123770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on the FAFSA, check out how to fill out the FAFSA under money for college at collegefortn.org.</a:t>
            </a:r>
            <a:endParaRPr lang="en-US" sz="1800" dirty="0"/>
          </a:p>
        </p:txBody>
      </p:sp>
      <p:sp>
        <p:nvSpPr>
          <p:cNvPr id="4" name="Slide Number Placeholder 3"/>
          <p:cNvSpPr>
            <a:spLocks noGrp="1"/>
          </p:cNvSpPr>
          <p:nvPr>
            <p:ph type="sldNum" sz="quarter" idx="5"/>
          </p:nvPr>
        </p:nvSpPr>
        <p:spPr/>
        <p:txBody>
          <a:bodyPr/>
          <a:lstStyle/>
          <a:p>
            <a:fld id="{DE8B79F1-B7B6-4FD2-9263-BB9B47A67CD8}" type="slidenum">
              <a:rPr lang="en-US" smtClean="0"/>
              <a:t>11</a:t>
            </a:fld>
            <a:endParaRPr lang="en-US"/>
          </a:p>
        </p:txBody>
      </p:sp>
    </p:spTree>
    <p:extLst>
      <p:ext uri="{BB962C8B-B14F-4D97-AF65-F5344CB8AC3E}">
        <p14:creationId xmlns:p14="http://schemas.microsoft.com/office/powerpoint/2010/main" val="410632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3738"/>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12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3" name="Picture 2">
            <a:extLst>
              <a:ext uri="{FF2B5EF4-FFF2-40B4-BE49-F238E27FC236}">
                <a16:creationId xmlns:a16="http://schemas.microsoft.com/office/drawing/2014/main" id="{7DA05B4F-BCAB-4A1D-9D0D-5537CD6DCA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125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63109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1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2140251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6" name="Picture 5">
            <a:extLst>
              <a:ext uri="{FF2B5EF4-FFF2-40B4-BE49-F238E27FC236}">
                <a16:creationId xmlns:a16="http://schemas.microsoft.com/office/drawing/2014/main" id="{FCA8DEA2-D7EF-410A-82D3-8F7FCC6D5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133600"/>
            <a:ext cx="5349240" cy="696903"/>
          </a:xfrm>
          <a:prstGeom prst="rect">
            <a:avLst/>
          </a:prstGeom>
        </p:spPr>
      </p:pic>
      <p:cxnSp>
        <p:nvCxnSpPr>
          <p:cNvPr id="11" name="Straight Connector 10"/>
          <p:cNvCxnSpPr/>
          <p:nvPr userDrawn="1"/>
        </p:nvCxnSpPr>
        <p:spPr>
          <a:xfrm>
            <a:off x="3048000" y="2895600"/>
            <a:ext cx="6096000" cy="0"/>
          </a:xfrm>
          <a:prstGeom prst="line">
            <a:avLst/>
          </a:prstGeom>
          <a:ln w="190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2156397" y="2971800"/>
            <a:ext cx="7879207" cy="584200"/>
          </a:xfrm>
        </p:spPr>
        <p:txBody>
          <a:bodyPr>
            <a:normAutofit fontScale="92500" lnSpcReduction="20000"/>
          </a:bodyPr>
          <a:lstStyle>
            <a:lvl1pPr marL="0" indent="0" algn="ctr">
              <a:buNone/>
              <a:defRPr/>
            </a:lvl1pPr>
          </a:lstStyle>
          <a:p>
            <a:r>
              <a:rPr lang="en-US" sz="3900" dirty="0">
                <a:solidFill>
                  <a:srgbClr val="183962"/>
                </a:solidFill>
                <a:latin typeface="+mj-lt"/>
                <a:ea typeface="Open Sans" panose="020B0606030504020204" pitchFamily="34" charset="0"/>
                <a:cs typeface="Open Sans" panose="020B0606030504020204" pitchFamily="34" charset="0"/>
              </a:rPr>
              <a:t>Presentation Title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173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tx2"/>
                </a:solidFill>
              </a:defRPr>
            </a:lvl1pPr>
            <a:lvl2pPr marL="742950" indent="-285750">
              <a:buFont typeface="Calibri" panose="020F0502020204030204" pitchFamily="34" charset="0"/>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379925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6197600" y="1676400"/>
            <a:ext cx="53848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104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10"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sz="3200">
                <a:solidFill>
                  <a:schemeClr val="tx2"/>
                </a:solidFill>
                <a:latin typeface="+mj-lt"/>
              </a:defRPr>
            </a:lvl1pPr>
            <a:lvl2pPr marL="742950" indent="-285750">
              <a:buFont typeface="Calibri" panose="020F0502020204030204" pitchFamily="34" charset="0"/>
              <a:buChar char="▫"/>
              <a:defRPr sz="3200">
                <a:solidFill>
                  <a:schemeClr val="tx2"/>
                </a:solidFill>
                <a:latin typeface="+mj-lt"/>
              </a:defRPr>
            </a:lvl2pPr>
            <a:lvl3pPr>
              <a:defRPr sz="3200">
                <a:solidFill>
                  <a:schemeClr val="tx2"/>
                </a:solidFill>
                <a:latin typeface="+mj-lt"/>
              </a:defRPr>
            </a:lvl3pPr>
            <a:lvl4pPr>
              <a:defRPr sz="3200">
                <a:solidFill>
                  <a:schemeClr val="tx2"/>
                </a:solidFill>
                <a:latin typeface="+mj-lt"/>
              </a:defRPr>
            </a:lvl4pPr>
            <a:lvl5pPr>
              <a:defRPr sz="3200">
                <a:solidFill>
                  <a:schemeClr val="tx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Tree>
    <p:extLst>
      <p:ext uri="{BB962C8B-B14F-4D97-AF65-F5344CB8AC3E}">
        <p14:creationId xmlns:p14="http://schemas.microsoft.com/office/powerpoint/2010/main" val="1740725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Autofit/>
          </a:bodyPr>
          <a:lstStyle/>
          <a:p>
            <a:r>
              <a:rPr lang="en-US" dirty="0"/>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pic>
        <p:nvPicPr>
          <p:cNvPr id="5" name="Picture 4" descr="Text, logo&#10;&#10;Description automatically generated">
            <a:extLst>
              <a:ext uri="{FF2B5EF4-FFF2-40B4-BE49-F238E27FC236}">
                <a16:creationId xmlns:a16="http://schemas.microsoft.com/office/drawing/2014/main" id="{29A07525-E9DB-4F95-9511-4A05634699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23872" y="6324600"/>
            <a:ext cx="3244328" cy="685800"/>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 id="2147483743" r:id="rId5"/>
    <p:sldLayoutId id="2147483744" r:id="rId6"/>
    <p:sldLayoutId id="2147483745" r:id="rId7"/>
    <p:sldLayoutId id="2147483746"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defTabSz="914400" rtl="0" eaLnBrk="1" latinLnBrk="0" hangingPunct="1">
        <a:spcBef>
          <a:spcPct val="0"/>
        </a:spcBef>
        <a:buNone/>
        <a:defRPr sz="6600" b="1" i="0" kern="1200">
          <a:solidFill>
            <a:schemeClr val="tx2"/>
          </a:solidFill>
          <a:latin typeface="+mj-lt"/>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3200" kern="1200">
          <a:solidFill>
            <a:schemeClr val="tx2"/>
          </a:solidFill>
          <a:latin typeface="+mj-lt"/>
          <a:ea typeface="+mn-ea"/>
          <a:cs typeface="Open Sans"/>
        </a:defRPr>
      </a:lvl1pPr>
      <a:lvl2pPr marL="742950" indent="-285750" algn="l" defTabSz="914400" rtl="0" eaLnBrk="1" latinLnBrk="0" hangingPunct="1">
        <a:spcBef>
          <a:spcPct val="20000"/>
        </a:spcBef>
        <a:buClr>
          <a:schemeClr val="tx2"/>
        </a:buClr>
        <a:buFont typeface="Calibri" panose="020F0502020204030204" pitchFamily="34" charset="0"/>
        <a:buChar char="▫"/>
        <a:defRPr sz="2800" kern="1200">
          <a:solidFill>
            <a:schemeClr val="tx2"/>
          </a:solidFill>
          <a:latin typeface="+mj-lt"/>
          <a:ea typeface="+mn-ea"/>
          <a:cs typeface="Open Sans"/>
        </a:defRPr>
      </a:lvl2pPr>
      <a:lvl3pPr marL="1143000" indent="-228600" algn="l" defTabSz="914400" rtl="0" eaLnBrk="1" latinLnBrk="0" hangingPunct="1">
        <a:spcBef>
          <a:spcPct val="20000"/>
        </a:spcBef>
        <a:buClr>
          <a:schemeClr val="tx2"/>
        </a:buClr>
        <a:buFont typeface="Calibri" panose="020F0502020204030204" pitchFamily="34" charset="0"/>
        <a:buChar char="–"/>
        <a:defRPr sz="2400" kern="1200">
          <a:solidFill>
            <a:schemeClr val="tx2"/>
          </a:solidFill>
          <a:latin typeface="+mj-lt"/>
          <a:ea typeface="+mn-ea"/>
          <a:cs typeface="Open Sans"/>
        </a:defRPr>
      </a:lvl3pPr>
      <a:lvl4pPr marL="1600200" indent="-228600" algn="l" defTabSz="914400" rtl="0" eaLnBrk="1" latinLnBrk="0" hangingPunct="1">
        <a:spcBef>
          <a:spcPct val="20000"/>
        </a:spcBef>
        <a:buClr>
          <a:schemeClr val="tx2"/>
        </a:buClr>
        <a:buFont typeface="Wingdings" panose="05000000000000000000" pitchFamily="2" charset="2"/>
        <a:buChar char="§"/>
        <a:defRPr sz="2000" kern="1200">
          <a:solidFill>
            <a:schemeClr val="tx2"/>
          </a:solidFill>
          <a:latin typeface="+mj-lt"/>
          <a:ea typeface="+mn-ea"/>
          <a:cs typeface="Open San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2"/>
          </a:solidFill>
          <a:latin typeface="+mj-lt"/>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1298" y="2971800"/>
            <a:ext cx="5909405" cy="584200"/>
          </a:xfrm>
        </p:spPr>
        <p:txBody>
          <a:bodyPr>
            <a:normAutofit fontScale="92500" lnSpcReduction="20000"/>
          </a:bodyPr>
          <a:lstStyle>
            <a:lvl1pPr marL="0" indent="0" algn="ctr">
              <a:buNone/>
              <a:defRPr/>
            </a:lvl1pPr>
          </a:lstStyle>
          <a:p>
            <a:r>
              <a:rPr lang="en-US" sz="3900" dirty="0">
                <a:solidFill>
                  <a:srgbClr val="183962"/>
                </a:solidFill>
                <a:ea typeface="Open Sans" panose="020B0606030504020204" pitchFamily="34" charset="0"/>
                <a:cs typeface="Open Sans" panose="020B0606030504020204" pitchFamily="34" charset="0"/>
              </a:rPr>
              <a:t>Paying for College</a:t>
            </a:r>
            <a:endParaRPr lang="en-US" dirty="0">
              <a:solidFill>
                <a:srgbClr val="183962"/>
              </a:solidFill>
              <a:latin typeface="+mj-lt"/>
              <a:ea typeface="Open Sans" panose="020B0606030504020204" pitchFamily="34" charset="0"/>
              <a:cs typeface="Open Sans" panose="020B0606030504020204" pitchFamily="34" charset="0"/>
            </a:endParaRPr>
          </a:p>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1747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43CB26-04D6-4BA9-BED0-A4CCBC256156}"/>
              </a:ext>
            </a:extLst>
          </p:cNvPr>
          <p:cNvSpPr/>
          <p:nvPr/>
        </p:nvSpPr>
        <p:spPr>
          <a:xfrm>
            <a:off x="0" y="1503402"/>
            <a:ext cx="12192000" cy="1431581"/>
          </a:xfrm>
          <a:prstGeom prst="rect">
            <a:avLst/>
          </a:prstGeom>
          <a:pattFill prst="pct25">
            <a:fgClr>
              <a:schemeClr val="tx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TN Promise Examples</a:t>
            </a:r>
            <a:endParaRPr lang="en-US" i="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C7E6006D-5D02-4524-BF48-93CBB1AFD46E}"/>
              </a:ext>
            </a:extLst>
          </p:cNvPr>
          <p:cNvCxnSpPr>
            <a:cxnSpLocks/>
          </p:cNvCxnSpPr>
          <p:nvPr/>
        </p:nvCxnSpPr>
        <p:spPr>
          <a:xfrm>
            <a:off x="0" y="2986087"/>
            <a:ext cx="12207240" cy="23756"/>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1ACB55-2E33-4D6A-B7BA-EEF16BAA8A60}"/>
              </a:ext>
            </a:extLst>
          </p:cNvPr>
          <p:cNvCxnSpPr>
            <a:cxnSpLocks/>
          </p:cNvCxnSpPr>
          <p:nvPr/>
        </p:nvCxnSpPr>
        <p:spPr>
          <a:xfrm>
            <a:off x="-15240" y="5161076"/>
            <a:ext cx="12207240" cy="20621"/>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DA164484-BBE8-4C0A-9E06-8316D18FC255}"/>
              </a:ext>
            </a:extLst>
          </p:cNvPr>
          <p:cNvSpPr/>
          <p:nvPr/>
        </p:nvSpPr>
        <p:spPr>
          <a:xfrm>
            <a:off x="2438400" y="2475900"/>
            <a:ext cx="1828800" cy="265176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Pell $3,697</a:t>
            </a:r>
          </a:p>
        </p:txBody>
      </p:sp>
      <p:sp>
        <p:nvSpPr>
          <p:cNvPr id="13" name="TextBox 12">
            <a:extLst>
              <a:ext uri="{FF2B5EF4-FFF2-40B4-BE49-F238E27FC236}">
                <a16:creationId xmlns:a16="http://schemas.microsoft.com/office/drawing/2014/main" id="{8ACFFB48-6D2C-42EE-B16A-7AA0B8F2831C}"/>
              </a:ext>
            </a:extLst>
          </p:cNvPr>
          <p:cNvSpPr txBox="1"/>
          <p:nvPr/>
        </p:nvSpPr>
        <p:spPr>
          <a:xfrm>
            <a:off x="2057400" y="4572000"/>
            <a:ext cx="454325" cy="707886"/>
          </a:xfrm>
          <a:prstGeom prst="rect">
            <a:avLst/>
          </a:prstGeom>
          <a:noFill/>
        </p:spPr>
        <p:txBody>
          <a:bodyPr wrap="square" rtlCol="0">
            <a:spAutoFit/>
          </a:bodyPr>
          <a:lstStyle/>
          <a:p>
            <a:r>
              <a:rPr lang="en-US" sz="4000" b="1" dirty="0">
                <a:ln w="13462">
                  <a:solidFill>
                    <a:schemeClr val="bg1"/>
                  </a:solidFill>
                  <a:prstDash val="solid"/>
                </a:ln>
                <a:solidFill>
                  <a:schemeClr val="tx2"/>
                </a:solidFill>
                <a:effectLst>
                  <a:outerShdw dist="38100" dir="2700000" algn="bl" rotWithShape="0">
                    <a:schemeClr val="accent5"/>
                  </a:outerShdw>
                </a:effectLst>
              </a:rPr>
              <a:t>1</a:t>
            </a:r>
          </a:p>
        </p:txBody>
      </p:sp>
      <p:sp>
        <p:nvSpPr>
          <p:cNvPr id="18" name="Rectangle: Rounded Corners 17">
            <a:extLst>
              <a:ext uri="{FF2B5EF4-FFF2-40B4-BE49-F238E27FC236}">
                <a16:creationId xmlns:a16="http://schemas.microsoft.com/office/drawing/2014/main" id="{034187CA-3EA1-410D-876B-36432FF0D34B}"/>
              </a:ext>
            </a:extLst>
          </p:cNvPr>
          <p:cNvSpPr/>
          <p:nvPr/>
        </p:nvSpPr>
        <p:spPr>
          <a:xfrm>
            <a:off x="2438400" y="1706880"/>
            <a:ext cx="1828800" cy="731520"/>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TSAA $1,000</a:t>
            </a:r>
          </a:p>
        </p:txBody>
      </p:sp>
      <p:sp>
        <p:nvSpPr>
          <p:cNvPr id="19" name="Rectangle: Rounded Corners 18">
            <a:extLst>
              <a:ext uri="{FF2B5EF4-FFF2-40B4-BE49-F238E27FC236}">
                <a16:creationId xmlns:a16="http://schemas.microsoft.com/office/drawing/2014/main" id="{55074549-6563-44AA-8FE7-EED9FD4BEAD5}"/>
              </a:ext>
            </a:extLst>
          </p:cNvPr>
          <p:cNvSpPr/>
          <p:nvPr/>
        </p:nvSpPr>
        <p:spPr>
          <a:xfrm>
            <a:off x="5181600" y="3830621"/>
            <a:ext cx="1828800" cy="130261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HOPE $1,600</a:t>
            </a:r>
          </a:p>
        </p:txBody>
      </p:sp>
      <p:sp>
        <p:nvSpPr>
          <p:cNvPr id="20" name="Rectangle: Rounded Corners 19">
            <a:extLst>
              <a:ext uri="{FF2B5EF4-FFF2-40B4-BE49-F238E27FC236}">
                <a16:creationId xmlns:a16="http://schemas.microsoft.com/office/drawing/2014/main" id="{3F62C91D-C363-436A-BE83-D4DF7CB5E238}"/>
              </a:ext>
            </a:extLst>
          </p:cNvPr>
          <p:cNvSpPr/>
          <p:nvPr/>
        </p:nvSpPr>
        <p:spPr>
          <a:xfrm>
            <a:off x="5181600" y="3078480"/>
            <a:ext cx="1828800" cy="73152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Promise $900</a:t>
            </a:r>
          </a:p>
        </p:txBody>
      </p:sp>
      <p:sp>
        <p:nvSpPr>
          <p:cNvPr id="21" name="Rectangle: Rounded Corners 20">
            <a:extLst>
              <a:ext uri="{FF2B5EF4-FFF2-40B4-BE49-F238E27FC236}">
                <a16:creationId xmlns:a16="http://schemas.microsoft.com/office/drawing/2014/main" id="{D909E1FD-86EB-4062-92AD-8FE2D8BB0632}"/>
              </a:ext>
            </a:extLst>
          </p:cNvPr>
          <p:cNvSpPr/>
          <p:nvPr/>
        </p:nvSpPr>
        <p:spPr>
          <a:xfrm>
            <a:off x="7924800" y="3060947"/>
            <a:ext cx="1828800" cy="20756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Promise $2,500</a:t>
            </a:r>
          </a:p>
        </p:txBody>
      </p:sp>
      <p:cxnSp>
        <p:nvCxnSpPr>
          <p:cNvPr id="17" name="Straight Connector 16">
            <a:extLst>
              <a:ext uri="{FF2B5EF4-FFF2-40B4-BE49-F238E27FC236}">
                <a16:creationId xmlns:a16="http://schemas.microsoft.com/office/drawing/2014/main" id="{2BD452DD-3E7B-43E0-AA1D-8723ABC685F0}"/>
              </a:ext>
            </a:extLst>
          </p:cNvPr>
          <p:cNvCxnSpPr>
            <a:cxnSpLocks/>
          </p:cNvCxnSpPr>
          <p:nvPr/>
        </p:nvCxnSpPr>
        <p:spPr>
          <a:xfrm>
            <a:off x="0" y="1424044"/>
            <a:ext cx="12207240" cy="23756"/>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EE87A6-7AF6-4BEA-82A7-9627E017E342}"/>
              </a:ext>
            </a:extLst>
          </p:cNvPr>
          <p:cNvSpPr txBox="1"/>
          <p:nvPr/>
        </p:nvSpPr>
        <p:spPr>
          <a:xfrm>
            <a:off x="4800600" y="4572000"/>
            <a:ext cx="454325" cy="707886"/>
          </a:xfrm>
          <a:prstGeom prst="rect">
            <a:avLst/>
          </a:prstGeom>
          <a:noFill/>
        </p:spPr>
        <p:txBody>
          <a:bodyPr wrap="square" rtlCol="0">
            <a:spAutoFit/>
          </a:bodyPr>
          <a:lstStyle/>
          <a:p>
            <a:r>
              <a:rPr lang="en-US" sz="4000" b="1" dirty="0">
                <a:ln w="13462">
                  <a:solidFill>
                    <a:schemeClr val="bg1"/>
                  </a:solidFill>
                  <a:prstDash val="solid"/>
                </a:ln>
                <a:solidFill>
                  <a:schemeClr val="tx2"/>
                </a:solidFill>
                <a:effectLst>
                  <a:outerShdw dist="38100" dir="2700000" algn="bl" rotWithShape="0">
                    <a:schemeClr val="accent5"/>
                  </a:outerShdw>
                </a:effectLst>
              </a:rPr>
              <a:t>2</a:t>
            </a:r>
          </a:p>
        </p:txBody>
      </p:sp>
      <p:sp>
        <p:nvSpPr>
          <p:cNvPr id="23" name="TextBox 22">
            <a:extLst>
              <a:ext uri="{FF2B5EF4-FFF2-40B4-BE49-F238E27FC236}">
                <a16:creationId xmlns:a16="http://schemas.microsoft.com/office/drawing/2014/main" id="{D7839361-21BE-450A-A69A-A5F917D28EBE}"/>
              </a:ext>
            </a:extLst>
          </p:cNvPr>
          <p:cNvSpPr txBox="1"/>
          <p:nvPr/>
        </p:nvSpPr>
        <p:spPr>
          <a:xfrm>
            <a:off x="7470475" y="4549914"/>
            <a:ext cx="454325" cy="707886"/>
          </a:xfrm>
          <a:prstGeom prst="rect">
            <a:avLst/>
          </a:prstGeom>
          <a:noFill/>
        </p:spPr>
        <p:txBody>
          <a:bodyPr wrap="square" rtlCol="0">
            <a:spAutoFit/>
          </a:bodyPr>
          <a:lstStyle/>
          <a:p>
            <a:r>
              <a:rPr lang="en-US" sz="4000" b="1" dirty="0">
                <a:ln w="13462">
                  <a:solidFill>
                    <a:schemeClr val="bg1"/>
                  </a:solidFill>
                  <a:prstDash val="solid"/>
                </a:ln>
                <a:solidFill>
                  <a:schemeClr val="tx2"/>
                </a:solidFill>
                <a:effectLst>
                  <a:outerShdw dist="38100" dir="2700000" algn="bl" rotWithShape="0">
                    <a:schemeClr val="accent5"/>
                  </a:outerShdw>
                </a:effectLst>
              </a:rPr>
              <a:t>3</a:t>
            </a:r>
            <a:endParaRPr lang="en-US" sz="5400" b="1" dirty="0">
              <a:ln w="13462">
                <a:solidFill>
                  <a:schemeClr val="bg1"/>
                </a:solidFill>
                <a:prstDash val="solid"/>
              </a:ln>
              <a:solidFill>
                <a:schemeClr val="tx2"/>
              </a:solidFill>
              <a:effectLst>
                <a:outerShdw dist="38100" dir="2700000" algn="bl" rotWithShape="0">
                  <a:schemeClr val="accent5"/>
                </a:outerShdw>
              </a:effectLst>
            </a:endParaRPr>
          </a:p>
        </p:txBody>
      </p:sp>
      <p:sp>
        <p:nvSpPr>
          <p:cNvPr id="24" name="TextBox 23">
            <a:extLst>
              <a:ext uri="{FF2B5EF4-FFF2-40B4-BE49-F238E27FC236}">
                <a16:creationId xmlns:a16="http://schemas.microsoft.com/office/drawing/2014/main" id="{D3A5B1B3-1E85-452E-8289-D5AE20C78E97}"/>
              </a:ext>
            </a:extLst>
          </p:cNvPr>
          <p:cNvSpPr txBox="1"/>
          <p:nvPr/>
        </p:nvSpPr>
        <p:spPr>
          <a:xfrm>
            <a:off x="6172200" y="1503402"/>
            <a:ext cx="6019800" cy="1015663"/>
          </a:xfrm>
          <a:prstGeom prst="rect">
            <a:avLst/>
          </a:prstGeom>
          <a:noFill/>
        </p:spPr>
        <p:txBody>
          <a:bodyPr wrap="square" rtlCol="0">
            <a:spAutoFit/>
          </a:bodyPr>
          <a:lstStyle/>
          <a:p>
            <a:r>
              <a:rPr lang="en-US" sz="3000" b="1" dirty="0">
                <a:solidFill>
                  <a:schemeClr val="tx2"/>
                </a:solidFill>
              </a:rPr>
              <a:t>Student responsibilities: </a:t>
            </a:r>
            <a:r>
              <a:rPr lang="en-US" sz="3000" dirty="0">
                <a:solidFill>
                  <a:schemeClr val="tx2"/>
                </a:solidFill>
              </a:rPr>
              <a:t>Books, food, online fees, other fees, gas, etc. </a:t>
            </a:r>
          </a:p>
        </p:txBody>
      </p:sp>
      <p:grpSp>
        <p:nvGrpSpPr>
          <p:cNvPr id="25" name="Group 24">
            <a:extLst>
              <a:ext uri="{FF2B5EF4-FFF2-40B4-BE49-F238E27FC236}">
                <a16:creationId xmlns:a16="http://schemas.microsoft.com/office/drawing/2014/main" id="{E905E1DA-AFC0-4A8D-B465-6683B8C64CDD}"/>
              </a:ext>
            </a:extLst>
          </p:cNvPr>
          <p:cNvGrpSpPr/>
          <p:nvPr/>
        </p:nvGrpSpPr>
        <p:grpSpPr>
          <a:xfrm>
            <a:off x="685800" y="6050883"/>
            <a:ext cx="1500105" cy="654717"/>
            <a:chOff x="7482840" y="5391388"/>
            <a:chExt cx="1580378" cy="654717"/>
          </a:xfrm>
        </p:grpSpPr>
        <p:sp>
          <p:nvSpPr>
            <p:cNvPr id="26" name="Rectangle 25">
              <a:extLst>
                <a:ext uri="{FF2B5EF4-FFF2-40B4-BE49-F238E27FC236}">
                  <a16:creationId xmlns:a16="http://schemas.microsoft.com/office/drawing/2014/main" id="{126A8ADF-7A13-4ABB-A205-BA628F2E6A0F}"/>
                </a:ext>
              </a:extLst>
            </p:cNvPr>
            <p:cNvSpPr/>
            <p:nvPr/>
          </p:nvSpPr>
          <p:spPr>
            <a:xfrm>
              <a:off x="7482840" y="5486400"/>
              <a:ext cx="182880" cy="18288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A217CA9-23EB-42FF-B178-9D1E04DEB8E5}"/>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3B16E8A-790A-4BDB-B82C-C20B545A3342}"/>
                </a:ext>
              </a:extLst>
            </p:cNvPr>
            <p:cNvSpPr txBox="1"/>
            <p:nvPr/>
          </p:nvSpPr>
          <p:spPr>
            <a:xfrm>
              <a:off x="7665720" y="5391388"/>
              <a:ext cx="838200" cy="369332"/>
            </a:xfrm>
            <a:prstGeom prst="rect">
              <a:avLst/>
            </a:prstGeom>
            <a:noFill/>
          </p:spPr>
          <p:txBody>
            <a:bodyPr wrap="square" rtlCol="0">
              <a:spAutoFit/>
            </a:bodyPr>
            <a:lstStyle/>
            <a:p>
              <a:r>
                <a:rPr lang="en-US" b="1" dirty="0">
                  <a:solidFill>
                    <a:schemeClr val="tx2"/>
                  </a:solidFill>
                </a:rPr>
                <a:t>Grant</a:t>
              </a:r>
            </a:p>
          </p:txBody>
        </p:sp>
        <p:sp>
          <p:nvSpPr>
            <p:cNvPr id="29" name="TextBox 28">
              <a:extLst>
                <a:ext uri="{FF2B5EF4-FFF2-40B4-BE49-F238E27FC236}">
                  <a16:creationId xmlns:a16="http://schemas.microsoft.com/office/drawing/2014/main" id="{D65667BC-99E0-46CB-ABD3-916C136DD76C}"/>
                </a:ext>
              </a:extLst>
            </p:cNvPr>
            <p:cNvSpPr txBox="1"/>
            <p:nvPr/>
          </p:nvSpPr>
          <p:spPr>
            <a:xfrm>
              <a:off x="7665720" y="5676773"/>
              <a:ext cx="1397498" cy="369332"/>
            </a:xfrm>
            <a:prstGeom prst="rect">
              <a:avLst/>
            </a:prstGeom>
            <a:noFill/>
          </p:spPr>
          <p:txBody>
            <a:bodyPr wrap="square" rtlCol="0">
              <a:spAutoFit/>
            </a:bodyPr>
            <a:lstStyle/>
            <a:p>
              <a:r>
                <a:rPr lang="en-US" b="1" dirty="0">
                  <a:solidFill>
                    <a:schemeClr val="tx2"/>
                  </a:solidFill>
                </a:rPr>
                <a:t>Scholarship</a:t>
              </a:r>
            </a:p>
          </p:txBody>
        </p:sp>
      </p:grpSp>
      <p:sp>
        <p:nvSpPr>
          <p:cNvPr id="30" name="TextBox 29">
            <a:extLst>
              <a:ext uri="{FF2B5EF4-FFF2-40B4-BE49-F238E27FC236}">
                <a16:creationId xmlns:a16="http://schemas.microsoft.com/office/drawing/2014/main" id="{1EEA4715-5A05-4116-B358-C359D5C2D013}"/>
              </a:ext>
            </a:extLst>
          </p:cNvPr>
          <p:cNvSpPr txBox="1"/>
          <p:nvPr/>
        </p:nvSpPr>
        <p:spPr>
          <a:xfrm>
            <a:off x="100765" y="3048000"/>
            <a:ext cx="1347035" cy="1015663"/>
          </a:xfrm>
          <a:prstGeom prst="rect">
            <a:avLst/>
          </a:prstGeom>
          <a:noFill/>
          <a:ln>
            <a:solidFill>
              <a:schemeClr val="bg2"/>
            </a:solidFill>
          </a:ln>
        </p:spPr>
        <p:txBody>
          <a:bodyPr wrap="none" rtlCol="0">
            <a:spAutoFit/>
          </a:bodyPr>
          <a:lstStyle/>
          <a:p>
            <a:r>
              <a:rPr lang="en-US" sz="3000" dirty="0">
                <a:solidFill>
                  <a:schemeClr val="tx2"/>
                </a:solidFill>
              </a:rPr>
              <a:t>Tuition </a:t>
            </a:r>
          </a:p>
          <a:p>
            <a:r>
              <a:rPr lang="en-US" sz="3000" dirty="0">
                <a:solidFill>
                  <a:schemeClr val="tx2"/>
                </a:solidFill>
              </a:rPr>
              <a:t>$2,500</a:t>
            </a:r>
          </a:p>
        </p:txBody>
      </p:sp>
      <p:cxnSp>
        <p:nvCxnSpPr>
          <p:cNvPr id="31" name="Straight Arrow Connector 30">
            <a:extLst>
              <a:ext uri="{FF2B5EF4-FFF2-40B4-BE49-F238E27FC236}">
                <a16:creationId xmlns:a16="http://schemas.microsoft.com/office/drawing/2014/main" id="{04F567CC-769A-4B7B-AB35-FA8C93F1FB27}"/>
              </a:ext>
            </a:extLst>
          </p:cNvPr>
          <p:cNvCxnSpPr>
            <a:cxnSpLocks/>
            <a:stCxn id="30" idx="3"/>
          </p:cNvCxnSpPr>
          <p:nvPr/>
        </p:nvCxnSpPr>
        <p:spPr>
          <a:xfrm flipV="1">
            <a:off x="1447800" y="3072842"/>
            <a:ext cx="381000" cy="48299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B54C598-8CE8-41D1-2D5A-0C8A11B62722}"/>
              </a:ext>
            </a:extLst>
          </p:cNvPr>
          <p:cNvSpPr txBox="1"/>
          <p:nvPr/>
        </p:nvSpPr>
        <p:spPr>
          <a:xfrm>
            <a:off x="2971800" y="5562600"/>
            <a:ext cx="6248400" cy="707886"/>
          </a:xfrm>
          <a:prstGeom prst="rect">
            <a:avLst/>
          </a:prstGeom>
          <a:noFill/>
        </p:spPr>
        <p:txBody>
          <a:bodyPr wrap="square" rtlCol="0">
            <a:spAutoFit/>
          </a:bodyPr>
          <a:lstStyle/>
          <a:p>
            <a:pPr marL="112713" indent="-112713"/>
            <a:r>
              <a:rPr lang="en-US" sz="2000" b="1" dirty="0">
                <a:solidFill>
                  <a:schemeClr val="tx2"/>
                </a:solidFill>
              </a:rPr>
              <a:t>*Promise allows students to attend a </a:t>
            </a:r>
            <a:r>
              <a:rPr lang="en-US" sz="2000" b="1" u="sng" dirty="0">
                <a:solidFill>
                  <a:schemeClr val="tx2"/>
                </a:solidFill>
              </a:rPr>
              <a:t>community college</a:t>
            </a:r>
            <a:r>
              <a:rPr lang="en-US" sz="2000" b="1" dirty="0">
                <a:solidFill>
                  <a:schemeClr val="tx2"/>
                </a:solidFill>
              </a:rPr>
              <a:t> </a:t>
            </a:r>
            <a:br>
              <a:rPr lang="en-US" sz="2000" b="1" dirty="0">
                <a:solidFill>
                  <a:schemeClr val="tx2"/>
                </a:solidFill>
              </a:rPr>
            </a:br>
            <a:r>
              <a:rPr lang="en-US" sz="2000" b="1" dirty="0">
                <a:solidFill>
                  <a:schemeClr val="tx2"/>
                </a:solidFill>
              </a:rPr>
              <a:t>or </a:t>
            </a:r>
            <a:r>
              <a:rPr lang="en-US" sz="2000" b="1" u="sng" dirty="0">
                <a:solidFill>
                  <a:schemeClr val="tx2"/>
                </a:solidFill>
              </a:rPr>
              <a:t>TCAT</a:t>
            </a:r>
            <a:r>
              <a:rPr lang="en-US" sz="2000" b="1" dirty="0">
                <a:solidFill>
                  <a:schemeClr val="tx2"/>
                </a:solidFill>
              </a:rPr>
              <a:t> tuition-free through a last dollar scholarship.</a:t>
            </a:r>
          </a:p>
        </p:txBody>
      </p:sp>
    </p:spTree>
    <p:custDataLst>
      <p:tags r:id="rId1"/>
    </p:custDataLst>
    <p:extLst>
      <p:ext uri="{BB962C8B-B14F-4D97-AF65-F5344CB8AC3E}">
        <p14:creationId xmlns:p14="http://schemas.microsoft.com/office/powerpoint/2010/main" val="796521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5C30-7424-4400-9B78-60FACD6C48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9D7B48-3A2D-49FD-832E-9F668787804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A3E1598-762D-4A70-8302-106AFE471355}"/>
              </a:ext>
            </a:extLst>
          </p:cNvPr>
          <p:cNvPicPr>
            <a:picLocks noChangeAspect="1"/>
          </p:cNvPicPr>
          <p:nvPr/>
        </p:nvPicPr>
        <p:blipFill rotWithShape="1">
          <a:blip r:embed="rId4"/>
          <a:srcRect b="11111"/>
          <a:stretch/>
        </p:blipFill>
        <p:spPr>
          <a:xfrm>
            <a:off x="0" y="0"/>
            <a:ext cx="12192000" cy="6096000"/>
          </a:xfrm>
          <a:prstGeom prst="rect">
            <a:avLst/>
          </a:prstGeom>
        </p:spPr>
      </p:pic>
      <p:cxnSp>
        <p:nvCxnSpPr>
          <p:cNvPr id="9" name="Straight Connector 8">
            <a:extLst>
              <a:ext uri="{FF2B5EF4-FFF2-40B4-BE49-F238E27FC236}">
                <a16:creationId xmlns:a16="http://schemas.microsoft.com/office/drawing/2014/main" id="{FF9FA217-5B1B-5B19-300B-69B47EBD12D1}"/>
              </a:ext>
            </a:extLst>
          </p:cNvPr>
          <p:cNvCxnSpPr/>
          <p:nvPr/>
        </p:nvCxnSpPr>
        <p:spPr>
          <a:xfrm>
            <a:off x="6248400" y="381000"/>
            <a:ext cx="1371600" cy="0"/>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79627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84EE-A2EB-4715-B149-ECF5DC491281}"/>
              </a:ext>
            </a:extLst>
          </p:cNvPr>
          <p:cNvSpPr>
            <a:spLocks noGrp="1"/>
          </p:cNvSpPr>
          <p:nvPr>
            <p:ph type="title"/>
          </p:nvPr>
        </p:nvSpPr>
        <p:spPr/>
        <p:txBody>
          <a:bodyPr/>
          <a:lstStyle/>
          <a:p>
            <a:r>
              <a:rPr lang="en-US" dirty="0"/>
              <a:t>Senior Year Checklist</a:t>
            </a:r>
          </a:p>
        </p:txBody>
      </p:sp>
      <p:sp>
        <p:nvSpPr>
          <p:cNvPr id="3" name="Content Placeholder 2">
            <a:extLst>
              <a:ext uri="{FF2B5EF4-FFF2-40B4-BE49-F238E27FC236}">
                <a16:creationId xmlns:a16="http://schemas.microsoft.com/office/drawing/2014/main" id="{0FFFD0B0-36B2-4B04-95ED-308119D4D06D}"/>
              </a:ext>
            </a:extLst>
          </p:cNvPr>
          <p:cNvSpPr>
            <a:spLocks noGrp="1"/>
          </p:cNvSpPr>
          <p:nvPr>
            <p:ph idx="1"/>
          </p:nvPr>
        </p:nvSpPr>
        <p:spPr/>
        <p:txBody>
          <a:bodyPr>
            <a:noAutofit/>
          </a:bodyPr>
          <a:lstStyle/>
          <a:p>
            <a:pPr marL="0" indent="0">
              <a:spcBef>
                <a:spcPct val="20000"/>
              </a:spcBef>
              <a:buNone/>
              <a:defRPr/>
            </a:pPr>
            <a:r>
              <a:rPr lang="en-US" sz="2800" b="1" cap="small" dirty="0">
                <a:solidFill>
                  <a:schemeClr val="tx2"/>
                </a:solidFill>
              </a:rPr>
              <a:t>Fall Semester</a:t>
            </a:r>
          </a:p>
          <a:p>
            <a:pPr marL="342900" indent="-342900">
              <a:spcBef>
                <a:spcPct val="20000"/>
              </a:spcBef>
              <a:buFont typeface="Wingdings" pitchFamily="2" charset="2"/>
              <a:buChar char="q"/>
              <a:defRPr/>
            </a:pPr>
            <a:r>
              <a:rPr lang="en-US" sz="2500" dirty="0">
                <a:solidFill>
                  <a:schemeClr val="tx2"/>
                </a:solidFill>
              </a:rPr>
              <a:t>Take and retake the ACT/SAT</a:t>
            </a:r>
          </a:p>
          <a:p>
            <a:pPr marL="342900" indent="-342900">
              <a:spcBef>
                <a:spcPct val="20000"/>
              </a:spcBef>
              <a:buFont typeface="Wingdings" pitchFamily="2" charset="2"/>
              <a:buChar char="q"/>
              <a:defRPr/>
            </a:pPr>
            <a:r>
              <a:rPr lang="en-US" sz="2500" dirty="0">
                <a:solidFill>
                  <a:schemeClr val="tx2"/>
                </a:solidFill>
              </a:rPr>
              <a:t>Apply to several colleges (admissions, scholarships, etc.)</a:t>
            </a:r>
          </a:p>
          <a:p>
            <a:pPr marL="342900" indent="-342900">
              <a:spcBef>
                <a:spcPct val="20000"/>
              </a:spcBef>
              <a:buFont typeface="Wingdings" pitchFamily="2" charset="2"/>
              <a:buChar char="q"/>
              <a:defRPr/>
            </a:pPr>
            <a:r>
              <a:rPr lang="en-US" sz="2500" dirty="0">
                <a:solidFill>
                  <a:schemeClr val="tx2"/>
                </a:solidFill>
              </a:rPr>
              <a:t>Complete </a:t>
            </a:r>
            <a:r>
              <a:rPr lang="en-US" sz="2500" b="1" dirty="0">
                <a:solidFill>
                  <a:schemeClr val="bg2">
                    <a:lumMod val="60000"/>
                    <a:lumOff val="40000"/>
                  </a:schemeClr>
                </a:solidFill>
              </a:rPr>
              <a:t>TN Promise</a:t>
            </a:r>
            <a:r>
              <a:rPr lang="en-US" sz="2500" dirty="0">
                <a:solidFill>
                  <a:schemeClr val="bg2">
                    <a:lumMod val="60000"/>
                    <a:lumOff val="40000"/>
                  </a:schemeClr>
                </a:solidFill>
              </a:rPr>
              <a:t> </a:t>
            </a:r>
            <a:r>
              <a:rPr lang="en-US" sz="2500" dirty="0">
                <a:solidFill>
                  <a:schemeClr val="tx2"/>
                </a:solidFill>
              </a:rPr>
              <a:t>application by </a:t>
            </a:r>
            <a:r>
              <a:rPr lang="en-US" sz="2500" b="1" dirty="0">
                <a:solidFill>
                  <a:schemeClr val="tx2"/>
                </a:solidFill>
              </a:rPr>
              <a:t>November 1, 2023</a:t>
            </a:r>
          </a:p>
          <a:p>
            <a:pPr marL="342900" indent="-342900">
              <a:spcBef>
                <a:spcPct val="20000"/>
              </a:spcBef>
              <a:buFont typeface="Wingdings" pitchFamily="2" charset="2"/>
              <a:buChar char="q"/>
              <a:defRPr/>
            </a:pPr>
            <a:r>
              <a:rPr lang="en-US" sz="2500" dirty="0"/>
              <a:t>Create FSA ID for student + parent(s) at </a:t>
            </a:r>
            <a:r>
              <a:rPr lang="en-US" sz="2500" b="1" dirty="0">
                <a:solidFill>
                  <a:srgbClr val="00B0F0"/>
                </a:solidFill>
              </a:rPr>
              <a:t>studentaid.gov</a:t>
            </a:r>
          </a:p>
          <a:p>
            <a:pPr>
              <a:spcBef>
                <a:spcPct val="20000"/>
              </a:spcBef>
              <a:defRPr/>
            </a:pPr>
            <a:endParaRPr lang="en-US" sz="900" dirty="0">
              <a:solidFill>
                <a:schemeClr val="tx2"/>
              </a:solidFill>
            </a:endParaRPr>
          </a:p>
          <a:p>
            <a:pPr marL="0" indent="0">
              <a:spcBef>
                <a:spcPct val="20000"/>
              </a:spcBef>
              <a:buNone/>
              <a:defRPr/>
            </a:pPr>
            <a:r>
              <a:rPr lang="en-US" sz="2800" b="1" cap="small" dirty="0">
                <a:solidFill>
                  <a:schemeClr val="tx2"/>
                </a:solidFill>
              </a:rPr>
              <a:t>Spring Semester</a:t>
            </a:r>
            <a:endParaRPr lang="en-US" sz="2800" cap="small" dirty="0">
              <a:solidFill>
                <a:schemeClr val="tx2"/>
              </a:solidFill>
            </a:endParaRPr>
          </a:p>
          <a:p>
            <a:pPr marL="342900" indent="-342900">
              <a:spcBef>
                <a:spcPct val="20000"/>
              </a:spcBef>
              <a:buFont typeface="Wingdings" pitchFamily="2" charset="2"/>
              <a:buChar char="q"/>
              <a:defRPr/>
            </a:pPr>
            <a:r>
              <a:rPr lang="en-US" sz="2500" dirty="0">
                <a:solidFill>
                  <a:schemeClr val="tx2"/>
                </a:solidFill>
              </a:rPr>
              <a:t>Complete </a:t>
            </a:r>
            <a:r>
              <a:rPr lang="en-US" sz="2500" b="1" dirty="0">
                <a:solidFill>
                  <a:schemeClr val="bg2">
                    <a:lumMod val="60000"/>
                    <a:lumOff val="40000"/>
                  </a:schemeClr>
                </a:solidFill>
              </a:rPr>
              <a:t>2024-25 FAFSA </a:t>
            </a:r>
            <a:r>
              <a:rPr lang="en-US" sz="2500" dirty="0"/>
              <a:t>at </a:t>
            </a:r>
            <a:r>
              <a:rPr lang="en-US" sz="2500" b="1" dirty="0">
                <a:solidFill>
                  <a:srgbClr val="00B0F0"/>
                </a:solidFill>
              </a:rPr>
              <a:t>studentaid.gov </a:t>
            </a:r>
            <a:r>
              <a:rPr lang="en-US" sz="2500" dirty="0">
                <a:solidFill>
                  <a:schemeClr val="tx2"/>
                </a:solidFill>
              </a:rPr>
              <a:t>by </a:t>
            </a:r>
            <a:r>
              <a:rPr lang="en-US" sz="2500" b="1" dirty="0">
                <a:solidFill>
                  <a:schemeClr val="tx2"/>
                </a:solidFill>
              </a:rPr>
              <a:t>April 15, 2024</a:t>
            </a:r>
            <a:endParaRPr lang="en-US" sz="2500" b="1" cap="small" dirty="0">
              <a:solidFill>
                <a:srgbClr val="7C2529"/>
              </a:solidFill>
            </a:endParaRPr>
          </a:p>
          <a:p>
            <a:pPr>
              <a:buFont typeface="Wingdings" pitchFamily="2" charset="2"/>
              <a:buChar char="q"/>
              <a:defRPr/>
            </a:pPr>
            <a:r>
              <a:rPr lang="en-US" sz="2500" dirty="0">
                <a:solidFill>
                  <a:schemeClr val="tx2"/>
                </a:solidFill>
              </a:rPr>
              <a:t>Complete local/private scholarship applications</a:t>
            </a:r>
            <a:endParaRPr lang="en-US" sz="2500" b="1" cap="small" dirty="0">
              <a:solidFill>
                <a:srgbClr val="7C2529"/>
              </a:solidFill>
            </a:endParaRPr>
          </a:p>
          <a:p>
            <a:pPr marL="342900" indent="-342900">
              <a:spcBef>
                <a:spcPct val="20000"/>
              </a:spcBef>
              <a:buFont typeface="Wingdings" pitchFamily="2" charset="2"/>
              <a:buChar char="q"/>
              <a:defRPr/>
            </a:pPr>
            <a:r>
              <a:rPr lang="en-US" sz="2500" dirty="0">
                <a:solidFill>
                  <a:schemeClr val="tx2"/>
                </a:solidFill>
              </a:rPr>
              <a:t>Compare financial aid packages, ask questions, and follow up as needed</a:t>
            </a:r>
          </a:p>
          <a:p>
            <a:endParaRPr lang="en-US" dirty="0"/>
          </a:p>
        </p:txBody>
      </p:sp>
    </p:spTree>
    <p:extLst>
      <p:ext uri="{BB962C8B-B14F-4D97-AF65-F5344CB8AC3E}">
        <p14:creationId xmlns:p14="http://schemas.microsoft.com/office/powerpoint/2010/main" val="4160855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2819401"/>
            <a:ext cx="4800597" cy="1361435"/>
          </a:xfrm>
        </p:spPr>
        <p:txBody>
          <a:bodyPr>
            <a:normAutofit/>
          </a:bodyPr>
          <a:lstStyle/>
          <a:p>
            <a:pPr marL="0" indent="0" algn="ctr">
              <a:buNone/>
            </a:pPr>
            <a:r>
              <a:rPr lang="en-US" sz="4000" b="1" dirty="0"/>
              <a:t>jason.seay@tn.gov</a:t>
            </a:r>
            <a:br>
              <a:rPr lang="en-US" sz="4000" b="1" dirty="0"/>
            </a:br>
            <a:r>
              <a:rPr lang="en-US" sz="4000" b="1" dirty="0"/>
              <a:t>615-319-1740</a:t>
            </a:r>
            <a:endParaRPr lang="en-US" sz="3600" b="1" dirty="0"/>
          </a:p>
        </p:txBody>
      </p:sp>
      <p:pic>
        <p:nvPicPr>
          <p:cNvPr id="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1328" t="21824" r="30446" b="21937"/>
          <a:stretch/>
        </p:blipFill>
        <p:spPr bwMode="auto">
          <a:xfrm>
            <a:off x="2286000" y="2661726"/>
            <a:ext cx="1676400" cy="16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25"/>
          <a:stretch/>
        </p:blipFill>
        <p:spPr bwMode="auto">
          <a:xfrm>
            <a:off x="3988536" y="2851297"/>
            <a:ext cx="17843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940"/>
          <a:stretch/>
        </p:blipFill>
        <p:spPr bwMode="auto">
          <a:xfrm>
            <a:off x="3996750" y="3505200"/>
            <a:ext cx="178157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9800" y="2837937"/>
            <a:ext cx="0" cy="1253050"/>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pic>
        <p:nvPicPr>
          <p:cNvPr id="7" name="Picture 2" descr="C:\Users\cb50344\AppData\Local\Microsoft\Windows\INetCache\IE\5N0HM600\Twitter_bird_log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1" y="4818606"/>
            <a:ext cx="633681" cy="5153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53000" y="4749225"/>
            <a:ext cx="1933350" cy="584775"/>
          </a:xfrm>
          <a:prstGeom prst="rect">
            <a:avLst/>
          </a:prstGeom>
        </p:spPr>
        <p:txBody>
          <a:bodyPr wrap="none">
            <a:spAutoFit/>
          </a:bodyPr>
          <a:lstStyle/>
          <a:p>
            <a:pPr algn="ctr">
              <a:defRPr/>
            </a:pPr>
            <a:r>
              <a:rPr lang="en-US" sz="3200" b="1" dirty="0" err="1">
                <a:solidFill>
                  <a:srgbClr val="FF0000"/>
                </a:solidFill>
                <a:latin typeface="Calibri"/>
                <a:ea typeface="Open Sans" panose="020B0606030504020204" pitchFamily="34" charset="0"/>
                <a:cs typeface="Open Sans" panose="020B0606030504020204" pitchFamily="34" charset="0"/>
              </a:rPr>
              <a:t>tnpromise</a:t>
            </a:r>
            <a:endParaRPr lang="en-US" sz="3200" b="1" dirty="0">
              <a:solidFill>
                <a:srgbClr val="FF0000"/>
              </a:solidFill>
              <a:latin typeface="Calibri"/>
              <a:ea typeface="Open Sans" panose="020B0606030504020204" pitchFamily="34" charset="0"/>
              <a:cs typeface="Open Sans" panose="020B0606030504020204" pitchFamily="34" charset="0"/>
            </a:endParaRPr>
          </a:p>
        </p:txBody>
      </p:sp>
      <p:pic>
        <p:nvPicPr>
          <p:cNvPr id="9" name="Picture 2" descr="Website Icon - Westside Regional Center">
            <a:extLst>
              <a:ext uri="{FF2B5EF4-FFF2-40B4-BE49-F238E27FC236}">
                <a16:creationId xmlns:a16="http://schemas.microsoft.com/office/drawing/2014/main" id="{DDF7AE2D-952F-4E11-B448-466AB32A88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41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AB18392-8E42-440F-AF34-8E8D425E5BB4}"/>
              </a:ext>
            </a:extLst>
          </p:cNvPr>
          <p:cNvSpPr/>
          <p:nvPr/>
        </p:nvSpPr>
        <p:spPr>
          <a:xfrm>
            <a:off x="4952871" y="5435025"/>
            <a:ext cx="2895729" cy="584775"/>
          </a:xfrm>
          <a:prstGeom prst="rect">
            <a:avLst/>
          </a:prstGeom>
        </p:spPr>
        <p:txBody>
          <a:bodyPr wrap="none">
            <a:spAutoFit/>
          </a:bodyPr>
          <a:lstStyle/>
          <a:p>
            <a:pPr algn="ctr">
              <a:defRPr/>
            </a:pPr>
            <a:r>
              <a:rPr lang="en-US" sz="3200" b="1" dirty="0">
                <a:solidFill>
                  <a:srgbClr val="FF0000"/>
                </a:solidFill>
                <a:latin typeface="Calibri"/>
                <a:ea typeface="Open Sans" panose="020B0606030504020204" pitchFamily="34" charset="0"/>
                <a:cs typeface="Open Sans" panose="020B0606030504020204" pitchFamily="34" charset="0"/>
              </a:rPr>
              <a:t>collegefortn.org</a:t>
            </a:r>
          </a:p>
        </p:txBody>
      </p:sp>
    </p:spTree>
    <p:extLst>
      <p:ext uri="{BB962C8B-B14F-4D97-AF65-F5344CB8AC3E}">
        <p14:creationId xmlns:p14="http://schemas.microsoft.com/office/powerpoint/2010/main" val="2206578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endParaRPr lang="en-US" sz="7200" dirty="0"/>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57200" lvl="1" indent="0">
              <a:buNone/>
            </a:pPr>
            <a:r>
              <a:rPr lang="en-US" sz="6000" b="1" dirty="0"/>
              <a:t>Financial Aid</a:t>
            </a:r>
            <a:r>
              <a:rPr lang="en-US" sz="6000" dirty="0"/>
              <a:t> – </a:t>
            </a:r>
            <a:r>
              <a:rPr lang="en-US" sz="6000" i="1" dirty="0"/>
              <a:t>money awarded or lent to students to help pay for their education</a:t>
            </a:r>
          </a:p>
        </p:txBody>
      </p:sp>
    </p:spTree>
    <p:extLst>
      <p:ext uri="{BB962C8B-B14F-4D97-AF65-F5344CB8AC3E}">
        <p14:creationId xmlns:p14="http://schemas.microsoft.com/office/powerpoint/2010/main" val="1900889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66C9-10AB-4CA3-8D3A-C09F604D35AA}"/>
              </a:ext>
            </a:extLst>
          </p:cNvPr>
          <p:cNvSpPr>
            <a:spLocks noGrp="1"/>
          </p:cNvSpPr>
          <p:nvPr>
            <p:ph type="title"/>
          </p:nvPr>
        </p:nvSpPr>
        <p:spPr/>
        <p:txBody>
          <a:bodyPr/>
          <a:lstStyle/>
          <a:p>
            <a:r>
              <a:rPr lang="en-US" dirty="0"/>
              <a:t>Financial Aid Terms</a:t>
            </a:r>
          </a:p>
        </p:txBody>
      </p:sp>
      <p:sp>
        <p:nvSpPr>
          <p:cNvPr id="3" name="Content Placeholder 2">
            <a:extLst>
              <a:ext uri="{FF2B5EF4-FFF2-40B4-BE49-F238E27FC236}">
                <a16:creationId xmlns:a16="http://schemas.microsoft.com/office/drawing/2014/main" id="{A1E6B8E6-455A-467C-A3B8-EC8ADA54CA44}"/>
              </a:ext>
            </a:extLst>
          </p:cNvPr>
          <p:cNvSpPr>
            <a:spLocks noGrp="1"/>
          </p:cNvSpPr>
          <p:nvPr>
            <p:ph idx="1"/>
          </p:nvPr>
        </p:nvSpPr>
        <p:spPr/>
        <p:txBody>
          <a:bodyPr>
            <a:noAutofit/>
          </a:bodyPr>
          <a:lstStyle/>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COA – </a:t>
            </a:r>
            <a:r>
              <a:rPr lang="en-US" sz="2100" dirty="0">
                <a:solidFill>
                  <a:srgbClr val="1B365D"/>
                </a:solidFill>
                <a:cs typeface="Open Sans"/>
              </a:rPr>
              <a:t>cost of attendance; varies by institution</a:t>
            </a:r>
          </a:p>
          <a:p>
            <a:pPr marL="342900" lvl="0" indent="-342900">
              <a:spcBef>
                <a:spcPts val="300"/>
              </a:spcBef>
              <a:buClr>
                <a:srgbClr val="1B365D"/>
              </a:buClr>
              <a:buFont typeface="Arial" panose="020B0604020202020204" pitchFamily="34" charset="0"/>
              <a:buChar char="•"/>
              <a:defRPr/>
            </a:pPr>
            <a:r>
              <a:rPr lang="en-US" sz="2100" b="1" dirty="0" err="1">
                <a:solidFill>
                  <a:srgbClr val="1B365D"/>
                </a:solidFill>
              </a:rPr>
              <a:t>CPoS</a:t>
            </a:r>
            <a:r>
              <a:rPr lang="en-US" sz="2100" b="1" dirty="0">
                <a:solidFill>
                  <a:srgbClr val="1B365D"/>
                </a:solidFill>
              </a:rPr>
              <a:t> – </a:t>
            </a:r>
            <a:r>
              <a:rPr lang="en-US" sz="2100" dirty="0">
                <a:solidFill>
                  <a:srgbClr val="1B365D"/>
                </a:solidFill>
              </a:rPr>
              <a:t>college program of study; only coursework that counts towards your degree is eligible for financial aid</a:t>
            </a:r>
            <a:endParaRPr lang="en-US" sz="2100" b="1" dirty="0">
              <a:solidFill>
                <a:srgbClr val="1B365D"/>
              </a:solidFill>
              <a:cs typeface="Open Sans"/>
            </a:endParaRPr>
          </a:p>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FAFSA – </a:t>
            </a:r>
            <a:r>
              <a:rPr lang="en-US" sz="2100" dirty="0">
                <a:solidFill>
                  <a:srgbClr val="1B365D"/>
                </a:solidFill>
                <a:cs typeface="Open Sans"/>
              </a:rPr>
              <a:t>Free Application for Federal Student Aid</a:t>
            </a:r>
          </a:p>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FSA ID – </a:t>
            </a:r>
            <a:r>
              <a:rPr lang="en-US" sz="2100" dirty="0">
                <a:solidFill>
                  <a:srgbClr val="1B365D"/>
                </a:solidFill>
                <a:cs typeface="Open Sans"/>
              </a:rPr>
              <a:t>usernames/passwords created by student AND parent to electronically sign the FAFSA</a:t>
            </a:r>
            <a:endParaRPr lang="en-US" sz="2100" b="1" dirty="0">
              <a:solidFill>
                <a:srgbClr val="1B365D"/>
              </a:solidFill>
              <a:cs typeface="Open Sans"/>
            </a:endParaRPr>
          </a:p>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Grant – </a:t>
            </a:r>
            <a:r>
              <a:rPr lang="en-US" sz="2100" dirty="0">
                <a:solidFill>
                  <a:srgbClr val="1B365D"/>
                </a:solidFill>
                <a:cs typeface="Open Sans"/>
              </a:rPr>
              <a:t>free money based on need</a:t>
            </a:r>
          </a:p>
          <a:p>
            <a:pPr>
              <a:spcBef>
                <a:spcPts val="300"/>
              </a:spcBef>
              <a:buClr>
                <a:srgbClr val="1B365D"/>
              </a:buClr>
              <a:defRPr/>
            </a:pPr>
            <a:r>
              <a:rPr lang="en-US" sz="2100" b="1" dirty="0">
                <a:solidFill>
                  <a:srgbClr val="1B365D"/>
                </a:solidFill>
                <a:cs typeface="Open Sans"/>
              </a:rPr>
              <a:t>Loan – </a:t>
            </a:r>
            <a:r>
              <a:rPr lang="en-US" sz="2100" dirty="0">
                <a:solidFill>
                  <a:srgbClr val="1B365D"/>
                </a:solidFill>
                <a:cs typeface="Open Sans"/>
              </a:rPr>
              <a:t>money borrowed that must be paid back with interest </a:t>
            </a:r>
          </a:p>
          <a:p>
            <a:pPr>
              <a:spcBef>
                <a:spcPts val="300"/>
              </a:spcBef>
              <a:buClr>
                <a:srgbClr val="1B365D"/>
              </a:buClr>
              <a:defRPr/>
            </a:pPr>
            <a:r>
              <a:rPr lang="en-US" sz="2100" b="1" dirty="0">
                <a:solidFill>
                  <a:srgbClr val="1B365D"/>
                </a:solidFill>
                <a:cs typeface="Open Sans"/>
              </a:rPr>
              <a:t>SAI – </a:t>
            </a:r>
            <a:r>
              <a:rPr lang="en-US" sz="2100" dirty="0">
                <a:solidFill>
                  <a:srgbClr val="1B365D"/>
                </a:solidFill>
                <a:cs typeface="Open Sans"/>
              </a:rPr>
              <a:t>student aid </a:t>
            </a:r>
            <a:r>
              <a:rPr lang="en-US" sz="2100" dirty="0">
                <a:solidFill>
                  <a:srgbClr val="1B365D"/>
                </a:solidFill>
              </a:rPr>
              <a:t>index</a:t>
            </a:r>
            <a:r>
              <a:rPr lang="en-US" sz="2100" dirty="0">
                <a:solidFill>
                  <a:srgbClr val="1B365D"/>
                </a:solidFill>
                <a:cs typeface="Open Sans"/>
              </a:rPr>
              <a:t>; number derived from FAFSA and used to determine need-based aid eligibility</a:t>
            </a:r>
          </a:p>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Scholarship – </a:t>
            </a:r>
            <a:r>
              <a:rPr lang="en-US" sz="2100" dirty="0">
                <a:solidFill>
                  <a:srgbClr val="1B365D"/>
                </a:solidFill>
                <a:cs typeface="Open Sans"/>
              </a:rPr>
              <a:t>free money awarded on the basis of merit, skill, or unique characteristic</a:t>
            </a:r>
          </a:p>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Verification – </a:t>
            </a:r>
            <a:r>
              <a:rPr lang="en-US" sz="2100" dirty="0">
                <a:solidFill>
                  <a:srgbClr val="1B365D"/>
                </a:solidFill>
                <a:cs typeface="Open Sans"/>
              </a:rPr>
              <a:t>random “audit” of FAFSA </a:t>
            </a:r>
          </a:p>
          <a:p>
            <a:pPr marL="342900" lvl="0" indent="-342900">
              <a:spcBef>
                <a:spcPts val="300"/>
              </a:spcBef>
              <a:buClr>
                <a:srgbClr val="1B365D"/>
              </a:buClr>
              <a:buFont typeface="Arial" panose="020B0604020202020204" pitchFamily="34" charset="0"/>
              <a:buChar char="•"/>
              <a:defRPr/>
            </a:pPr>
            <a:r>
              <a:rPr lang="en-US" sz="2100" b="1" dirty="0">
                <a:solidFill>
                  <a:srgbClr val="1B365D"/>
                </a:solidFill>
                <a:cs typeface="Open Sans"/>
              </a:rPr>
              <a:t>Work study – </a:t>
            </a:r>
            <a:r>
              <a:rPr lang="en-US" sz="2100" dirty="0">
                <a:solidFill>
                  <a:srgbClr val="1B365D"/>
                </a:solidFill>
                <a:cs typeface="Open Sans"/>
              </a:rPr>
              <a:t>money received from on campus employment</a:t>
            </a:r>
            <a:endParaRPr lang="en-US" sz="2100" b="1" dirty="0">
              <a:solidFill>
                <a:srgbClr val="1B365D"/>
              </a:solidFill>
              <a:cs typeface="Open Sans"/>
            </a:endParaRPr>
          </a:p>
          <a:p>
            <a:endParaRPr lang="en-US" dirty="0"/>
          </a:p>
        </p:txBody>
      </p:sp>
    </p:spTree>
    <p:extLst>
      <p:ext uri="{BB962C8B-B14F-4D97-AF65-F5344CB8AC3E}">
        <p14:creationId xmlns:p14="http://schemas.microsoft.com/office/powerpoint/2010/main" val="99348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TN Reconnect* Checklist</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400050">
              <a:buFont typeface="Wingdings" pitchFamily="2" charset="2"/>
              <a:buChar char="q"/>
              <a:defRPr/>
            </a:pPr>
            <a:r>
              <a:rPr lang="en-US" dirty="0">
                <a:solidFill>
                  <a:srgbClr val="002060"/>
                </a:solidFill>
              </a:rPr>
              <a:t>Complete the TN Reconnect application at </a:t>
            </a:r>
            <a:r>
              <a:rPr lang="en-US" b="1" dirty="0">
                <a:solidFill>
                  <a:srgbClr val="002060"/>
                </a:solidFill>
              </a:rPr>
              <a:t>tnreconnect.gov.</a:t>
            </a:r>
          </a:p>
          <a:p>
            <a:pPr marL="400050">
              <a:buFont typeface="Wingdings" pitchFamily="2" charset="2"/>
              <a:buChar char="q"/>
              <a:defRPr/>
            </a:pPr>
            <a:r>
              <a:rPr lang="en-US" dirty="0">
                <a:solidFill>
                  <a:srgbClr val="002060"/>
                </a:solidFill>
              </a:rPr>
              <a:t>Apply to community college, TCAT, or eligible TN Reconnect institution. </a:t>
            </a:r>
          </a:p>
          <a:p>
            <a:pPr marL="400050">
              <a:buFont typeface="Wingdings" pitchFamily="2" charset="2"/>
              <a:buChar char="q"/>
              <a:defRPr/>
            </a:pPr>
            <a:r>
              <a:rPr lang="en-US" dirty="0">
                <a:solidFill>
                  <a:srgbClr val="002060"/>
                </a:solidFill>
              </a:rPr>
              <a:t>Submit the appropriate FAFSA at </a:t>
            </a:r>
            <a:r>
              <a:rPr lang="en-US" b="1" dirty="0">
                <a:solidFill>
                  <a:srgbClr val="002060"/>
                </a:solidFill>
              </a:rPr>
              <a:t>studentaid.gov (deadline varies).</a:t>
            </a:r>
          </a:p>
          <a:p>
            <a:pPr marL="400050">
              <a:buFont typeface="Wingdings" pitchFamily="2" charset="2"/>
              <a:buChar char="q"/>
              <a:defRPr/>
            </a:pPr>
            <a:r>
              <a:rPr lang="en-US" dirty="0">
                <a:solidFill>
                  <a:srgbClr val="002060"/>
                </a:solidFill>
              </a:rPr>
              <a:t>Enroll in a degree or certificate program at least part-time (</a:t>
            </a:r>
            <a:r>
              <a:rPr lang="en-US" b="1" dirty="0">
                <a:solidFill>
                  <a:srgbClr val="002060"/>
                </a:solidFill>
              </a:rPr>
              <a:t>6+ hours</a:t>
            </a:r>
            <a:r>
              <a:rPr lang="en-US" dirty="0">
                <a:solidFill>
                  <a:srgbClr val="002060"/>
                </a:solidFill>
              </a:rPr>
              <a:t>).  </a:t>
            </a:r>
          </a:p>
          <a:p>
            <a:pPr marL="457200" lvl="1" indent="0">
              <a:buNone/>
            </a:pPr>
            <a:endParaRPr lang="en-US" dirty="0"/>
          </a:p>
        </p:txBody>
      </p:sp>
      <p:sp>
        <p:nvSpPr>
          <p:cNvPr id="4" name="TextBox 3">
            <a:extLst>
              <a:ext uri="{FF2B5EF4-FFF2-40B4-BE49-F238E27FC236}">
                <a16:creationId xmlns:a16="http://schemas.microsoft.com/office/drawing/2014/main" id="{D9C7F92F-BFC7-4E02-80CF-8581A7988CE8}"/>
              </a:ext>
            </a:extLst>
          </p:cNvPr>
          <p:cNvSpPr txBox="1"/>
          <p:nvPr/>
        </p:nvSpPr>
        <p:spPr>
          <a:xfrm>
            <a:off x="2057400" y="5924490"/>
            <a:ext cx="8077200" cy="400110"/>
          </a:xfrm>
          <a:prstGeom prst="rect">
            <a:avLst/>
          </a:prstGeom>
          <a:noFill/>
        </p:spPr>
        <p:txBody>
          <a:bodyPr wrap="square" rtlCol="0">
            <a:spAutoFit/>
          </a:bodyPr>
          <a:lstStyle/>
          <a:p>
            <a:pPr algn="ctr"/>
            <a:r>
              <a:rPr lang="en-US" sz="2000" b="1" dirty="0">
                <a:solidFill>
                  <a:srgbClr val="1B365D"/>
                </a:solidFill>
                <a:latin typeface="Calibri"/>
              </a:rPr>
              <a:t>*Must be age 23 or independent student per FAFSA</a:t>
            </a:r>
          </a:p>
        </p:txBody>
      </p:sp>
    </p:spTree>
    <p:extLst>
      <p:ext uri="{BB962C8B-B14F-4D97-AF65-F5344CB8AC3E}">
        <p14:creationId xmlns:p14="http://schemas.microsoft.com/office/powerpoint/2010/main" val="1728383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CD10-418C-4371-BDC6-E26AF9EBFA3E}"/>
              </a:ext>
            </a:extLst>
          </p:cNvPr>
          <p:cNvSpPr>
            <a:spLocks noGrp="1"/>
          </p:cNvSpPr>
          <p:nvPr>
            <p:ph type="title"/>
          </p:nvPr>
        </p:nvSpPr>
        <p:spPr/>
        <p:txBody>
          <a:bodyPr/>
          <a:lstStyle/>
          <a:p>
            <a:r>
              <a:rPr lang="en-US" dirty="0"/>
              <a:t>HOPE/GAMS GPA</a:t>
            </a:r>
          </a:p>
        </p:txBody>
      </p:sp>
      <p:pic>
        <p:nvPicPr>
          <p:cNvPr id="4" name="Picture 2">
            <a:extLst>
              <a:ext uri="{FF2B5EF4-FFF2-40B4-BE49-F238E27FC236}">
                <a16:creationId xmlns:a16="http://schemas.microsoft.com/office/drawing/2014/main" id="{6A9A7BAB-5ACA-40B6-A766-C97CAE6CF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292" y="1676400"/>
            <a:ext cx="6998109"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8">
            <a:extLst>
              <a:ext uri="{FF2B5EF4-FFF2-40B4-BE49-F238E27FC236}">
                <a16:creationId xmlns:a16="http://schemas.microsoft.com/office/drawing/2014/main" id="{6AFA3012-62DA-42C3-8CCC-4E847450B683}"/>
              </a:ext>
            </a:extLst>
          </p:cNvPr>
          <p:cNvSpPr/>
          <p:nvPr/>
        </p:nvSpPr>
        <p:spPr>
          <a:xfrm>
            <a:off x="2743200" y="3124200"/>
            <a:ext cx="6400800" cy="533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19EDD6DD-7192-438D-8802-23E103FD26CE}"/>
              </a:ext>
            </a:extLst>
          </p:cNvPr>
          <p:cNvSpPr/>
          <p:nvPr/>
        </p:nvSpPr>
        <p:spPr>
          <a:xfrm>
            <a:off x="1752600" y="4343400"/>
            <a:ext cx="8686800" cy="584775"/>
          </a:xfrm>
          <a:prstGeom prst="rect">
            <a:avLst/>
          </a:prstGeom>
        </p:spPr>
        <p:txBody>
          <a:bodyPr wrap="square">
            <a:spAutoFit/>
          </a:bodyPr>
          <a:lstStyle/>
          <a:p>
            <a:pPr>
              <a:spcBef>
                <a:spcPts val="1200"/>
              </a:spcBef>
            </a:pPr>
            <a:r>
              <a:rPr lang="en-US" sz="3200" b="1" dirty="0">
                <a:solidFill>
                  <a:srgbClr val="00B0F0"/>
                </a:solidFill>
                <a:latin typeface="Calibri"/>
                <a:ea typeface="Open Sans Semibold" panose="020B0706030804020204" pitchFamily="34" charset="0"/>
                <a:cs typeface="Open Sans Semibold" panose="020B0706030804020204" pitchFamily="34" charset="0"/>
              </a:rPr>
              <a:t>HOPE GPA (4.0 scale)</a:t>
            </a:r>
            <a:r>
              <a:rPr lang="en-US" sz="3200" b="1" dirty="0">
                <a:solidFill>
                  <a:schemeClr val="tx2"/>
                </a:solidFill>
                <a:latin typeface="Calibri"/>
                <a:ea typeface="Open Sans Semibold" panose="020B0706030804020204" pitchFamily="34" charset="0"/>
                <a:cs typeface="Open Sans Semibold" panose="020B0706030804020204" pitchFamily="34" charset="0"/>
              </a:rPr>
              <a:t> = MNPS unweighted GPA</a:t>
            </a:r>
          </a:p>
        </p:txBody>
      </p:sp>
      <p:sp>
        <p:nvSpPr>
          <p:cNvPr id="8" name="TextBox 7">
            <a:extLst>
              <a:ext uri="{FF2B5EF4-FFF2-40B4-BE49-F238E27FC236}">
                <a16:creationId xmlns:a16="http://schemas.microsoft.com/office/drawing/2014/main" id="{6B340F63-370D-41F8-AF2C-405DF328172C}"/>
              </a:ext>
            </a:extLst>
          </p:cNvPr>
          <p:cNvSpPr txBox="1"/>
          <p:nvPr/>
        </p:nvSpPr>
        <p:spPr>
          <a:xfrm>
            <a:off x="2819400" y="3190845"/>
            <a:ext cx="4037516" cy="400110"/>
          </a:xfrm>
          <a:prstGeom prst="rect">
            <a:avLst/>
          </a:prstGeom>
          <a:solidFill>
            <a:schemeClr val="bg1"/>
          </a:solidFill>
        </p:spPr>
        <p:txBody>
          <a:bodyPr wrap="none" rtlCol="0">
            <a:spAutoFit/>
          </a:bodyPr>
          <a:lstStyle/>
          <a:p>
            <a:r>
              <a:rPr lang="en-US" sz="2000" b="1" dirty="0"/>
              <a:t>HOPE Scholarship GPA </a:t>
            </a:r>
            <a:r>
              <a:rPr lang="en-US" sz="2000" dirty="0"/>
              <a:t>(Unweighted)</a:t>
            </a:r>
            <a:endParaRPr lang="en-US" sz="2000" b="1" dirty="0"/>
          </a:p>
        </p:txBody>
      </p:sp>
    </p:spTree>
    <p:extLst>
      <p:ext uri="{BB962C8B-B14F-4D97-AF65-F5344CB8AC3E}">
        <p14:creationId xmlns:p14="http://schemas.microsoft.com/office/powerpoint/2010/main" val="1377953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TN Promise Checklist</a:t>
            </a:r>
            <a:endParaRPr lang="en-US"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a:buFont typeface="Wingdings" pitchFamily="2" charset="2"/>
              <a:buChar char="q"/>
              <a:defRPr/>
            </a:pPr>
            <a:r>
              <a:rPr lang="en-US" sz="3000" dirty="0">
                <a:solidFill>
                  <a:srgbClr val="1B365D"/>
                </a:solidFill>
              </a:rPr>
              <a:t>Apply to the Tennessee Promise program at </a:t>
            </a:r>
            <a:r>
              <a:rPr lang="en-US" sz="3000" b="1" dirty="0">
                <a:solidFill>
                  <a:srgbClr val="00B0F0"/>
                </a:solidFill>
              </a:rPr>
              <a:t>tnpromise.gov</a:t>
            </a:r>
            <a:r>
              <a:rPr lang="en-US" sz="3000" dirty="0">
                <a:solidFill>
                  <a:srgbClr val="1B365D"/>
                </a:solidFill>
              </a:rPr>
              <a:t> by </a:t>
            </a:r>
            <a:r>
              <a:rPr lang="en-US" sz="3000" b="1" dirty="0">
                <a:solidFill>
                  <a:srgbClr val="1B365D"/>
                </a:solidFill>
              </a:rPr>
              <a:t>November 1, 2023</a:t>
            </a:r>
          </a:p>
          <a:p>
            <a:pPr>
              <a:buFont typeface="Wingdings" pitchFamily="2" charset="2"/>
              <a:buChar char="q"/>
              <a:defRPr/>
            </a:pPr>
            <a:r>
              <a:rPr lang="en-US" sz="3000" dirty="0">
                <a:solidFill>
                  <a:srgbClr val="1B365D"/>
                </a:solidFill>
              </a:rPr>
              <a:t>Complete 2024-25 FAFSA at </a:t>
            </a:r>
            <a:r>
              <a:rPr lang="en-US" sz="3000" b="1" dirty="0">
                <a:solidFill>
                  <a:srgbClr val="00B0F0"/>
                </a:solidFill>
              </a:rPr>
              <a:t>studentaid.gov</a:t>
            </a:r>
            <a:r>
              <a:rPr lang="en-US" sz="3000" dirty="0">
                <a:solidFill>
                  <a:srgbClr val="1B365D"/>
                </a:solidFill>
              </a:rPr>
              <a:t> by </a:t>
            </a:r>
            <a:r>
              <a:rPr lang="en-US" sz="3000" b="1" dirty="0">
                <a:solidFill>
                  <a:srgbClr val="1B365D"/>
                </a:solidFill>
              </a:rPr>
              <a:t>April 15, 2024</a:t>
            </a:r>
          </a:p>
          <a:p>
            <a:pPr>
              <a:buFont typeface="Wingdings" pitchFamily="2" charset="2"/>
              <a:buChar char="q"/>
              <a:defRPr/>
            </a:pPr>
            <a:r>
              <a:rPr lang="en-US" sz="3000" dirty="0">
                <a:solidFill>
                  <a:srgbClr val="1B365D"/>
                </a:solidFill>
              </a:rPr>
              <a:t>Attend mandatory meeting as</a:t>
            </a:r>
            <a:r>
              <a:rPr lang="en-US" sz="3000" b="1" dirty="0">
                <a:solidFill>
                  <a:srgbClr val="1B365D"/>
                </a:solidFill>
              </a:rPr>
              <a:t> </a:t>
            </a:r>
            <a:r>
              <a:rPr lang="en-US" sz="3000" dirty="0">
                <a:solidFill>
                  <a:srgbClr val="1B365D"/>
                </a:solidFill>
              </a:rPr>
              <a:t>coordinated by the </a:t>
            </a:r>
            <a:r>
              <a:rPr lang="en-US" sz="3000" b="1" i="1" dirty="0">
                <a:solidFill>
                  <a:schemeClr val="bg2">
                    <a:lumMod val="60000"/>
                    <a:lumOff val="40000"/>
                  </a:schemeClr>
                </a:solidFill>
              </a:rPr>
              <a:t>Ayers Foundation</a:t>
            </a:r>
            <a:endParaRPr lang="en-US" sz="3000" b="1" dirty="0">
              <a:solidFill>
                <a:schemeClr val="bg2">
                  <a:lumMod val="60000"/>
                  <a:lumOff val="40000"/>
                </a:schemeClr>
              </a:solidFill>
            </a:endParaRPr>
          </a:p>
          <a:p>
            <a:pPr>
              <a:buFont typeface="Wingdings" pitchFamily="2" charset="2"/>
              <a:buChar char="q"/>
              <a:defRPr/>
            </a:pPr>
            <a:r>
              <a:rPr lang="en-US" sz="3000" dirty="0">
                <a:solidFill>
                  <a:srgbClr val="1B365D"/>
                </a:solidFill>
              </a:rPr>
              <a:t>Complete and submit 8 hours of community service by</a:t>
            </a:r>
            <a:r>
              <a:rPr lang="en-US" sz="3000" b="1" dirty="0">
                <a:solidFill>
                  <a:srgbClr val="1B365D"/>
                </a:solidFill>
              </a:rPr>
              <a:t> July 1, 2024 </a:t>
            </a:r>
            <a:r>
              <a:rPr lang="en-US" sz="3000" dirty="0">
                <a:solidFill>
                  <a:srgbClr val="1B365D"/>
                </a:solidFill>
              </a:rPr>
              <a:t>coordinated by the </a:t>
            </a:r>
            <a:r>
              <a:rPr lang="en-US" sz="3000" b="1" i="1" dirty="0">
                <a:solidFill>
                  <a:schemeClr val="bg2">
                    <a:lumMod val="60000"/>
                    <a:lumOff val="40000"/>
                  </a:schemeClr>
                </a:solidFill>
              </a:rPr>
              <a:t>Ayers Foundation</a:t>
            </a:r>
            <a:endParaRPr lang="en-US" sz="3000" b="1" dirty="0">
              <a:solidFill>
                <a:schemeClr val="bg2">
                  <a:lumMod val="60000"/>
                  <a:lumOff val="40000"/>
                </a:schemeClr>
              </a:solidFill>
            </a:endParaRPr>
          </a:p>
          <a:p>
            <a:pPr marL="457200" lvl="1" indent="0">
              <a:buNone/>
            </a:pPr>
            <a:endParaRPr lang="en-US" dirty="0"/>
          </a:p>
        </p:txBody>
      </p:sp>
      <p:sp>
        <p:nvSpPr>
          <p:cNvPr id="4" name="TextBox 3">
            <a:extLst>
              <a:ext uri="{FF2B5EF4-FFF2-40B4-BE49-F238E27FC236}">
                <a16:creationId xmlns:a16="http://schemas.microsoft.com/office/drawing/2014/main" id="{CA89FEB5-53CB-4624-9377-D8D56CFCF53E}"/>
              </a:ext>
            </a:extLst>
          </p:cNvPr>
          <p:cNvSpPr txBox="1"/>
          <p:nvPr/>
        </p:nvSpPr>
        <p:spPr>
          <a:xfrm>
            <a:off x="2971800" y="5562600"/>
            <a:ext cx="6248400" cy="707886"/>
          </a:xfrm>
          <a:prstGeom prst="rect">
            <a:avLst/>
          </a:prstGeom>
          <a:noFill/>
        </p:spPr>
        <p:txBody>
          <a:bodyPr wrap="square" rtlCol="0">
            <a:spAutoFit/>
          </a:bodyPr>
          <a:lstStyle/>
          <a:p>
            <a:pPr marL="112713" indent="-112713"/>
            <a:r>
              <a:rPr lang="en-US" sz="2000" b="1" dirty="0">
                <a:solidFill>
                  <a:schemeClr val="tx2"/>
                </a:solidFill>
              </a:rPr>
              <a:t>*Promise allows students to attend a </a:t>
            </a:r>
            <a:r>
              <a:rPr lang="en-US" sz="2000" b="1" u="sng" dirty="0">
                <a:solidFill>
                  <a:schemeClr val="tx2"/>
                </a:solidFill>
              </a:rPr>
              <a:t>community college</a:t>
            </a:r>
            <a:r>
              <a:rPr lang="en-US" sz="2000" b="1" dirty="0">
                <a:solidFill>
                  <a:schemeClr val="tx2"/>
                </a:solidFill>
              </a:rPr>
              <a:t> </a:t>
            </a:r>
            <a:br>
              <a:rPr lang="en-US" sz="2000" b="1" dirty="0">
                <a:solidFill>
                  <a:schemeClr val="tx2"/>
                </a:solidFill>
              </a:rPr>
            </a:br>
            <a:r>
              <a:rPr lang="en-US" sz="2000" b="1" dirty="0">
                <a:solidFill>
                  <a:schemeClr val="tx2"/>
                </a:solidFill>
              </a:rPr>
              <a:t>or </a:t>
            </a:r>
            <a:r>
              <a:rPr lang="en-US" sz="2000" b="1" u="sng" dirty="0">
                <a:solidFill>
                  <a:schemeClr val="tx2"/>
                </a:solidFill>
              </a:rPr>
              <a:t>TCAT</a:t>
            </a:r>
            <a:r>
              <a:rPr lang="en-US" sz="2000" b="1" dirty="0">
                <a:solidFill>
                  <a:schemeClr val="tx2"/>
                </a:solidFill>
              </a:rPr>
              <a:t> tuition-free through a last dollar scholarship.</a:t>
            </a:r>
          </a:p>
        </p:txBody>
      </p:sp>
      <p:pic>
        <p:nvPicPr>
          <p:cNvPr id="5" name="Picture 4">
            <a:extLst>
              <a:ext uri="{FF2B5EF4-FFF2-40B4-BE49-F238E27FC236}">
                <a16:creationId xmlns:a16="http://schemas.microsoft.com/office/drawing/2014/main" id="{CD534823-ACDF-13F0-5EB5-161EDB65B323}"/>
              </a:ext>
            </a:extLst>
          </p:cNvPr>
          <p:cNvPicPr>
            <a:picLocks noChangeAspect="1"/>
          </p:cNvPicPr>
          <p:nvPr/>
        </p:nvPicPr>
        <p:blipFill>
          <a:blip r:embed="rId4"/>
          <a:stretch>
            <a:fillRect/>
          </a:stretch>
        </p:blipFill>
        <p:spPr>
          <a:xfrm>
            <a:off x="0" y="0"/>
            <a:ext cx="637002" cy="1600200"/>
          </a:xfrm>
          <a:prstGeom prst="rect">
            <a:avLst/>
          </a:prstGeom>
        </p:spPr>
      </p:pic>
    </p:spTree>
    <p:custDataLst>
      <p:tags r:id="rId1"/>
    </p:custDataLst>
    <p:extLst>
      <p:ext uri="{BB962C8B-B14F-4D97-AF65-F5344CB8AC3E}">
        <p14:creationId xmlns:p14="http://schemas.microsoft.com/office/powerpoint/2010/main" val="854086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F61D-6506-4BC9-8999-FF49569B78A4}"/>
              </a:ext>
            </a:extLst>
          </p:cNvPr>
          <p:cNvSpPr>
            <a:spLocks noGrp="1"/>
          </p:cNvSpPr>
          <p:nvPr>
            <p:ph type="title"/>
          </p:nvPr>
        </p:nvSpPr>
        <p:spPr/>
        <p:txBody>
          <a:bodyPr/>
          <a:lstStyle/>
          <a:p>
            <a:r>
              <a:rPr lang="en-US" sz="8000" dirty="0"/>
              <a:t>Types of Financial Aid	</a:t>
            </a:r>
          </a:p>
        </p:txBody>
      </p:sp>
      <p:sp>
        <p:nvSpPr>
          <p:cNvPr id="3" name="Content Placeholder 2">
            <a:extLst>
              <a:ext uri="{FF2B5EF4-FFF2-40B4-BE49-F238E27FC236}">
                <a16:creationId xmlns:a16="http://schemas.microsoft.com/office/drawing/2014/main" id="{86AA8DB7-B416-4EA8-A1F0-AED7BED7D05B}"/>
              </a:ext>
            </a:extLst>
          </p:cNvPr>
          <p:cNvSpPr>
            <a:spLocks noGrp="1"/>
          </p:cNvSpPr>
          <p:nvPr>
            <p:ph idx="1"/>
          </p:nvPr>
        </p:nvSpPr>
        <p:spPr/>
        <p:txBody>
          <a:bodyPr>
            <a:normAutofit fontScale="92500"/>
          </a:bodyPr>
          <a:lstStyle/>
          <a:p>
            <a:pPr marL="742950" indent="-742950">
              <a:buFont typeface="+mj-lt"/>
              <a:buAutoNum type="arabicPeriod"/>
            </a:pPr>
            <a:r>
              <a:rPr lang="en-US" sz="3600" b="1" dirty="0"/>
              <a:t>Scholarships</a:t>
            </a:r>
            <a:r>
              <a:rPr lang="en-US" sz="3600" dirty="0"/>
              <a:t> – </a:t>
            </a:r>
            <a:r>
              <a:rPr lang="en-US" sz="3600" u="sng" dirty="0">
                <a:highlight>
                  <a:srgbClr val="00FF00"/>
                </a:highlight>
              </a:rPr>
              <a:t>free money</a:t>
            </a:r>
            <a:r>
              <a:rPr lang="en-US" sz="3600" dirty="0"/>
              <a:t> awarded on ACT, GPA, or skill</a:t>
            </a:r>
          </a:p>
          <a:p>
            <a:pPr lvl="2">
              <a:buFont typeface="Wingdings" panose="05000000000000000000" pitchFamily="2" charset="2"/>
              <a:buChar char="§"/>
            </a:pPr>
            <a:r>
              <a:rPr lang="en-US" sz="2800" b="1" dirty="0"/>
              <a:t>Renewable</a:t>
            </a:r>
            <a:r>
              <a:rPr lang="en-US" sz="2800" dirty="0"/>
              <a:t> vs. </a:t>
            </a:r>
            <a:r>
              <a:rPr lang="en-US" sz="2800" b="1" dirty="0"/>
              <a:t>Non-renewable</a:t>
            </a:r>
          </a:p>
          <a:p>
            <a:pPr marL="742950" indent="-742950">
              <a:buFont typeface="+mj-lt"/>
              <a:buAutoNum type="arabicPeriod"/>
            </a:pPr>
            <a:r>
              <a:rPr lang="en-US" sz="3600" b="1" dirty="0"/>
              <a:t>Grants</a:t>
            </a:r>
            <a:r>
              <a:rPr lang="en-US" sz="3600" dirty="0"/>
              <a:t> – </a:t>
            </a:r>
            <a:r>
              <a:rPr lang="en-US" sz="3600" u="sng" dirty="0">
                <a:highlight>
                  <a:srgbClr val="00FF00"/>
                </a:highlight>
              </a:rPr>
              <a:t>free money</a:t>
            </a:r>
            <a:r>
              <a:rPr lang="en-US" sz="3600" dirty="0"/>
              <a:t> awarded on financial need</a:t>
            </a:r>
          </a:p>
          <a:p>
            <a:pPr lvl="2">
              <a:buFont typeface="Wingdings" panose="05000000000000000000" pitchFamily="2" charset="2"/>
              <a:buChar char="§"/>
            </a:pPr>
            <a:r>
              <a:rPr lang="en-US" sz="2600" b="1" dirty="0"/>
              <a:t>Student Aid Index</a:t>
            </a:r>
            <a:r>
              <a:rPr lang="en-US" sz="2600" dirty="0"/>
              <a:t> (SAI)</a:t>
            </a:r>
            <a:endParaRPr lang="en-US" sz="2800" dirty="0"/>
          </a:p>
          <a:p>
            <a:pPr marL="742950" indent="-742950">
              <a:buFont typeface="+mj-lt"/>
              <a:buAutoNum type="arabicPeriod"/>
            </a:pPr>
            <a:r>
              <a:rPr lang="en-US" sz="3600" b="1" dirty="0"/>
              <a:t>Loans</a:t>
            </a:r>
            <a:r>
              <a:rPr lang="en-US" sz="3600" dirty="0"/>
              <a:t> – </a:t>
            </a:r>
            <a:r>
              <a:rPr lang="en-US" sz="3600" u="sng" dirty="0">
                <a:highlight>
                  <a:srgbClr val="FFFF00"/>
                </a:highlight>
              </a:rPr>
              <a:t>borrowed money</a:t>
            </a:r>
            <a:r>
              <a:rPr lang="en-US" sz="3600" dirty="0"/>
              <a:t> that must be paid back with interest</a:t>
            </a:r>
          </a:p>
          <a:p>
            <a:pPr marL="742950" indent="-742950">
              <a:buFont typeface="+mj-lt"/>
              <a:buAutoNum type="arabicPeriod"/>
            </a:pPr>
            <a:r>
              <a:rPr lang="en-US" sz="3600" b="1" dirty="0"/>
              <a:t>Work study</a:t>
            </a:r>
            <a:r>
              <a:rPr lang="en-US" sz="3600" dirty="0"/>
              <a:t> – </a:t>
            </a:r>
            <a:r>
              <a:rPr lang="en-US" sz="3600" u="sng" dirty="0">
                <a:highlight>
                  <a:srgbClr val="00FF00"/>
                </a:highlight>
              </a:rPr>
              <a:t>earned money</a:t>
            </a:r>
            <a:r>
              <a:rPr lang="en-US" sz="3600" dirty="0"/>
              <a:t> from on-campus employment</a:t>
            </a:r>
          </a:p>
        </p:txBody>
      </p:sp>
    </p:spTree>
    <p:custDataLst>
      <p:tags r:id="rId1"/>
    </p:custDataLst>
    <p:extLst>
      <p:ext uri="{BB962C8B-B14F-4D97-AF65-F5344CB8AC3E}">
        <p14:creationId xmlns:p14="http://schemas.microsoft.com/office/powerpoint/2010/main" val="2696279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C681-8D8E-4C0D-97AB-83E12EFC16EF}"/>
              </a:ext>
            </a:extLst>
          </p:cNvPr>
          <p:cNvSpPr>
            <a:spLocks noGrp="1"/>
          </p:cNvSpPr>
          <p:nvPr>
            <p:ph type="title"/>
          </p:nvPr>
        </p:nvSpPr>
        <p:spPr/>
        <p:txBody>
          <a:bodyPr/>
          <a:lstStyle/>
          <a:p>
            <a:r>
              <a:rPr lang="en-US" sz="8000" dirty="0"/>
              <a:t>Sources of Financial Aid</a:t>
            </a:r>
          </a:p>
        </p:txBody>
      </p:sp>
      <p:grpSp>
        <p:nvGrpSpPr>
          <p:cNvPr id="3" name="Group 2">
            <a:extLst>
              <a:ext uri="{FF2B5EF4-FFF2-40B4-BE49-F238E27FC236}">
                <a16:creationId xmlns:a16="http://schemas.microsoft.com/office/drawing/2014/main" id="{62237D3C-E29C-4E71-8C15-FE14E33265A9}"/>
              </a:ext>
            </a:extLst>
          </p:cNvPr>
          <p:cNvGrpSpPr/>
          <p:nvPr/>
        </p:nvGrpSpPr>
        <p:grpSpPr>
          <a:xfrm>
            <a:off x="2657415" y="1701812"/>
            <a:ext cx="6877171" cy="4165574"/>
            <a:chOff x="913575" y="1701812"/>
            <a:chExt cx="6877171" cy="4165574"/>
          </a:xfrm>
        </p:grpSpPr>
        <p:sp>
          <p:nvSpPr>
            <p:cNvPr id="5" name="Freeform: Shape 4">
              <a:extLst>
                <a:ext uri="{FF2B5EF4-FFF2-40B4-BE49-F238E27FC236}">
                  <a16:creationId xmlns:a16="http://schemas.microsoft.com/office/drawing/2014/main" id="{0D90021E-8FE8-4003-A672-7EC764DC8099}"/>
                </a:ext>
              </a:extLst>
            </p:cNvPr>
            <p:cNvSpPr/>
            <p:nvPr/>
          </p:nvSpPr>
          <p:spPr>
            <a:xfrm>
              <a:off x="913575" y="1701812"/>
              <a:ext cx="3389494" cy="2033696"/>
            </a:xfrm>
            <a:custGeom>
              <a:avLst/>
              <a:gdLst>
                <a:gd name="connsiteX0" fmla="*/ 0 w 3389494"/>
                <a:gd name="connsiteY0" fmla="*/ 0 h 2033696"/>
                <a:gd name="connsiteX1" fmla="*/ 3389494 w 3389494"/>
                <a:gd name="connsiteY1" fmla="*/ 0 h 2033696"/>
                <a:gd name="connsiteX2" fmla="*/ 3389494 w 3389494"/>
                <a:gd name="connsiteY2" fmla="*/ 2033696 h 2033696"/>
                <a:gd name="connsiteX3" fmla="*/ 0 w 3389494"/>
                <a:gd name="connsiteY3" fmla="*/ 2033696 h 2033696"/>
                <a:gd name="connsiteX4" fmla="*/ 0 w 3389494"/>
                <a:gd name="connsiteY4" fmla="*/ 0 h 203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494" h="2033696">
                  <a:moveTo>
                    <a:pt x="0" y="0"/>
                  </a:moveTo>
                  <a:lnTo>
                    <a:pt x="3389494" y="0"/>
                  </a:lnTo>
                  <a:lnTo>
                    <a:pt x="3389494" y="2033696"/>
                  </a:lnTo>
                  <a:lnTo>
                    <a:pt x="0" y="2033696"/>
                  </a:lnTo>
                  <a:lnTo>
                    <a:pt x="0" y="0"/>
                  </a:lnTo>
                  <a:close/>
                </a:path>
              </a:pathLst>
            </a:custGeom>
            <a:solidFill>
              <a:srgbClr val="20C74D"/>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State</a:t>
              </a:r>
            </a:p>
          </p:txBody>
        </p:sp>
        <p:sp>
          <p:nvSpPr>
            <p:cNvPr id="6" name="Freeform: Shape 5">
              <a:extLst>
                <a:ext uri="{FF2B5EF4-FFF2-40B4-BE49-F238E27FC236}">
                  <a16:creationId xmlns:a16="http://schemas.microsoft.com/office/drawing/2014/main" id="{3239F52E-E898-470A-83DE-5D8E4698623D}"/>
                </a:ext>
              </a:extLst>
            </p:cNvPr>
            <p:cNvSpPr/>
            <p:nvPr/>
          </p:nvSpPr>
          <p:spPr>
            <a:xfrm>
              <a:off x="4401252" y="1701812"/>
              <a:ext cx="3389494" cy="2033696"/>
            </a:xfrm>
            <a:custGeom>
              <a:avLst/>
              <a:gdLst>
                <a:gd name="connsiteX0" fmla="*/ 0 w 3389494"/>
                <a:gd name="connsiteY0" fmla="*/ 0 h 2033696"/>
                <a:gd name="connsiteX1" fmla="*/ 3389494 w 3389494"/>
                <a:gd name="connsiteY1" fmla="*/ 0 h 2033696"/>
                <a:gd name="connsiteX2" fmla="*/ 3389494 w 3389494"/>
                <a:gd name="connsiteY2" fmla="*/ 2033696 h 2033696"/>
                <a:gd name="connsiteX3" fmla="*/ 0 w 3389494"/>
                <a:gd name="connsiteY3" fmla="*/ 2033696 h 2033696"/>
                <a:gd name="connsiteX4" fmla="*/ 0 w 3389494"/>
                <a:gd name="connsiteY4" fmla="*/ 0 h 203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494" h="2033696">
                  <a:moveTo>
                    <a:pt x="0" y="0"/>
                  </a:moveTo>
                  <a:lnTo>
                    <a:pt x="3389494" y="0"/>
                  </a:lnTo>
                  <a:lnTo>
                    <a:pt x="3389494" y="2033696"/>
                  </a:lnTo>
                  <a:lnTo>
                    <a:pt x="0" y="2033696"/>
                  </a:lnTo>
                  <a:lnTo>
                    <a:pt x="0" y="0"/>
                  </a:lnTo>
                  <a:close/>
                </a:path>
              </a:pathLst>
            </a:custGeom>
            <a:solidFill>
              <a:srgbClr val="3224A0"/>
            </a:solidFill>
          </p:spPr>
          <p:style>
            <a:lnRef idx="2">
              <a:schemeClr val="lt1">
                <a:hueOff val="0"/>
                <a:satOff val="0"/>
                <a:lumOff val="0"/>
                <a:alphaOff val="0"/>
              </a:schemeClr>
            </a:lnRef>
            <a:fillRef idx="1">
              <a:schemeClr val="accent3">
                <a:hueOff val="6629754"/>
                <a:satOff val="-9036"/>
                <a:lumOff val="-6863"/>
                <a:alphaOff val="0"/>
              </a:schemeClr>
            </a:fillRef>
            <a:effectRef idx="0">
              <a:schemeClr val="accent3">
                <a:hueOff val="6629754"/>
                <a:satOff val="-9036"/>
                <a:lumOff val="-6863"/>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Federal</a:t>
              </a:r>
            </a:p>
          </p:txBody>
        </p:sp>
        <p:sp>
          <p:nvSpPr>
            <p:cNvPr id="7" name="Freeform: Shape 6">
              <a:extLst>
                <a:ext uri="{FF2B5EF4-FFF2-40B4-BE49-F238E27FC236}">
                  <a16:creationId xmlns:a16="http://schemas.microsoft.com/office/drawing/2014/main" id="{8F138A66-663F-48F1-8693-1AA003E1D3C8}"/>
                </a:ext>
              </a:extLst>
            </p:cNvPr>
            <p:cNvSpPr/>
            <p:nvPr/>
          </p:nvSpPr>
          <p:spPr>
            <a:xfrm>
              <a:off x="913575" y="3833690"/>
              <a:ext cx="3389494" cy="2033696"/>
            </a:xfrm>
            <a:custGeom>
              <a:avLst/>
              <a:gdLst>
                <a:gd name="connsiteX0" fmla="*/ 0 w 3389494"/>
                <a:gd name="connsiteY0" fmla="*/ 0 h 2033696"/>
                <a:gd name="connsiteX1" fmla="*/ 3389494 w 3389494"/>
                <a:gd name="connsiteY1" fmla="*/ 0 h 2033696"/>
                <a:gd name="connsiteX2" fmla="*/ 3389494 w 3389494"/>
                <a:gd name="connsiteY2" fmla="*/ 2033696 h 2033696"/>
                <a:gd name="connsiteX3" fmla="*/ 0 w 3389494"/>
                <a:gd name="connsiteY3" fmla="*/ 2033696 h 2033696"/>
                <a:gd name="connsiteX4" fmla="*/ 0 w 3389494"/>
                <a:gd name="connsiteY4" fmla="*/ 0 h 203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494" h="2033696">
                  <a:moveTo>
                    <a:pt x="0" y="0"/>
                  </a:moveTo>
                  <a:lnTo>
                    <a:pt x="3389494" y="0"/>
                  </a:lnTo>
                  <a:lnTo>
                    <a:pt x="3389494" y="2033696"/>
                  </a:lnTo>
                  <a:lnTo>
                    <a:pt x="0" y="2033696"/>
                  </a:lnTo>
                  <a:lnTo>
                    <a:pt x="0" y="0"/>
                  </a:lnTo>
                  <a:close/>
                </a:path>
              </a:pathLst>
            </a:custGeom>
            <a:solidFill>
              <a:srgbClr val="E87722"/>
            </a:solidFill>
          </p:spPr>
          <p:style>
            <a:lnRef idx="2">
              <a:schemeClr val="lt1">
                <a:hueOff val="0"/>
                <a:satOff val="0"/>
                <a:lumOff val="0"/>
                <a:alphaOff val="0"/>
              </a:schemeClr>
            </a:lnRef>
            <a:fillRef idx="1">
              <a:schemeClr val="accent3">
                <a:hueOff val="13259507"/>
                <a:satOff val="-18073"/>
                <a:lumOff val="-13726"/>
                <a:alphaOff val="0"/>
              </a:schemeClr>
            </a:fillRef>
            <a:effectRef idx="0">
              <a:schemeClr val="accent3">
                <a:hueOff val="13259507"/>
                <a:satOff val="-18073"/>
                <a:lumOff val="-13726"/>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College</a:t>
              </a:r>
            </a:p>
          </p:txBody>
        </p:sp>
        <p:sp>
          <p:nvSpPr>
            <p:cNvPr id="8" name="Freeform: Shape 7">
              <a:extLst>
                <a:ext uri="{FF2B5EF4-FFF2-40B4-BE49-F238E27FC236}">
                  <a16:creationId xmlns:a16="http://schemas.microsoft.com/office/drawing/2014/main" id="{A0D64D97-E892-47D1-969F-D91DC84AA5C3}"/>
                </a:ext>
              </a:extLst>
            </p:cNvPr>
            <p:cNvSpPr/>
            <p:nvPr/>
          </p:nvSpPr>
          <p:spPr>
            <a:xfrm>
              <a:off x="4401252" y="3833690"/>
              <a:ext cx="3389494" cy="2033696"/>
            </a:xfrm>
            <a:custGeom>
              <a:avLst/>
              <a:gdLst>
                <a:gd name="connsiteX0" fmla="*/ 0 w 3389494"/>
                <a:gd name="connsiteY0" fmla="*/ 0 h 2033696"/>
                <a:gd name="connsiteX1" fmla="*/ 3389494 w 3389494"/>
                <a:gd name="connsiteY1" fmla="*/ 0 h 2033696"/>
                <a:gd name="connsiteX2" fmla="*/ 3389494 w 3389494"/>
                <a:gd name="connsiteY2" fmla="*/ 2033696 h 2033696"/>
                <a:gd name="connsiteX3" fmla="*/ 0 w 3389494"/>
                <a:gd name="connsiteY3" fmla="*/ 2033696 h 2033696"/>
                <a:gd name="connsiteX4" fmla="*/ 0 w 3389494"/>
                <a:gd name="connsiteY4" fmla="*/ 0 h 203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494" h="2033696">
                  <a:moveTo>
                    <a:pt x="0" y="0"/>
                  </a:moveTo>
                  <a:lnTo>
                    <a:pt x="3389494" y="0"/>
                  </a:lnTo>
                  <a:lnTo>
                    <a:pt x="3389494" y="2033696"/>
                  </a:lnTo>
                  <a:lnTo>
                    <a:pt x="0" y="2033696"/>
                  </a:lnTo>
                  <a:lnTo>
                    <a:pt x="0" y="0"/>
                  </a:lnTo>
                  <a:close/>
                </a:path>
              </a:pathLst>
            </a:custGeom>
          </p:spPr>
          <p:style>
            <a:lnRef idx="2">
              <a:schemeClr val="lt1">
                <a:hueOff val="0"/>
                <a:satOff val="0"/>
                <a:lumOff val="0"/>
                <a:alphaOff val="0"/>
              </a:schemeClr>
            </a:lnRef>
            <a:fillRef idx="1">
              <a:schemeClr val="accent3">
                <a:hueOff val="19889260"/>
                <a:satOff val="-27109"/>
                <a:lumOff val="-20589"/>
                <a:alphaOff val="0"/>
              </a:schemeClr>
            </a:fillRef>
            <a:effectRef idx="0">
              <a:schemeClr val="accent3">
                <a:hueOff val="19889260"/>
                <a:satOff val="-27109"/>
                <a:lumOff val="-20589"/>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Private</a:t>
              </a:r>
            </a:p>
          </p:txBody>
        </p:sp>
      </p:grpSp>
      <p:sp>
        <p:nvSpPr>
          <p:cNvPr id="13" name="Arrow: Right 12">
            <a:extLst>
              <a:ext uri="{FF2B5EF4-FFF2-40B4-BE49-F238E27FC236}">
                <a16:creationId xmlns:a16="http://schemas.microsoft.com/office/drawing/2014/main" id="{C65710CE-0145-43BF-8C43-1EFAB4FB3107}"/>
              </a:ext>
            </a:extLst>
          </p:cNvPr>
          <p:cNvSpPr/>
          <p:nvPr/>
        </p:nvSpPr>
        <p:spPr>
          <a:xfrm>
            <a:off x="838200" y="3962398"/>
            <a:ext cx="2286000" cy="182880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You</a:t>
            </a:r>
            <a:endParaRPr lang="en-US" b="1" dirty="0"/>
          </a:p>
        </p:txBody>
      </p:sp>
      <p:sp>
        <p:nvSpPr>
          <p:cNvPr id="14" name="Arrow: Right 13">
            <a:extLst>
              <a:ext uri="{FF2B5EF4-FFF2-40B4-BE49-F238E27FC236}">
                <a16:creationId xmlns:a16="http://schemas.microsoft.com/office/drawing/2014/main" id="{60DC09D0-3358-4FC3-89CE-015C1FE0F963}"/>
              </a:ext>
            </a:extLst>
          </p:cNvPr>
          <p:cNvSpPr/>
          <p:nvPr/>
        </p:nvSpPr>
        <p:spPr>
          <a:xfrm rot="10800000">
            <a:off x="9067800" y="3962399"/>
            <a:ext cx="2286000" cy="182880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60000" lon="0" rev="10800000"/>
              </a:camera>
              <a:lightRig rig="threePt" dir="t"/>
            </a:scene3d>
          </a:bodyPr>
          <a:lstStyle/>
          <a:p>
            <a:pPr algn="ctr"/>
            <a:r>
              <a:rPr lang="en-US" sz="3200" b="1" dirty="0"/>
              <a:t>research</a:t>
            </a:r>
            <a:endParaRPr lang="en-US" b="1" dirty="0"/>
          </a:p>
        </p:txBody>
      </p:sp>
    </p:spTree>
    <p:extLst>
      <p:ext uri="{BB962C8B-B14F-4D97-AF65-F5344CB8AC3E}">
        <p14:creationId xmlns:p14="http://schemas.microsoft.com/office/powerpoint/2010/main" val="14994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2024-25 FAFSA</a:t>
            </a: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marL="742950" indent="-742950">
              <a:lnSpc>
                <a:spcPct val="90000"/>
              </a:lnSpc>
              <a:spcBef>
                <a:spcPct val="25000"/>
              </a:spcBef>
              <a:buFont typeface="+mj-lt"/>
              <a:buAutoNum type="arabicPeriod"/>
              <a:defRPr/>
            </a:pPr>
            <a:r>
              <a:rPr lang="en-US" sz="4000" dirty="0"/>
              <a:t>Available </a:t>
            </a:r>
            <a:r>
              <a:rPr lang="en-US" sz="4000" b="1" dirty="0"/>
              <a:t>December 2023 </a:t>
            </a:r>
            <a:r>
              <a:rPr lang="en-US" sz="4000" dirty="0"/>
              <a:t>at </a:t>
            </a:r>
            <a:r>
              <a:rPr lang="en-US" sz="4000" b="1" dirty="0">
                <a:solidFill>
                  <a:srgbClr val="00B0F0"/>
                </a:solidFill>
              </a:rPr>
              <a:t>studentaid.gov</a:t>
            </a:r>
          </a:p>
          <a:p>
            <a:pPr marL="1081088" lvl="2" indent="-333375">
              <a:lnSpc>
                <a:spcPct val="90000"/>
              </a:lnSpc>
              <a:spcBef>
                <a:spcPct val="25000"/>
              </a:spcBef>
              <a:buFont typeface="Wingdings" panose="05000000000000000000" pitchFamily="2" charset="2"/>
              <a:buChar char="§"/>
              <a:defRPr/>
            </a:pPr>
            <a:r>
              <a:rPr lang="en-US" sz="3200" b="1" dirty="0"/>
              <a:t>2022 income/tax info</a:t>
            </a:r>
          </a:p>
          <a:p>
            <a:pPr marL="742950" indent="-742950">
              <a:lnSpc>
                <a:spcPct val="90000"/>
              </a:lnSpc>
              <a:spcBef>
                <a:spcPct val="25000"/>
              </a:spcBef>
              <a:buFont typeface="+mj-lt"/>
              <a:buAutoNum type="arabicPeriod"/>
              <a:defRPr/>
            </a:pPr>
            <a:r>
              <a:rPr lang="en-US" sz="4000" dirty="0"/>
              <a:t>Priority deadline </a:t>
            </a:r>
            <a:r>
              <a:rPr lang="en-US" sz="4000" b="1" dirty="0"/>
              <a:t>April 15, 2024</a:t>
            </a:r>
          </a:p>
          <a:p>
            <a:pPr marL="742950" indent="-742950">
              <a:lnSpc>
                <a:spcPct val="90000"/>
              </a:lnSpc>
              <a:spcBef>
                <a:spcPct val="25000"/>
              </a:spcBef>
              <a:buFont typeface="+mj-lt"/>
              <a:buAutoNum type="arabicPeriod"/>
              <a:defRPr/>
            </a:pPr>
            <a:r>
              <a:rPr lang="en-US" sz="4000" dirty="0"/>
              <a:t>Create FSA ID(s) </a:t>
            </a:r>
            <a:r>
              <a:rPr lang="en-US" sz="4000" b="1" i="1" dirty="0"/>
              <a:t>ten days </a:t>
            </a:r>
            <a:r>
              <a:rPr lang="en-US" sz="4000" dirty="0"/>
              <a:t>in advance of FAFSA</a:t>
            </a:r>
          </a:p>
          <a:p>
            <a:pPr marL="1081088" lvl="1" indent="-331788">
              <a:lnSpc>
                <a:spcPct val="90000"/>
              </a:lnSpc>
              <a:spcBef>
                <a:spcPct val="25000"/>
              </a:spcBef>
              <a:buFont typeface="Wingdings" panose="05000000000000000000" pitchFamily="2" charset="2"/>
              <a:buChar char="§"/>
              <a:defRPr/>
            </a:pPr>
            <a:r>
              <a:rPr lang="en-US" sz="3200" b="1" dirty="0">
                <a:solidFill>
                  <a:srgbClr val="00B0F0"/>
                </a:solidFill>
              </a:rPr>
              <a:t>studentaid.gov; </a:t>
            </a:r>
            <a:r>
              <a:rPr lang="en-US" sz="3200" b="1" i="1" dirty="0"/>
              <a:t>800-433-3243</a:t>
            </a:r>
            <a:endParaRPr lang="en-US" sz="3600" b="1" i="1" dirty="0"/>
          </a:p>
          <a:p>
            <a:pPr marL="742950" indent="-742950">
              <a:lnSpc>
                <a:spcPct val="90000"/>
              </a:lnSpc>
              <a:spcBef>
                <a:spcPct val="25000"/>
              </a:spcBef>
              <a:buFont typeface="+mj-lt"/>
              <a:buAutoNum type="arabicPeriod"/>
              <a:defRPr/>
            </a:pPr>
            <a:r>
              <a:rPr lang="en-US" sz="4000" dirty="0"/>
              <a:t>Role-based FAFSA</a:t>
            </a:r>
          </a:p>
          <a:p>
            <a:pPr marL="463550" indent="-463550">
              <a:lnSpc>
                <a:spcPct val="90000"/>
              </a:lnSpc>
              <a:spcBef>
                <a:spcPct val="25000"/>
              </a:spcBef>
              <a:defRPr/>
            </a:pPr>
            <a:endParaRPr lang="en-US" sz="4000" dirty="0"/>
          </a:p>
        </p:txBody>
      </p:sp>
    </p:spTree>
    <p:extLst>
      <p:ext uri="{BB962C8B-B14F-4D97-AF65-F5344CB8AC3E}">
        <p14:creationId xmlns:p14="http://schemas.microsoft.com/office/powerpoint/2010/main" val="274852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Federal Student Aid</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3801803701"/>
              </p:ext>
            </p:extLst>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907A356E-7399-4FC5-8EE1-0510811A2548}"/>
              </a:ext>
            </a:extLst>
          </p:cNvPr>
          <p:cNvGrpSpPr/>
          <p:nvPr/>
        </p:nvGrpSpPr>
        <p:grpSpPr>
          <a:xfrm>
            <a:off x="685800" y="6127083"/>
            <a:ext cx="1021080" cy="654717"/>
            <a:chOff x="7482840" y="5391388"/>
            <a:chExt cx="1021080" cy="654717"/>
          </a:xfrm>
        </p:grpSpPr>
        <p:sp>
          <p:nvSpPr>
            <p:cNvPr id="6" name="Rectangle 5">
              <a:extLst>
                <a:ext uri="{FF2B5EF4-FFF2-40B4-BE49-F238E27FC236}">
                  <a16:creationId xmlns:a16="http://schemas.microsoft.com/office/drawing/2014/main" id="{0FF85809-5DA1-4FD3-9F9C-78AD717EB902}"/>
                </a:ext>
              </a:extLst>
            </p:cNvPr>
            <p:cNvSpPr/>
            <p:nvPr/>
          </p:nvSpPr>
          <p:spPr>
            <a:xfrm>
              <a:off x="7482840" y="5486400"/>
              <a:ext cx="182880" cy="18288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D30030A-C1DB-4716-B486-55E83055E733}"/>
                </a:ext>
              </a:extLst>
            </p:cNvPr>
            <p:cNvSpPr/>
            <p:nvPr/>
          </p:nvSpPr>
          <p:spPr>
            <a:xfrm>
              <a:off x="7482840" y="5760720"/>
              <a:ext cx="182880" cy="18288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TextBox 7">
              <a:extLst>
                <a:ext uri="{FF2B5EF4-FFF2-40B4-BE49-F238E27FC236}">
                  <a16:creationId xmlns:a16="http://schemas.microsoft.com/office/drawing/2014/main" id="{E85709F7-96B7-434F-8A86-BF8F7A3F1B0F}"/>
                </a:ext>
              </a:extLst>
            </p:cNvPr>
            <p:cNvSpPr txBox="1"/>
            <p:nvPr/>
          </p:nvSpPr>
          <p:spPr>
            <a:xfrm>
              <a:off x="7665720" y="5391388"/>
              <a:ext cx="838200" cy="369332"/>
            </a:xfrm>
            <a:prstGeom prst="rect">
              <a:avLst/>
            </a:prstGeom>
            <a:noFill/>
          </p:spPr>
          <p:txBody>
            <a:bodyPr wrap="square" rtlCol="0">
              <a:spAutoFit/>
            </a:bodyPr>
            <a:lstStyle/>
            <a:p>
              <a:r>
                <a:rPr lang="en-US" b="1" dirty="0">
                  <a:solidFill>
                    <a:schemeClr val="tx2"/>
                  </a:solidFill>
                </a:rPr>
                <a:t>Grant</a:t>
              </a:r>
            </a:p>
          </p:txBody>
        </p:sp>
        <p:sp>
          <p:nvSpPr>
            <p:cNvPr id="9" name="TextBox 8">
              <a:extLst>
                <a:ext uri="{FF2B5EF4-FFF2-40B4-BE49-F238E27FC236}">
                  <a16:creationId xmlns:a16="http://schemas.microsoft.com/office/drawing/2014/main" id="{062F4655-2A35-4C39-9894-19BE8B5DA005}"/>
                </a:ext>
              </a:extLst>
            </p:cNvPr>
            <p:cNvSpPr txBox="1"/>
            <p:nvPr/>
          </p:nvSpPr>
          <p:spPr>
            <a:xfrm>
              <a:off x="7665720" y="5676773"/>
              <a:ext cx="838200" cy="369332"/>
            </a:xfrm>
            <a:prstGeom prst="rect">
              <a:avLst/>
            </a:prstGeom>
            <a:noFill/>
          </p:spPr>
          <p:txBody>
            <a:bodyPr wrap="square" rtlCol="0">
              <a:spAutoFit/>
            </a:bodyPr>
            <a:lstStyle/>
            <a:p>
              <a:r>
                <a:rPr lang="en-US" b="1" dirty="0">
                  <a:solidFill>
                    <a:schemeClr val="tx2"/>
                  </a:solidFill>
                </a:rPr>
                <a:t>Loan</a:t>
              </a:r>
            </a:p>
          </p:txBody>
        </p:sp>
      </p:grpSp>
      <p:sp>
        <p:nvSpPr>
          <p:cNvPr id="10" name="TextBox 9">
            <a:extLst>
              <a:ext uri="{FF2B5EF4-FFF2-40B4-BE49-F238E27FC236}">
                <a16:creationId xmlns:a16="http://schemas.microsoft.com/office/drawing/2014/main" id="{4BBB5ABF-E838-EB93-2E04-6D45099C76B5}"/>
              </a:ext>
            </a:extLst>
          </p:cNvPr>
          <p:cNvSpPr txBox="1"/>
          <p:nvPr/>
        </p:nvSpPr>
        <p:spPr>
          <a:xfrm>
            <a:off x="2362200" y="6000690"/>
            <a:ext cx="7391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a:t>
            </a:r>
            <a:r>
              <a:rPr kumimoji="0" lang="en-US" sz="2000" b="1" i="1" u="none" strike="noStrike" kern="1200" cap="none" spc="0" normalizeH="0" baseline="0" noProof="0" dirty="0">
                <a:ln>
                  <a:noFill/>
                </a:ln>
                <a:solidFill>
                  <a:srgbClr val="1B365D"/>
                </a:solidFill>
                <a:effectLst/>
                <a:uLnTx/>
                <a:uFillTx/>
                <a:latin typeface="Calibri"/>
                <a:ea typeface="+mn-ea"/>
                <a:cs typeface="+mn-cs"/>
              </a:rPr>
              <a:t>Student Aid Index (SAI)</a:t>
            </a:r>
            <a:endParaRPr kumimoji="0" lang="en-US" sz="2000" b="1" i="0" u="none" strike="noStrike" kern="1200" cap="none" spc="0" normalizeH="0" baseline="0" noProof="0" dirty="0">
              <a:ln>
                <a:noFill/>
              </a:ln>
              <a:solidFill>
                <a:srgbClr val="1B365D"/>
              </a:solidFill>
              <a:effectLst/>
              <a:uLnTx/>
              <a:uFillTx/>
              <a:latin typeface="Calibri"/>
              <a:ea typeface="+mn-ea"/>
              <a:cs typeface="+mn-cs"/>
            </a:endParaRPr>
          </a:p>
        </p:txBody>
      </p:sp>
    </p:spTree>
    <p:extLst>
      <p:ext uri="{BB962C8B-B14F-4D97-AF65-F5344CB8AC3E}">
        <p14:creationId xmlns:p14="http://schemas.microsoft.com/office/powerpoint/2010/main" val="1214497543"/>
      </p:ext>
    </p:extLst>
  </p:cSld>
  <p:clrMapOvr>
    <a:masterClrMapping/>
  </p:clrMapOvr>
  <mc:AlternateContent xmlns:mc="http://schemas.openxmlformats.org/markup-compatibility/2006" xmlns:p14="http://schemas.microsoft.com/office/powerpoint/2010/main">
    <mc:Choice Requires="p14">
      <p:transition p14:dur="10" advTm="96582"/>
    </mc:Choice>
    <mc:Fallback xmlns="">
      <p:transition advTm="965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4-yr Public/Private</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3330892305"/>
              </p:ext>
            </p:extLst>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A954ABB5-7A6B-416A-8AE6-66471E7C6C5D}"/>
              </a:ext>
            </a:extLst>
          </p:cNvPr>
          <p:cNvGrpSpPr/>
          <p:nvPr/>
        </p:nvGrpSpPr>
        <p:grpSpPr>
          <a:xfrm>
            <a:off x="685800" y="6127083"/>
            <a:ext cx="1676400" cy="654717"/>
            <a:chOff x="7482840" y="5391388"/>
            <a:chExt cx="1676400" cy="654717"/>
          </a:xfrm>
        </p:grpSpPr>
        <p:sp>
          <p:nvSpPr>
            <p:cNvPr id="11" name="Rectangle 10">
              <a:extLst>
                <a:ext uri="{FF2B5EF4-FFF2-40B4-BE49-F238E27FC236}">
                  <a16:creationId xmlns:a16="http://schemas.microsoft.com/office/drawing/2014/main" id="{7C9A6097-3714-4D7E-AAD4-F5AC9C801B83}"/>
                </a:ext>
              </a:extLst>
            </p:cNvPr>
            <p:cNvSpPr/>
            <p:nvPr/>
          </p:nvSpPr>
          <p:spPr>
            <a:xfrm>
              <a:off x="7482840" y="5486400"/>
              <a:ext cx="182880" cy="18288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E717B4F-1083-4D5F-891F-B70F6E0F0212}"/>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4FF80E-CF05-41BC-B4BF-693382E81D6D}"/>
                </a:ext>
              </a:extLst>
            </p:cNvPr>
            <p:cNvSpPr txBox="1"/>
            <p:nvPr/>
          </p:nvSpPr>
          <p:spPr>
            <a:xfrm>
              <a:off x="7665720" y="5391388"/>
              <a:ext cx="838200" cy="369332"/>
            </a:xfrm>
            <a:prstGeom prst="rect">
              <a:avLst/>
            </a:prstGeom>
            <a:noFill/>
          </p:spPr>
          <p:txBody>
            <a:bodyPr wrap="square" rtlCol="0">
              <a:spAutoFit/>
            </a:bodyPr>
            <a:lstStyle/>
            <a:p>
              <a:r>
                <a:rPr lang="en-US" b="1" dirty="0">
                  <a:solidFill>
                    <a:schemeClr val="tx2"/>
                  </a:solidFill>
                </a:rPr>
                <a:t>Grant</a:t>
              </a:r>
            </a:p>
          </p:txBody>
        </p:sp>
        <p:sp>
          <p:nvSpPr>
            <p:cNvPr id="14" name="TextBox 13">
              <a:extLst>
                <a:ext uri="{FF2B5EF4-FFF2-40B4-BE49-F238E27FC236}">
                  <a16:creationId xmlns:a16="http://schemas.microsoft.com/office/drawing/2014/main" id="{D72F364E-6898-474C-808C-F9D19915F893}"/>
                </a:ext>
              </a:extLst>
            </p:cNvPr>
            <p:cNvSpPr txBox="1"/>
            <p:nvPr/>
          </p:nvSpPr>
          <p:spPr>
            <a:xfrm>
              <a:off x="7665720" y="5676773"/>
              <a:ext cx="1493520" cy="369332"/>
            </a:xfrm>
            <a:prstGeom prst="rect">
              <a:avLst/>
            </a:prstGeom>
            <a:noFill/>
          </p:spPr>
          <p:txBody>
            <a:bodyPr wrap="square" rtlCol="0">
              <a:spAutoFit/>
            </a:bodyPr>
            <a:lstStyle/>
            <a:p>
              <a:r>
                <a:rPr lang="en-US" b="1" dirty="0">
                  <a:solidFill>
                    <a:schemeClr val="tx2"/>
                  </a:solidFill>
                </a:rPr>
                <a:t>Scholarship</a:t>
              </a:r>
            </a:p>
          </p:txBody>
        </p:sp>
      </p:grpSp>
      <p:sp>
        <p:nvSpPr>
          <p:cNvPr id="3" name="TextBox 2">
            <a:extLst>
              <a:ext uri="{FF2B5EF4-FFF2-40B4-BE49-F238E27FC236}">
                <a16:creationId xmlns:a16="http://schemas.microsoft.com/office/drawing/2014/main" id="{642BE9DC-9E8C-A1C5-F113-99676FC25727}"/>
              </a:ext>
            </a:extLst>
          </p:cNvPr>
          <p:cNvSpPr txBox="1"/>
          <p:nvPr/>
        </p:nvSpPr>
        <p:spPr>
          <a:xfrm>
            <a:off x="2362200" y="6000690"/>
            <a:ext cx="7391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a:t>
            </a:r>
            <a:r>
              <a:rPr kumimoji="0" lang="en-US" sz="2000" b="1" i="1" u="none" strike="noStrike" kern="1200" cap="none" spc="0" normalizeH="0" baseline="0" noProof="0" dirty="0">
                <a:ln>
                  <a:noFill/>
                </a:ln>
                <a:solidFill>
                  <a:srgbClr val="1B365D"/>
                </a:solidFill>
                <a:effectLst/>
                <a:uLnTx/>
                <a:uFillTx/>
                <a:latin typeface="Calibri"/>
                <a:ea typeface="+mn-ea"/>
                <a:cs typeface="+mn-cs"/>
              </a:rPr>
              <a:t>Student Aid Index (SAI)</a:t>
            </a:r>
            <a:endParaRPr kumimoji="0" lang="en-US" sz="2000" b="1" i="0" u="none" strike="noStrike" kern="1200" cap="none" spc="0" normalizeH="0" baseline="0" noProof="0" dirty="0">
              <a:ln>
                <a:noFill/>
              </a:ln>
              <a:solidFill>
                <a:srgbClr val="1B365D"/>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4E230ED-CACC-B4F7-6B6A-5DAAF3E45A4A}"/>
              </a:ext>
            </a:extLst>
          </p:cNvPr>
          <p:cNvPicPr>
            <a:picLocks noChangeAspect="1"/>
          </p:cNvPicPr>
          <p:nvPr/>
        </p:nvPicPr>
        <p:blipFill>
          <a:blip r:embed="rId8"/>
          <a:stretch>
            <a:fillRect/>
          </a:stretch>
        </p:blipFill>
        <p:spPr>
          <a:xfrm>
            <a:off x="0" y="0"/>
            <a:ext cx="637002" cy="1600200"/>
          </a:xfrm>
          <a:prstGeom prst="rect">
            <a:avLst/>
          </a:prstGeom>
        </p:spPr>
      </p:pic>
    </p:spTree>
    <p:extLst>
      <p:ext uri="{BB962C8B-B14F-4D97-AF65-F5344CB8AC3E}">
        <p14:creationId xmlns:p14="http://schemas.microsoft.com/office/powerpoint/2010/main" val="3813226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TN Community College</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1160958349"/>
              </p:ext>
            </p:extLst>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257945C2-60E6-4030-A2D4-90EB41BA244D}"/>
              </a:ext>
            </a:extLst>
          </p:cNvPr>
          <p:cNvGrpSpPr/>
          <p:nvPr/>
        </p:nvGrpSpPr>
        <p:grpSpPr>
          <a:xfrm>
            <a:off x="685800" y="6127083"/>
            <a:ext cx="1600200" cy="654717"/>
            <a:chOff x="7482840" y="5391388"/>
            <a:chExt cx="1600200" cy="654717"/>
          </a:xfrm>
        </p:grpSpPr>
        <p:sp>
          <p:nvSpPr>
            <p:cNvPr id="16" name="Rectangle 15">
              <a:extLst>
                <a:ext uri="{FF2B5EF4-FFF2-40B4-BE49-F238E27FC236}">
                  <a16:creationId xmlns:a16="http://schemas.microsoft.com/office/drawing/2014/main" id="{712C60A1-FD95-446F-9C03-5CA5B9CFD607}"/>
                </a:ext>
              </a:extLst>
            </p:cNvPr>
            <p:cNvSpPr/>
            <p:nvPr/>
          </p:nvSpPr>
          <p:spPr>
            <a:xfrm>
              <a:off x="7482840" y="5486400"/>
              <a:ext cx="182880" cy="18288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B75A6E-94A3-455C-8367-23AD633E8AAD}"/>
                </a:ext>
              </a:extLst>
            </p:cNvPr>
            <p:cNvSpPr/>
            <p:nvPr/>
          </p:nvSpPr>
          <p:spPr>
            <a:xfrm>
              <a:off x="7482840" y="5760720"/>
              <a:ext cx="182880" cy="182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0D486B1-01E8-4BA6-B592-E0FB7A8DF474}"/>
                </a:ext>
              </a:extLst>
            </p:cNvPr>
            <p:cNvSpPr txBox="1"/>
            <p:nvPr/>
          </p:nvSpPr>
          <p:spPr>
            <a:xfrm>
              <a:off x="7665720" y="5391388"/>
              <a:ext cx="838200" cy="369332"/>
            </a:xfrm>
            <a:prstGeom prst="rect">
              <a:avLst/>
            </a:prstGeom>
            <a:noFill/>
          </p:spPr>
          <p:txBody>
            <a:bodyPr wrap="square" rtlCol="0">
              <a:spAutoFit/>
            </a:bodyPr>
            <a:lstStyle/>
            <a:p>
              <a:r>
                <a:rPr lang="en-US" b="1" dirty="0">
                  <a:solidFill>
                    <a:schemeClr val="tx2"/>
                  </a:solidFill>
                </a:rPr>
                <a:t>Grant</a:t>
              </a:r>
            </a:p>
          </p:txBody>
        </p:sp>
        <p:sp>
          <p:nvSpPr>
            <p:cNvPr id="19" name="TextBox 18">
              <a:extLst>
                <a:ext uri="{FF2B5EF4-FFF2-40B4-BE49-F238E27FC236}">
                  <a16:creationId xmlns:a16="http://schemas.microsoft.com/office/drawing/2014/main" id="{5C876A65-D37B-4A94-893B-DB9CAB899BF3}"/>
                </a:ext>
              </a:extLst>
            </p:cNvPr>
            <p:cNvSpPr txBox="1"/>
            <p:nvPr/>
          </p:nvSpPr>
          <p:spPr>
            <a:xfrm>
              <a:off x="7665720" y="5676773"/>
              <a:ext cx="1417320" cy="369332"/>
            </a:xfrm>
            <a:prstGeom prst="rect">
              <a:avLst/>
            </a:prstGeom>
            <a:noFill/>
          </p:spPr>
          <p:txBody>
            <a:bodyPr wrap="square" rtlCol="0">
              <a:spAutoFit/>
            </a:bodyPr>
            <a:lstStyle/>
            <a:p>
              <a:r>
                <a:rPr lang="en-US" b="1" dirty="0">
                  <a:solidFill>
                    <a:schemeClr val="tx2"/>
                  </a:solidFill>
                </a:rPr>
                <a:t>Scholarship</a:t>
              </a:r>
            </a:p>
          </p:txBody>
        </p:sp>
      </p:grpSp>
      <p:sp>
        <p:nvSpPr>
          <p:cNvPr id="3" name="TextBox 2">
            <a:extLst>
              <a:ext uri="{FF2B5EF4-FFF2-40B4-BE49-F238E27FC236}">
                <a16:creationId xmlns:a16="http://schemas.microsoft.com/office/drawing/2014/main" id="{87EEA5A7-68C8-CF40-3114-238B0FC03760}"/>
              </a:ext>
            </a:extLst>
          </p:cNvPr>
          <p:cNvSpPr txBox="1"/>
          <p:nvPr/>
        </p:nvSpPr>
        <p:spPr>
          <a:xfrm>
            <a:off x="2362200" y="6000690"/>
            <a:ext cx="7391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a:t>
            </a:r>
            <a:r>
              <a:rPr kumimoji="0" lang="en-US" sz="2000" b="1" i="1" u="none" strike="noStrike" kern="1200" cap="none" spc="0" normalizeH="0" baseline="0" noProof="0" dirty="0">
                <a:ln>
                  <a:noFill/>
                </a:ln>
                <a:solidFill>
                  <a:srgbClr val="1B365D"/>
                </a:solidFill>
                <a:effectLst/>
                <a:uLnTx/>
                <a:uFillTx/>
                <a:latin typeface="Calibri"/>
                <a:ea typeface="+mn-ea"/>
                <a:cs typeface="+mn-cs"/>
              </a:rPr>
              <a:t>Student Aid Index (SAI)</a:t>
            </a:r>
            <a:endParaRPr kumimoji="0" lang="en-US" sz="2000" b="1" i="0" u="none" strike="noStrike" kern="1200" cap="none" spc="0" normalizeH="0" baseline="0" noProof="0" dirty="0">
              <a:ln>
                <a:noFill/>
              </a:ln>
              <a:solidFill>
                <a:srgbClr val="1B365D"/>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EF94D2D-05D3-0531-B8DC-B5D7F330647F}"/>
              </a:ext>
            </a:extLst>
          </p:cNvPr>
          <p:cNvPicPr>
            <a:picLocks noChangeAspect="1"/>
          </p:cNvPicPr>
          <p:nvPr/>
        </p:nvPicPr>
        <p:blipFill>
          <a:blip r:embed="rId8"/>
          <a:stretch>
            <a:fillRect/>
          </a:stretch>
        </p:blipFill>
        <p:spPr>
          <a:xfrm>
            <a:off x="0" y="0"/>
            <a:ext cx="637003" cy="1600200"/>
          </a:xfrm>
          <a:prstGeom prst="rect">
            <a:avLst/>
          </a:prstGeom>
        </p:spPr>
      </p:pic>
    </p:spTree>
    <p:custDataLst>
      <p:tags r:id="rId1"/>
    </p:custDataLst>
    <p:extLst>
      <p:ext uri="{BB962C8B-B14F-4D97-AF65-F5344CB8AC3E}">
        <p14:creationId xmlns:p14="http://schemas.microsoft.com/office/powerpoint/2010/main" val="146153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68CF-C475-449D-B9A4-ED7008B11230}"/>
              </a:ext>
            </a:extLst>
          </p:cNvPr>
          <p:cNvSpPr>
            <a:spLocks noGrp="1"/>
          </p:cNvSpPr>
          <p:nvPr>
            <p:ph type="title"/>
          </p:nvPr>
        </p:nvSpPr>
        <p:spPr/>
        <p:txBody>
          <a:bodyPr/>
          <a:lstStyle/>
          <a:p>
            <a:r>
              <a:rPr lang="en-US" dirty="0"/>
              <a:t>TCAT</a:t>
            </a:r>
          </a:p>
        </p:txBody>
      </p:sp>
      <p:graphicFrame>
        <p:nvGraphicFramePr>
          <p:cNvPr id="4" name="Content Placeholder 3">
            <a:extLst>
              <a:ext uri="{FF2B5EF4-FFF2-40B4-BE49-F238E27FC236}">
                <a16:creationId xmlns:a16="http://schemas.microsoft.com/office/drawing/2014/main" id="{18CB9D80-A3D6-4AAF-BED3-5C48EF89D0DD}"/>
              </a:ext>
            </a:extLst>
          </p:cNvPr>
          <p:cNvGraphicFramePr>
            <a:graphicFrameLocks noGrp="1"/>
          </p:cNvGraphicFramePr>
          <p:nvPr>
            <p:ph idx="1"/>
            <p:extLst>
              <p:ext uri="{D42A27DB-BD31-4B8C-83A1-F6EECF244321}">
                <p14:modId xmlns:p14="http://schemas.microsoft.com/office/powerpoint/2010/main" val="1504809258"/>
              </p:ext>
            </p:extLst>
          </p:nvPr>
        </p:nvGraphicFramePr>
        <p:xfrm>
          <a:off x="609600" y="1701800"/>
          <a:ext cx="10972800" cy="416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5D2A94B-F683-3413-3A64-7D38A9B0A764}"/>
              </a:ext>
            </a:extLst>
          </p:cNvPr>
          <p:cNvSpPr txBox="1"/>
          <p:nvPr/>
        </p:nvSpPr>
        <p:spPr>
          <a:xfrm>
            <a:off x="2362200" y="6000690"/>
            <a:ext cx="7391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365D"/>
                </a:solidFill>
                <a:effectLst/>
                <a:uLnTx/>
                <a:uFillTx/>
                <a:latin typeface="Calibri"/>
                <a:ea typeface="+mn-ea"/>
                <a:cs typeface="+mn-cs"/>
              </a:rPr>
              <a:t>*</a:t>
            </a:r>
            <a:r>
              <a:rPr kumimoji="0" lang="en-US" sz="2000" b="1" i="1" u="none" strike="noStrike" kern="1200" cap="none" spc="0" normalizeH="0" baseline="0" noProof="0" dirty="0">
                <a:ln>
                  <a:noFill/>
                </a:ln>
                <a:solidFill>
                  <a:srgbClr val="1B365D"/>
                </a:solidFill>
                <a:effectLst/>
                <a:uLnTx/>
                <a:uFillTx/>
                <a:latin typeface="Calibri"/>
                <a:ea typeface="+mn-ea"/>
                <a:cs typeface="+mn-cs"/>
              </a:rPr>
              <a:t>Student Aid Index (SAI)</a:t>
            </a:r>
            <a:endParaRPr kumimoji="0" lang="en-US" sz="2000" b="1" i="0" u="none" strike="noStrike" kern="1200" cap="none" spc="0" normalizeH="0" baseline="0" noProof="0" dirty="0">
              <a:ln>
                <a:noFill/>
              </a:ln>
              <a:solidFill>
                <a:srgbClr val="1B365D"/>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25159C5-27B8-03A5-0B06-EBE46BD896F7}"/>
              </a:ext>
            </a:extLst>
          </p:cNvPr>
          <p:cNvPicPr>
            <a:picLocks noChangeAspect="1"/>
          </p:cNvPicPr>
          <p:nvPr/>
        </p:nvPicPr>
        <p:blipFill>
          <a:blip r:embed="rId9"/>
          <a:stretch>
            <a:fillRect/>
          </a:stretch>
        </p:blipFill>
        <p:spPr>
          <a:xfrm>
            <a:off x="0" y="0"/>
            <a:ext cx="637003" cy="1600200"/>
          </a:xfrm>
          <a:prstGeom prst="rect">
            <a:avLst/>
          </a:prstGeom>
        </p:spPr>
      </p:pic>
      <p:grpSp>
        <p:nvGrpSpPr>
          <p:cNvPr id="8" name="Group 7">
            <a:extLst>
              <a:ext uri="{FF2B5EF4-FFF2-40B4-BE49-F238E27FC236}">
                <a16:creationId xmlns:a16="http://schemas.microsoft.com/office/drawing/2014/main" id="{0A737EB1-CCBD-3A6E-341C-A9AC3FD17855}"/>
              </a:ext>
            </a:extLst>
          </p:cNvPr>
          <p:cNvGrpSpPr/>
          <p:nvPr/>
        </p:nvGrpSpPr>
        <p:grpSpPr>
          <a:xfrm>
            <a:off x="685800" y="6127083"/>
            <a:ext cx="1021080" cy="369332"/>
            <a:chOff x="7482840" y="5391388"/>
            <a:chExt cx="1021080" cy="369332"/>
          </a:xfrm>
        </p:grpSpPr>
        <p:sp>
          <p:nvSpPr>
            <p:cNvPr id="9" name="Rectangle 8">
              <a:extLst>
                <a:ext uri="{FF2B5EF4-FFF2-40B4-BE49-F238E27FC236}">
                  <a16:creationId xmlns:a16="http://schemas.microsoft.com/office/drawing/2014/main" id="{8FDCA0E5-C277-F486-3829-E008F6A33E09}"/>
                </a:ext>
              </a:extLst>
            </p:cNvPr>
            <p:cNvSpPr/>
            <p:nvPr/>
          </p:nvSpPr>
          <p:spPr>
            <a:xfrm>
              <a:off x="7482840" y="5486400"/>
              <a:ext cx="182880" cy="18288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8B18CB-3BD5-7D41-3737-49AA85FA7E53}"/>
                </a:ext>
              </a:extLst>
            </p:cNvPr>
            <p:cNvSpPr txBox="1"/>
            <p:nvPr/>
          </p:nvSpPr>
          <p:spPr>
            <a:xfrm>
              <a:off x="7665720" y="5391388"/>
              <a:ext cx="838200" cy="369332"/>
            </a:xfrm>
            <a:prstGeom prst="rect">
              <a:avLst/>
            </a:prstGeom>
            <a:noFill/>
          </p:spPr>
          <p:txBody>
            <a:bodyPr wrap="square" rtlCol="0">
              <a:spAutoFit/>
            </a:bodyPr>
            <a:lstStyle/>
            <a:p>
              <a:r>
                <a:rPr lang="en-US" b="1" dirty="0">
                  <a:solidFill>
                    <a:schemeClr val="tx2"/>
                  </a:solidFill>
                </a:rPr>
                <a:t>Grant</a:t>
              </a:r>
            </a:p>
          </p:txBody>
        </p:sp>
      </p:grpSp>
    </p:spTree>
    <p:custDataLst>
      <p:tags r:id="rId1"/>
    </p:custDataLst>
    <p:extLst>
      <p:ext uri="{BB962C8B-B14F-4D97-AF65-F5344CB8AC3E}">
        <p14:creationId xmlns:p14="http://schemas.microsoft.com/office/powerpoint/2010/main" val="216965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175B-5CB1-4EFF-895C-8C5C91B3138E}"/>
              </a:ext>
            </a:extLst>
          </p:cNvPr>
          <p:cNvSpPr>
            <a:spLocks noGrp="1"/>
          </p:cNvSpPr>
          <p:nvPr>
            <p:ph type="title"/>
          </p:nvPr>
        </p:nvSpPr>
        <p:spPr/>
        <p:txBody>
          <a:bodyPr/>
          <a:lstStyle/>
          <a:p>
            <a:r>
              <a:rPr lang="en-US" dirty="0"/>
              <a:t>TN Promise Checklist</a:t>
            </a:r>
            <a:endParaRPr lang="en-US" i="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0F17BA-8E00-453C-881A-C2DEC7C7F9F2}"/>
              </a:ext>
            </a:extLst>
          </p:cNvPr>
          <p:cNvSpPr>
            <a:spLocks noGrp="1"/>
          </p:cNvSpPr>
          <p:nvPr>
            <p:ph idx="1"/>
          </p:nvPr>
        </p:nvSpPr>
        <p:spPr/>
        <p:txBody>
          <a:bodyPr>
            <a:normAutofit/>
          </a:bodyPr>
          <a:lstStyle/>
          <a:p>
            <a:pPr>
              <a:buFont typeface="Wingdings" pitchFamily="2" charset="2"/>
              <a:buChar char="q"/>
              <a:defRPr/>
            </a:pPr>
            <a:r>
              <a:rPr lang="en-US" sz="3000" dirty="0">
                <a:solidFill>
                  <a:srgbClr val="1B365D"/>
                </a:solidFill>
              </a:rPr>
              <a:t>Apply to the Tennessee Promise program at </a:t>
            </a:r>
            <a:r>
              <a:rPr lang="en-US" sz="3000" b="1" dirty="0">
                <a:solidFill>
                  <a:srgbClr val="00B0F0"/>
                </a:solidFill>
              </a:rPr>
              <a:t>tnpromise.gov</a:t>
            </a:r>
            <a:r>
              <a:rPr lang="en-US" sz="3000" dirty="0">
                <a:solidFill>
                  <a:srgbClr val="1B365D"/>
                </a:solidFill>
              </a:rPr>
              <a:t> by </a:t>
            </a:r>
            <a:r>
              <a:rPr lang="en-US" sz="3000" b="1" dirty="0">
                <a:solidFill>
                  <a:srgbClr val="1B365D"/>
                </a:solidFill>
              </a:rPr>
              <a:t>November 1, 2023</a:t>
            </a:r>
          </a:p>
          <a:p>
            <a:pPr>
              <a:buFont typeface="Wingdings" pitchFamily="2" charset="2"/>
              <a:buChar char="q"/>
              <a:defRPr/>
            </a:pPr>
            <a:r>
              <a:rPr lang="en-US" sz="3000" dirty="0">
                <a:solidFill>
                  <a:srgbClr val="1B365D"/>
                </a:solidFill>
              </a:rPr>
              <a:t>Complete 2024-25 FAFSA at </a:t>
            </a:r>
            <a:r>
              <a:rPr lang="en-US" sz="3000" b="1" dirty="0">
                <a:solidFill>
                  <a:srgbClr val="00B0F0"/>
                </a:solidFill>
              </a:rPr>
              <a:t>studentaid.gov</a:t>
            </a:r>
            <a:r>
              <a:rPr lang="en-US" sz="3000" dirty="0">
                <a:solidFill>
                  <a:srgbClr val="1B365D"/>
                </a:solidFill>
              </a:rPr>
              <a:t> by </a:t>
            </a:r>
            <a:r>
              <a:rPr lang="en-US" sz="3000" b="1" dirty="0">
                <a:solidFill>
                  <a:srgbClr val="1B365D"/>
                </a:solidFill>
              </a:rPr>
              <a:t>April 15, 2024</a:t>
            </a:r>
          </a:p>
          <a:p>
            <a:pPr>
              <a:buFont typeface="Wingdings" pitchFamily="2" charset="2"/>
              <a:buChar char="q"/>
              <a:defRPr/>
            </a:pPr>
            <a:r>
              <a:rPr lang="en-US" sz="3000" dirty="0">
                <a:solidFill>
                  <a:srgbClr val="1B365D"/>
                </a:solidFill>
              </a:rPr>
              <a:t>Attend mandatory meeting as</a:t>
            </a:r>
            <a:r>
              <a:rPr lang="en-US" sz="3000" b="1" dirty="0">
                <a:solidFill>
                  <a:srgbClr val="1B365D"/>
                </a:solidFill>
              </a:rPr>
              <a:t> </a:t>
            </a:r>
            <a:r>
              <a:rPr lang="en-US" sz="3000" dirty="0">
                <a:solidFill>
                  <a:srgbClr val="1B365D"/>
                </a:solidFill>
              </a:rPr>
              <a:t>coordinated by </a:t>
            </a:r>
            <a:r>
              <a:rPr lang="en-US" sz="3000" b="1" i="1" dirty="0">
                <a:solidFill>
                  <a:schemeClr val="bg2">
                    <a:lumMod val="60000"/>
                    <a:lumOff val="40000"/>
                  </a:schemeClr>
                </a:solidFill>
              </a:rPr>
              <a:t>tnAchieves</a:t>
            </a:r>
            <a:endParaRPr lang="en-US" sz="3000" b="1" dirty="0">
              <a:solidFill>
                <a:schemeClr val="bg2">
                  <a:lumMod val="60000"/>
                  <a:lumOff val="40000"/>
                </a:schemeClr>
              </a:solidFill>
            </a:endParaRPr>
          </a:p>
          <a:p>
            <a:pPr>
              <a:buFont typeface="Wingdings" pitchFamily="2" charset="2"/>
              <a:buChar char="q"/>
              <a:defRPr/>
            </a:pPr>
            <a:r>
              <a:rPr lang="en-US" sz="3000" dirty="0">
                <a:solidFill>
                  <a:srgbClr val="1B365D"/>
                </a:solidFill>
              </a:rPr>
              <a:t>Complete and submit 8 hours of community service by</a:t>
            </a:r>
            <a:r>
              <a:rPr lang="en-US" sz="3000" b="1" dirty="0">
                <a:solidFill>
                  <a:srgbClr val="1B365D"/>
                </a:solidFill>
              </a:rPr>
              <a:t> July 1, 2024 </a:t>
            </a:r>
            <a:r>
              <a:rPr lang="en-US" sz="3000" dirty="0">
                <a:solidFill>
                  <a:srgbClr val="1B365D"/>
                </a:solidFill>
              </a:rPr>
              <a:t>coordinated by </a:t>
            </a:r>
            <a:r>
              <a:rPr lang="en-US" sz="3000" b="1" i="1" dirty="0">
                <a:solidFill>
                  <a:schemeClr val="bg2">
                    <a:lumMod val="60000"/>
                    <a:lumOff val="40000"/>
                  </a:schemeClr>
                </a:solidFill>
              </a:rPr>
              <a:t>tnAchieves</a:t>
            </a:r>
            <a:endParaRPr lang="en-US" sz="3000" b="1" dirty="0">
              <a:solidFill>
                <a:schemeClr val="bg2">
                  <a:lumMod val="60000"/>
                  <a:lumOff val="40000"/>
                </a:schemeClr>
              </a:solidFill>
            </a:endParaRPr>
          </a:p>
          <a:p>
            <a:pPr marL="457200" lvl="1" indent="0">
              <a:buNone/>
            </a:pPr>
            <a:endParaRPr lang="en-US" dirty="0"/>
          </a:p>
        </p:txBody>
      </p:sp>
      <p:sp>
        <p:nvSpPr>
          <p:cNvPr id="4" name="TextBox 3">
            <a:extLst>
              <a:ext uri="{FF2B5EF4-FFF2-40B4-BE49-F238E27FC236}">
                <a16:creationId xmlns:a16="http://schemas.microsoft.com/office/drawing/2014/main" id="{CA89FEB5-53CB-4624-9377-D8D56CFCF53E}"/>
              </a:ext>
            </a:extLst>
          </p:cNvPr>
          <p:cNvSpPr txBox="1"/>
          <p:nvPr/>
        </p:nvSpPr>
        <p:spPr>
          <a:xfrm>
            <a:off x="2971800" y="5562600"/>
            <a:ext cx="6248400" cy="707886"/>
          </a:xfrm>
          <a:prstGeom prst="rect">
            <a:avLst/>
          </a:prstGeom>
          <a:noFill/>
        </p:spPr>
        <p:txBody>
          <a:bodyPr wrap="square" rtlCol="0">
            <a:spAutoFit/>
          </a:bodyPr>
          <a:lstStyle/>
          <a:p>
            <a:pPr marL="112713" indent="-112713"/>
            <a:r>
              <a:rPr lang="en-US" sz="2000" b="1" dirty="0">
                <a:solidFill>
                  <a:schemeClr val="tx2"/>
                </a:solidFill>
              </a:rPr>
              <a:t>*Promise allows students to attend a </a:t>
            </a:r>
            <a:r>
              <a:rPr lang="en-US" sz="2000" b="1" u="sng" dirty="0">
                <a:solidFill>
                  <a:schemeClr val="tx2"/>
                </a:solidFill>
              </a:rPr>
              <a:t>community college</a:t>
            </a:r>
            <a:r>
              <a:rPr lang="en-US" sz="2000" b="1" dirty="0">
                <a:solidFill>
                  <a:schemeClr val="tx2"/>
                </a:solidFill>
              </a:rPr>
              <a:t> </a:t>
            </a:r>
            <a:br>
              <a:rPr lang="en-US" sz="2000" b="1" dirty="0">
                <a:solidFill>
                  <a:schemeClr val="tx2"/>
                </a:solidFill>
              </a:rPr>
            </a:br>
            <a:r>
              <a:rPr lang="en-US" sz="2000" b="1" dirty="0">
                <a:solidFill>
                  <a:schemeClr val="tx2"/>
                </a:solidFill>
              </a:rPr>
              <a:t>or </a:t>
            </a:r>
            <a:r>
              <a:rPr lang="en-US" sz="2000" b="1" u="sng" dirty="0">
                <a:solidFill>
                  <a:schemeClr val="tx2"/>
                </a:solidFill>
              </a:rPr>
              <a:t>TCAT</a:t>
            </a:r>
            <a:r>
              <a:rPr lang="en-US" sz="2000" b="1" dirty="0">
                <a:solidFill>
                  <a:schemeClr val="tx2"/>
                </a:solidFill>
              </a:rPr>
              <a:t> tuition-free through a last dollar scholarship.</a:t>
            </a:r>
          </a:p>
        </p:txBody>
      </p:sp>
      <p:pic>
        <p:nvPicPr>
          <p:cNvPr id="5" name="Picture 4">
            <a:extLst>
              <a:ext uri="{FF2B5EF4-FFF2-40B4-BE49-F238E27FC236}">
                <a16:creationId xmlns:a16="http://schemas.microsoft.com/office/drawing/2014/main" id="{CD534823-ACDF-13F0-5EB5-161EDB65B323}"/>
              </a:ext>
            </a:extLst>
          </p:cNvPr>
          <p:cNvPicPr>
            <a:picLocks noChangeAspect="1"/>
          </p:cNvPicPr>
          <p:nvPr/>
        </p:nvPicPr>
        <p:blipFill>
          <a:blip r:embed="rId4"/>
          <a:stretch>
            <a:fillRect/>
          </a:stretch>
        </p:blipFill>
        <p:spPr>
          <a:xfrm>
            <a:off x="0" y="0"/>
            <a:ext cx="637002" cy="1600200"/>
          </a:xfrm>
          <a:prstGeom prst="rect">
            <a:avLst/>
          </a:prstGeom>
        </p:spPr>
      </p:pic>
    </p:spTree>
    <p:custDataLst>
      <p:tags r:id="rId1"/>
    </p:custDataLst>
    <p:extLst>
      <p:ext uri="{BB962C8B-B14F-4D97-AF65-F5344CB8AC3E}">
        <p14:creationId xmlns:p14="http://schemas.microsoft.com/office/powerpoint/2010/main" val="401729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4|25.6|6.2|15.2|14.8"/>
</p:tagLst>
</file>

<file path=ppt/tags/tag2.xml><?xml version="1.0" encoding="utf-8"?>
<p:tagLst xmlns:a="http://schemas.openxmlformats.org/drawingml/2006/main" xmlns:r="http://schemas.openxmlformats.org/officeDocument/2006/relationships" xmlns:p="http://schemas.openxmlformats.org/presentationml/2006/main">
  <p:tag name="TIMING" val="|3.1|3.4|40.8"/>
</p:tagLst>
</file>

<file path=ppt/tags/tag3.xml><?xml version="1.0" encoding="utf-8"?>
<p:tagLst xmlns:a="http://schemas.openxmlformats.org/drawingml/2006/main" xmlns:r="http://schemas.openxmlformats.org/officeDocument/2006/relationships" xmlns:p="http://schemas.openxmlformats.org/presentationml/2006/main">
  <p:tag name="TIMING" val="|2.5|14.3"/>
</p:tagLst>
</file>

<file path=ppt/tags/tag4.xml><?xml version="1.0" encoding="utf-8"?>
<p:tagLst xmlns:a="http://schemas.openxmlformats.org/drawingml/2006/main" xmlns:r="http://schemas.openxmlformats.org/officeDocument/2006/relationships" xmlns:p="http://schemas.openxmlformats.org/presentationml/2006/main">
  <p:tag name="TIMING" val="|57.4"/>
</p:tagLst>
</file>

<file path=ppt/tags/tag5.xml><?xml version="1.0" encoding="utf-8"?>
<p:tagLst xmlns:a="http://schemas.openxmlformats.org/drawingml/2006/main" xmlns:r="http://schemas.openxmlformats.org/officeDocument/2006/relationships" xmlns:p="http://schemas.openxmlformats.org/presentationml/2006/main">
  <p:tag name="TIMING" val="|14.4|0.5|0.5"/>
</p:tagLst>
</file>

<file path=ppt/tags/tag6.xml><?xml version="1.0" encoding="utf-8"?>
<p:tagLst xmlns:a="http://schemas.openxmlformats.org/drawingml/2006/main" xmlns:r="http://schemas.openxmlformats.org/officeDocument/2006/relationships" xmlns:p="http://schemas.openxmlformats.org/presentationml/2006/main">
  <p:tag name="TIMING" val="|17.1"/>
</p:tagLst>
</file>

<file path=ppt/tags/tag7.xml><?xml version="1.0" encoding="utf-8"?>
<p:tagLst xmlns:a="http://schemas.openxmlformats.org/drawingml/2006/main" xmlns:r="http://schemas.openxmlformats.org/officeDocument/2006/relationships" xmlns:p="http://schemas.openxmlformats.org/presentationml/2006/main">
  <p:tag name="TIMING" val="|57.4"/>
</p:tagLst>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7780</TotalTime>
  <Words>1098</Words>
  <Application>Microsoft Office PowerPoint</Application>
  <PresentationFormat>Widescreen</PresentationFormat>
  <Paragraphs>156</Paragraphs>
  <Slides>18</Slides>
  <Notes>10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Open Sans</vt:lpstr>
      <vt:lpstr>Wingdings</vt:lpstr>
      <vt:lpstr>PowerPoint A</vt:lpstr>
      <vt:lpstr>PowerPoint Presentation</vt:lpstr>
      <vt:lpstr>Types of Financial Aid </vt:lpstr>
      <vt:lpstr>Sources of Financial Aid</vt:lpstr>
      <vt:lpstr>2024-25 FAFSA</vt:lpstr>
      <vt:lpstr>Federal Student Aid</vt:lpstr>
      <vt:lpstr>TN 4-yr Public/Private</vt:lpstr>
      <vt:lpstr>TN Community College</vt:lpstr>
      <vt:lpstr>TCAT</vt:lpstr>
      <vt:lpstr>TN Promise Checklist</vt:lpstr>
      <vt:lpstr>TN Promise Examples</vt:lpstr>
      <vt:lpstr>PowerPoint Presentation</vt:lpstr>
      <vt:lpstr>Senior Year Checklist</vt:lpstr>
      <vt:lpstr>PowerPoint Presentation</vt:lpstr>
      <vt:lpstr>PowerPoint Presentation</vt:lpstr>
      <vt:lpstr>Financial Aid Terms</vt:lpstr>
      <vt:lpstr>TN Reconnect* Checklist</vt:lpstr>
      <vt:lpstr>HOPE/GAMS GPA</vt:lpstr>
      <vt:lpstr>TN Promise Checklist</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Suzette Telli</cp:lastModifiedBy>
  <cp:revision>491</cp:revision>
  <cp:lastPrinted>2018-08-21T19:51:34Z</cp:lastPrinted>
  <dcterms:created xsi:type="dcterms:W3CDTF">2015-04-17T18:57:14Z</dcterms:created>
  <dcterms:modified xsi:type="dcterms:W3CDTF">2023-09-28T21:49:46Z</dcterms:modified>
</cp:coreProperties>
</file>